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19"/>
  </p:notesMasterIdLst>
  <p:handoutMasterIdLst>
    <p:handoutMasterId r:id="rId20"/>
  </p:handoutMasterIdLst>
  <p:sldIdLst>
    <p:sldId id="1384" r:id="rId5"/>
    <p:sldId id="2818" r:id="rId6"/>
    <p:sldId id="2814" r:id="rId7"/>
    <p:sldId id="2910" r:id="rId8"/>
    <p:sldId id="2913" r:id="rId9"/>
    <p:sldId id="2918" r:id="rId10"/>
    <p:sldId id="2911" r:id="rId11"/>
    <p:sldId id="2916" r:id="rId12"/>
    <p:sldId id="2919" r:id="rId13"/>
    <p:sldId id="2905" r:id="rId14"/>
    <p:sldId id="2912" r:id="rId15"/>
    <p:sldId id="2817" r:id="rId16"/>
    <p:sldId id="2903" r:id="rId17"/>
    <p:sldId id="2904" r:id="rId18"/>
  </p:sldIdLst>
  <p:sldSz cx="12192000" cy="6858000"/>
  <p:notesSz cx="9866313" cy="6735763"/>
  <p:custShowLst>
    <p:custShow name="Format Guide Workshop" id="0">
      <p:sldLst/>
    </p:custShow>
  </p:custShowLst>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B2EAD1-75BB-4578-8265-DF9D9B11163B}" v="55" dt="2022-08-04T11:24:12.419"/>
    <p1510:client id="{79A18A1C-A17F-4D5C-88A2-EBA93AA03EF4}" v="20" dt="2022-08-05T00:49:16.9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00" autoAdjust="0"/>
    <p:restoredTop sz="96242" autoAdjust="0"/>
  </p:normalViewPr>
  <p:slideViewPr>
    <p:cSldViewPr snapToGrid="0">
      <p:cViewPr>
        <p:scale>
          <a:sx n="71" d="100"/>
          <a:sy n="71" d="100"/>
        </p:scale>
        <p:origin x="60" y="6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8/5/2022</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8/5/2022</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922983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13</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12820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1530934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1741831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1048474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1"/>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6" imgW="270" imgH="270" progId="TCLayout.ActiveDocument.1">
                  <p:embed/>
                </p:oleObj>
              </mc:Choice>
              <mc:Fallback>
                <p:oleObj name="think-cell Slide" r:id="rId6" imgW="270" imgH="270" progId="TCLayout.ActiveDocument.1">
                  <p:embed/>
                  <p:pic>
                    <p:nvPicPr>
                      <p:cNvPr id="2" name="Object 1" hidden="1"/>
                      <p:cNvPicPr/>
                      <p:nvPr/>
                    </p:nvPicPr>
                    <p:blipFill>
                      <a:blip r:embed="rId7"/>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5"/>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emf"/><Relationship Id="rId5" Type="http://schemas.openxmlformats.org/officeDocument/2006/relationships/oleObject" Target="../embeddings/oleObject13.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5.emf"/><Relationship Id="rId5" Type="http://schemas.openxmlformats.org/officeDocument/2006/relationships/oleObject" Target="../embeddings/oleObject14.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5.emf"/><Relationship Id="rId5" Type="http://schemas.openxmlformats.org/officeDocument/2006/relationships/oleObject" Target="../embeddings/oleObject15.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5.emf"/><Relationship Id="rId5" Type="http://schemas.openxmlformats.org/officeDocument/2006/relationships/oleObject" Target="../embeddings/oleObject16.bin"/><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8" Type="http://schemas.openxmlformats.org/officeDocument/2006/relationships/hyperlink" Target="https://www.meti.go.jp/shingikai/sankoshin/shin_kijiku/pdf/004_04_00.pdf" TargetMode="External"/><Relationship Id="rId3" Type="http://schemas.openxmlformats.org/officeDocument/2006/relationships/slideLayout" Target="../slideLayouts/slideLayout1.xml"/><Relationship Id="rId7" Type="http://schemas.openxmlformats.org/officeDocument/2006/relationships/hyperlink" Target="https://www.meti.go.jp/shingikai/sankoshin/shomu_ryutsu/kyoiku_innovation/pdf/003_02_00.pdf" TargetMode="Externa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5.emf"/><Relationship Id="rId5" Type="http://schemas.openxmlformats.org/officeDocument/2006/relationships/oleObject" Target="../embeddings/oleObject7.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2574918"/>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a:solidFill>
                  <a:srgbClr val="0070C0"/>
                </a:solidFill>
                <a:latin typeface="Meiryo UI" panose="020B0604030504040204" pitchFamily="50" charset="-128"/>
                <a:ea typeface="Meiryo UI" panose="020B0604030504040204" pitchFamily="50" charset="-128"/>
              </a:rPr>
              <a:t>提案名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5"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472273" cy="1449820"/>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r>
              <a:rPr lang="en-US" altLang="ja-JP" sz="2133" dirty="0">
                <a:solidFill>
                  <a:srgbClr val="0070C0"/>
                </a:solidFill>
                <a:latin typeface="Meiryo UI" panose="020B0604030504040204" pitchFamily="50" charset="-128"/>
                <a:ea typeface="Meiryo UI" panose="020B0604030504040204" pitchFamily="50" charset="-128"/>
              </a:rPr>
              <a:t>E. </a:t>
            </a:r>
            <a:r>
              <a:rPr lang="ja-JP" altLang="en-US" sz="2133" dirty="0">
                <a:solidFill>
                  <a:srgbClr val="0070C0"/>
                </a:solidFill>
                <a:latin typeface="Meiryo UI" panose="020B0604030504040204" pitchFamily="50" charset="-128"/>
                <a:ea typeface="Meiryo UI" panose="020B0604030504040204" pitchFamily="50" charset="-128"/>
              </a:rPr>
              <a:t>「多様な個性・才能・創造性を開花させ育む</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サードプレイス」に関するテーマ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en-US" altLang="ja-JP" sz="2133" dirty="0">
                <a:solidFill>
                  <a:srgbClr val="0070C0"/>
                </a:solidFill>
                <a:latin typeface="Meiryo UI" panose="020B0604030504040204" pitchFamily="50" charset="-128"/>
                <a:ea typeface="Meiryo UI" panose="020B0604030504040204" pitchFamily="50" charset="-128"/>
              </a:rPr>
              <a:t>               </a:t>
            </a:r>
            <a:r>
              <a:rPr lang="ja-JP" altLang="en-US" sz="1800" dirty="0">
                <a:solidFill>
                  <a:srgbClr val="0070C0"/>
                </a:solidFill>
                <a:latin typeface="Meiryo UI" panose="020B0604030504040204" pitchFamily="50" charset="-128"/>
                <a:ea typeface="Meiryo UI" panose="020B0604030504040204" pitchFamily="50" charset="-128"/>
              </a:rPr>
              <a:t>（</a:t>
            </a:r>
            <a:r>
              <a:rPr lang="en-US" altLang="ja-JP" sz="1800" dirty="0">
                <a:solidFill>
                  <a:srgbClr val="0070C0"/>
                </a:solidFill>
                <a:latin typeface="Meiryo UI" panose="020B0604030504040204" pitchFamily="50" charset="-128"/>
                <a:ea typeface="Meiryo UI" panose="020B0604030504040204" pitchFamily="50" charset="-128"/>
              </a:rPr>
              <a:t>a</a:t>
            </a:r>
            <a:r>
              <a:rPr lang="ja-JP" altLang="en-US" sz="1800" dirty="0">
                <a:solidFill>
                  <a:srgbClr val="0070C0"/>
                </a:solidFill>
                <a:latin typeface="Meiryo UI" panose="020B0604030504040204" pitchFamily="50" charset="-128"/>
                <a:ea typeface="Meiryo UI" panose="020B0604030504040204" pitchFamily="50" charset="-128"/>
              </a:rPr>
              <a:t>）「新たなサードプレイスの創出」に関するテーマ</a:t>
            </a:r>
          </a:p>
          <a:p>
            <a:pPr>
              <a:spcBef>
                <a:spcPts val="0"/>
              </a:spcBef>
              <a:spcAft>
                <a:spcPts val="0"/>
              </a:spcAft>
              <a:buNone/>
            </a:pPr>
            <a:r>
              <a:rPr lang="en-US" altLang="ja-JP" sz="1800" dirty="0">
                <a:solidFill>
                  <a:srgbClr val="0070C0"/>
                </a:solidFill>
                <a:latin typeface="Meiryo UI" panose="020B0604030504040204" pitchFamily="50" charset="-128"/>
                <a:ea typeface="Meiryo UI" panose="020B0604030504040204" pitchFamily="50" charset="-128"/>
              </a:rPr>
              <a:t>		</a:t>
            </a:r>
            <a:r>
              <a:rPr lang="ja-JP" altLang="en-US" sz="1800" dirty="0">
                <a:solidFill>
                  <a:srgbClr val="0070C0"/>
                </a:solidFill>
                <a:latin typeface="Meiryo UI" panose="020B0604030504040204" pitchFamily="50" charset="-128"/>
                <a:ea typeface="Meiryo UI" panose="020B0604030504040204" pitchFamily="50" charset="-128"/>
              </a:rPr>
              <a:t>（</a:t>
            </a:r>
            <a:r>
              <a:rPr lang="en-US" altLang="ja-JP" sz="1800" dirty="0">
                <a:solidFill>
                  <a:srgbClr val="0070C0"/>
                </a:solidFill>
                <a:latin typeface="Meiryo UI" panose="020B0604030504040204" pitchFamily="50" charset="-128"/>
                <a:ea typeface="Meiryo UI" panose="020B0604030504040204" pitchFamily="50" charset="-128"/>
              </a:rPr>
              <a:t>b</a:t>
            </a:r>
            <a:r>
              <a:rPr lang="ja-JP" altLang="en-US" sz="1800" dirty="0">
                <a:solidFill>
                  <a:srgbClr val="0070C0"/>
                </a:solidFill>
                <a:latin typeface="Meiryo UI" panose="020B0604030504040204" pitchFamily="50" charset="-128"/>
                <a:ea typeface="Meiryo UI" panose="020B0604030504040204" pitchFamily="50" charset="-128"/>
              </a:rPr>
              <a:t>）「既存のサードプレイスの進化」に関するテーマ</a:t>
            </a:r>
          </a:p>
        </p:txBody>
      </p:sp>
      <p:sp>
        <p:nvSpPr>
          <p:cNvPr id="9" name="Rectangle 8">
            <a:extLst>
              <a:ext uri="{FF2B5EF4-FFF2-40B4-BE49-F238E27FC236}">
                <a16:creationId xmlns:a16="http://schemas.microsoft.com/office/drawing/2014/main" id="{6FF42735-FEF2-42E6-93AC-5904F5435416}"/>
              </a:ext>
            </a:extLst>
          </p:cNvPr>
          <p:cNvSpPr/>
          <p:nvPr/>
        </p:nvSpPr>
        <p:spPr>
          <a:xfrm>
            <a:off x="8493541" y="2081213"/>
            <a:ext cx="3066473" cy="243143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本テンプレートはあくまで提案書作成の参考です。大枠の流れ（目次など）を守って頂ければ、</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詳細な構成・デザインは、ご提案ごとに自由に</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ja-JP" altLang="en-US"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
        <p:nvSpPr>
          <p:cNvPr id="12" name="Rectangle 11">
            <a:extLst>
              <a:ext uri="{FF2B5EF4-FFF2-40B4-BE49-F238E27FC236}">
                <a16:creationId xmlns:a16="http://schemas.microsoft.com/office/drawing/2014/main" id="{12E8E300-5126-46A9-A71C-2EA699321973}"/>
              </a:ext>
            </a:extLst>
          </p:cNvPr>
          <p:cNvSpPr/>
          <p:nvPr/>
        </p:nvSpPr>
        <p:spPr>
          <a:xfrm>
            <a:off x="5874130" y="2436525"/>
            <a:ext cx="2124561" cy="127727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公募要領を見た上で、</a:t>
            </a:r>
            <a:r>
              <a:rPr kumimoji="1" lang="en-US" altLang="ja-JP" sz="1200" dirty="0">
                <a:solidFill>
                  <a:srgbClr val="FFFFFF"/>
                </a:solidFill>
                <a:latin typeface="Meiryo UI" panose="020B0604030504040204" pitchFamily="50" charset="-128"/>
                <a:ea typeface="Meiryo UI" panose="020B0604030504040204" pitchFamily="50" charset="-128"/>
              </a:rPr>
              <a:t>(a)(b)</a:t>
            </a:r>
            <a:r>
              <a:rPr kumimoji="1" lang="ja-JP" altLang="en-US" sz="1200" dirty="0">
                <a:solidFill>
                  <a:srgbClr val="FFFFFF"/>
                </a:solidFill>
                <a:latin typeface="Meiryo UI" panose="020B0604030504040204" pitchFamily="50" charset="-128"/>
                <a:ea typeface="Meiryo UI" panose="020B0604030504040204" pitchFamily="50" charset="-128"/>
              </a:rPr>
              <a:t>のうち当てはまるもののみを</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記載してください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実施スケジュール</a:t>
            </a:r>
            <a:endParaRPr lang="en-US" sz="1600" dirty="0">
              <a:solidFill>
                <a:srgbClr val="575757"/>
              </a:solidFill>
              <a:latin typeface="Trebuchet MS" panose="020B0603020202020204" pitchFamily="34" charset="0"/>
            </a:endParaRPr>
          </a:p>
        </p:txBody>
      </p:sp>
      <p:sp>
        <p:nvSpPr>
          <p:cNvPr id="50" name="Rectangle 24">
            <a:extLst>
              <a:ext uri="{FF2B5EF4-FFF2-40B4-BE49-F238E27FC236}">
                <a16:creationId xmlns:a16="http://schemas.microsoft.com/office/drawing/2014/main" id="{978B5F9F-7127-4D9E-86A2-33C865450D4A}"/>
              </a:ext>
            </a:extLst>
          </p:cNvPr>
          <p:cNvSpPr/>
          <p:nvPr/>
        </p:nvSpPr>
        <p:spPr>
          <a:xfrm>
            <a:off x="9049970" y="47260"/>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a:t>
            </a:r>
            <a:r>
              <a:rPr kumimoji="1" lang="en-US" altLang="ja-JP" sz="1200" dirty="0">
                <a:solidFill>
                  <a:srgbClr val="FFFFFF"/>
                </a:solidFill>
                <a:latin typeface="Meiryo UI" panose="020B0604030504040204" pitchFamily="50" charset="-128"/>
                <a:ea typeface="Meiryo UI" panose="020B0604030504040204" pitchFamily="50" charset="-128"/>
              </a:rPr>
              <a:t>9~10</a:t>
            </a:r>
            <a:r>
              <a:rPr kumimoji="1" lang="ja-JP" altLang="en-US" sz="1200" dirty="0">
                <a:solidFill>
                  <a:srgbClr val="FFFFFF"/>
                </a:solidFill>
                <a:latin typeface="Meiryo UI" panose="020B0604030504040204" pitchFamily="50" charset="-128"/>
                <a:ea typeface="Meiryo UI" panose="020B0604030504040204" pitchFamily="50" charset="-128"/>
              </a:rPr>
              <a:t>月になる前提で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スケジュールを組んでいただければと思いますが、採択時期によっては前後する可能性があります。</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7859428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実施体制</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10933351"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大学</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研究室</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効果検証を担当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教授</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助教</a:t>
            </a:r>
            <a:r>
              <a:rPr kumimoji="1" lang="en-US" altLang="ja-JP" sz="1600" dirty="0">
                <a:solidFill>
                  <a:schemeClr val="tx1"/>
                </a:solidFill>
                <a:latin typeface="Trebuchet MS" panose="020B0603020202020204" pitchFamily="34" charset="0"/>
                <a:ea typeface="Meiryo UI" panose="020B0604030504040204" pitchFamily="50" charset="-128"/>
              </a:rPr>
              <a:t>)</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監修</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謝金支払先</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大学 </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先生 </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ルーブリック作成を担当</a:t>
            </a:r>
            <a:r>
              <a:rPr kumimoji="1" lang="en-US" altLang="ja-JP" sz="1600" dirty="0">
                <a:solidFill>
                  <a:schemeClr val="tx1"/>
                </a:solidFill>
                <a:latin typeface="Trebuchet MS" panose="020B0603020202020204" pitchFamily="34" charset="0"/>
                <a:ea typeface="Meiryo UI" panose="020B0604030504040204" pitchFamily="50" charset="-128"/>
              </a:rPr>
              <a:t>)</a:t>
            </a:r>
            <a:endParaRPr kumimoji="1" lang="ja-JP" altLang="en-US" sz="1600" dirty="0">
              <a:solidFill>
                <a:schemeClr val="tx1"/>
              </a:solidFill>
              <a:latin typeface="Trebuchet MS" panose="020B0603020202020204" pitchFamily="34" charset="0"/>
              <a:ea typeface="Meiryo UI" panose="020B0604030504040204" pitchFamily="50" charset="-128"/>
            </a:endParaRP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sp>
        <p:nvSpPr>
          <p:cNvPr id="16" name="Rectangle 15">
            <a:extLst>
              <a:ext uri="{FF2B5EF4-FFF2-40B4-BE49-F238E27FC236}">
                <a16:creationId xmlns:a16="http://schemas.microsoft.com/office/drawing/2014/main" id="{3A1DD5B5-C909-4710-A1DD-49C378F39295}"/>
              </a:ext>
            </a:extLst>
          </p:cNvPr>
          <p:cNvSpPr/>
          <p:nvPr/>
        </p:nvSpPr>
        <p:spPr>
          <a:xfrm>
            <a:off x="8495526" y="274932"/>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現時点で記載できる範囲で可です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3659453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6.</a:t>
            </a:r>
            <a:r>
              <a:rPr lang="ja-JP" altLang="en-US" dirty="0">
                <a:ea typeface="Meiryo UI" panose="020B0604030504040204" pitchFamily="50" charset="-128"/>
              </a:rPr>
              <a:t>期待成果物</a:t>
            </a:r>
            <a:endParaRPr lang="en-US" sz="1600" dirty="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提案した「サードプレイス」の目的や内容・仕組み、運用体制等の説明</a:t>
            </a: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提案した「サードプレイス」が関係者にもたらす効果・利点の検証結果</a:t>
            </a: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提案した「サードプレイス」を全国へ普及するにあたっての課題・示唆の整理</a:t>
            </a: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p:txBody>
      </p:sp>
      <p:sp>
        <p:nvSpPr>
          <p:cNvPr id="9" name="Rectangle 24">
            <a:extLst>
              <a:ext uri="{FF2B5EF4-FFF2-40B4-BE49-F238E27FC236}">
                <a16:creationId xmlns:a16="http://schemas.microsoft.com/office/drawing/2014/main" id="{386074D6-DB61-4CC8-B68C-FB156F298C26}"/>
              </a:ext>
            </a:extLst>
          </p:cNvPr>
          <p:cNvSpPr/>
          <p:nvPr/>
        </p:nvSpPr>
        <p:spPr>
          <a:xfrm>
            <a:off x="8918935" y="60572"/>
            <a:ext cx="3066473" cy="161582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現時点で、どのような成果物を想定しているかを記載ください。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ここに書いているのは事務局の想定している期待成果物ですが、ご提案される事業に合わせて、適宜具体化・修正ください。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8609011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511284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7</a:t>
            </a:r>
            <a:r>
              <a:rPr lang="en-US" altLang="ja-JP">
                <a:ea typeface="Meiryo UI" panose="020B0604030504040204" pitchFamily="50" charset="-128"/>
              </a:rPr>
              <a:t>.</a:t>
            </a:r>
            <a:r>
              <a:rPr lang="ja-JP" altLang="en-US" dirty="0">
                <a:ea typeface="Meiryo UI" panose="020B0604030504040204" pitchFamily="50" charset="-128"/>
              </a:rPr>
              <a:t>個人情報 </a:t>
            </a:r>
            <a:r>
              <a:rPr lang="en-US" altLang="ja-JP" dirty="0">
                <a:ea typeface="Meiryo UI" panose="020B0604030504040204" pitchFamily="50" charset="-128"/>
              </a:rPr>
              <a:t>(</a:t>
            </a:r>
            <a:r>
              <a:rPr lang="ja-JP" altLang="en-US" dirty="0">
                <a:ea typeface="Meiryo UI" panose="020B0604030504040204" pitchFamily="50" charset="-128"/>
              </a:rPr>
              <a:t>受講者の学習履歴 等</a:t>
            </a:r>
            <a:r>
              <a:rPr lang="en-US" altLang="ja-JP" dirty="0">
                <a:ea typeface="Meiryo UI" panose="020B0604030504040204" pitchFamily="50" charset="-128"/>
              </a:rPr>
              <a:t>)</a:t>
            </a:r>
            <a:r>
              <a:rPr lang="ja-JP" altLang="en-US" dirty="0"/>
              <a:t> 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101566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err="1">
                <a:solidFill>
                  <a:srgbClr val="FFFFFF"/>
                </a:solidFill>
                <a:latin typeface="Meiryo UI" panose="020B0604030504040204" pitchFamily="50" charset="-128"/>
                <a:ea typeface="Meiryo UI" panose="020B0604030504040204" pitchFamily="50" charset="-128"/>
              </a:rPr>
              <a:t>JIS</a:t>
            </a:r>
            <a:r>
              <a:rPr kumimoji="1" lang="en-US" altLang="ja-JP" sz="1200" dirty="0">
                <a:solidFill>
                  <a:srgbClr val="FFFFFF"/>
                </a:solidFill>
                <a:latin typeface="Meiryo UI" panose="020B0604030504040204" pitchFamily="50" charset="-128"/>
                <a:ea typeface="Meiryo UI" panose="020B0604030504040204" pitchFamily="50" charset="-128"/>
              </a:rPr>
              <a:t> / ISO </a:t>
            </a:r>
            <a:r>
              <a:rPr kumimoji="1" lang="ja-JP" altLang="en-US" sz="1200" dirty="0">
                <a:solidFill>
                  <a:srgbClr val="FFFFFF"/>
                </a:solidFill>
                <a:latin typeface="Meiryo UI" panose="020B0604030504040204" pitchFamily="50" charset="-128"/>
                <a:ea typeface="Meiryo UI" panose="020B0604030504040204" pitchFamily="50" charset="-128"/>
              </a:rPr>
              <a:t>等）や、それらがない場合は個人情報に関する取扱いマニュアルなどをご記載ください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453337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ja-JP" altLang="en-US" dirty="0">
                <a:ea typeface="Meiryo UI" panose="020B0604030504040204" pitchFamily="50" charset="-128"/>
              </a:rPr>
              <a:t>（参考）支出計画の概要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22802"/>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236060"/>
            <a:ext cx="10934700" cy="497007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提案のサマリ</a:t>
            </a:r>
            <a:endParaRPr kumimoji="1" lang="en-US" altLang="ja-JP" sz="24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1000" dirty="0">
              <a:solidFill>
                <a:schemeClr val="tx1"/>
              </a:solidFill>
              <a:latin typeface="Trebuchet MS" panose="020B0603020202020204" pitchFamily="34" charset="0"/>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目指す姿と本実証で検証する事</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実証内容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期待成果物</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 </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受講者の学習履歴 等</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r>
              <a:rPr kumimoji="1" lang="ja-JP" altLang="en-US" sz="2400" dirty="0">
                <a:solidFill>
                  <a:schemeClr val="tx1"/>
                </a:solidFill>
                <a:latin typeface="Meiryo UI" panose="020B0604030504040204" pitchFamily="50" charset="-128"/>
                <a:ea typeface="Meiryo UI" panose="020B0604030504040204" pitchFamily="50" charset="-128"/>
              </a:rPr>
              <a:t>（参考）支出計画の概要</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145654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ja-JP" altLang="en-US" dirty="0"/>
              <a:t>提案のサマリ</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722E403F-B16E-44D3-A1DE-C4695BB5B656}"/>
              </a:ext>
            </a:extLst>
          </p:cNvPr>
          <p:cNvGraphicFramePr>
            <a:graphicFrameLocks noGrp="1"/>
          </p:cNvGraphicFramePr>
          <p:nvPr>
            <p:extLst>
              <p:ext uri="{D42A27DB-BD31-4B8C-83A1-F6EECF244321}">
                <p14:modId xmlns:p14="http://schemas.microsoft.com/office/powerpoint/2010/main" val="4150900194"/>
              </p:ext>
            </p:extLst>
          </p:nvPr>
        </p:nvGraphicFramePr>
        <p:xfrm>
          <a:off x="665922" y="1274593"/>
          <a:ext cx="10949429" cy="4705635"/>
        </p:xfrm>
        <a:graphic>
          <a:graphicData uri="http://schemas.openxmlformats.org/drawingml/2006/table">
            <a:tbl>
              <a:tblPr firstRow="1" bandRow="1">
                <a:tableStyleId>{5C22544A-7EE6-4342-B048-85BDC9FD1C3A}</a:tableStyleId>
              </a:tblPr>
              <a:tblGrid>
                <a:gridCol w="680964">
                  <a:extLst>
                    <a:ext uri="{9D8B030D-6E8A-4147-A177-3AD203B41FA5}">
                      <a16:colId xmlns:a16="http://schemas.microsoft.com/office/drawing/2014/main" val="3191788206"/>
                    </a:ext>
                  </a:extLst>
                </a:gridCol>
                <a:gridCol w="2360141">
                  <a:extLst>
                    <a:ext uri="{9D8B030D-6E8A-4147-A177-3AD203B41FA5}">
                      <a16:colId xmlns:a16="http://schemas.microsoft.com/office/drawing/2014/main" val="164871375"/>
                    </a:ext>
                  </a:extLst>
                </a:gridCol>
                <a:gridCol w="864973">
                  <a:extLst>
                    <a:ext uri="{9D8B030D-6E8A-4147-A177-3AD203B41FA5}">
                      <a16:colId xmlns:a16="http://schemas.microsoft.com/office/drawing/2014/main" val="2619398578"/>
                    </a:ext>
                  </a:extLst>
                </a:gridCol>
                <a:gridCol w="7043351">
                  <a:extLst>
                    <a:ext uri="{9D8B030D-6E8A-4147-A177-3AD203B41FA5}">
                      <a16:colId xmlns:a16="http://schemas.microsoft.com/office/drawing/2014/main" val="206671746"/>
                    </a:ext>
                  </a:extLst>
                </a:gridCol>
              </a:tblGrid>
              <a:tr h="316515">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項目</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対応する</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要件</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提案概要</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316515">
                <a:tc rowSpan="3">
                  <a:txBody>
                    <a:bodyPr/>
                    <a:lstStyle/>
                    <a:p>
                      <a:r>
                        <a:rPr lang="ja-JP" altLang="en-US" sz="1400" dirty="0">
                          <a:solidFill>
                            <a:srgbClr val="575757"/>
                          </a:solidFill>
                          <a:latin typeface="Meiryo UI" panose="020B0604030504040204" pitchFamily="50" charset="-128"/>
                          <a:ea typeface="Meiryo UI" panose="020B0604030504040204" pitchFamily="50" charset="-128"/>
                        </a:rPr>
                        <a:t>必須</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実証の背景・目的および目指す姿・本実証で検証することと、創出・進化させるサードプレイスの概要</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37157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想定する関係者（学習者、保護者、行政等）への効果・利点と検証方法</a:t>
                      </a:r>
                      <a:endParaRPr lang="en-US" sz="1400" dirty="0">
                        <a:solidFill>
                          <a:srgbClr val="FF0000"/>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②</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44684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全国への展開を目指した</a:t>
                      </a:r>
                      <a:br>
                        <a:rPr lang="en-US" altLang="ja-JP" sz="1400" dirty="0">
                          <a:solidFill>
                            <a:srgbClr val="575757"/>
                          </a:solidFill>
                          <a:latin typeface="Meiryo UI" panose="020B0604030504040204" pitchFamily="50" charset="-128"/>
                          <a:ea typeface="Meiryo UI" panose="020B0604030504040204" pitchFamily="50" charset="-128"/>
                        </a:rPr>
                      </a:br>
                      <a:r>
                        <a:rPr lang="ja-JP" altLang="en-US" sz="1400" dirty="0">
                          <a:solidFill>
                            <a:srgbClr val="575757"/>
                          </a:solidFill>
                          <a:latin typeface="Meiryo UI" panose="020B0604030504040204" pitchFamily="50" charset="-128"/>
                          <a:ea typeface="Meiryo UI" panose="020B0604030504040204" pitchFamily="50" charset="-128"/>
                        </a:rPr>
                        <a:t>自走・普及プラン</a:t>
                      </a:r>
                      <a:r>
                        <a:rPr lang="en-US" altLang="ja-JP" sz="1400" dirty="0">
                          <a:solidFill>
                            <a:srgbClr val="575757"/>
                          </a:solidFill>
                          <a:latin typeface="Meiryo UI" panose="020B0604030504040204" pitchFamily="50" charset="-128"/>
                          <a:ea typeface="Meiryo UI" panose="020B0604030504040204" pitchFamily="50" charset="-128"/>
                        </a:rPr>
                        <a:t>(</a:t>
                      </a:r>
                      <a:r>
                        <a:rPr lang="ja-JP" altLang="en-US" sz="1400" dirty="0">
                          <a:solidFill>
                            <a:srgbClr val="575757"/>
                          </a:solidFill>
                          <a:latin typeface="Meiryo UI" panose="020B0604030504040204" pitchFamily="50" charset="-128"/>
                          <a:ea typeface="Meiryo UI" panose="020B0604030504040204" pitchFamily="50" charset="-128"/>
                        </a:rPr>
                        <a:t>仮説</a:t>
                      </a:r>
                      <a:r>
                        <a:rPr lang="en-US" altLang="ja-JP" sz="1400" dirty="0">
                          <a:solidFill>
                            <a:srgbClr val="575757"/>
                          </a:solidFill>
                          <a:latin typeface="Meiryo UI" panose="020B0604030504040204" pitchFamily="50" charset="-128"/>
                          <a:ea typeface="Meiryo UI" panose="020B0604030504040204" pitchFamily="50" charset="-128"/>
                        </a:rPr>
                        <a:t>)</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③</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9006085"/>
                  </a:ext>
                </a:extLst>
              </a:tr>
              <a:tr h="316515">
                <a:tc rowSpan="3">
                  <a:txBody>
                    <a:bodyPr/>
                    <a:lstStyle/>
                    <a:p>
                      <a:r>
                        <a:rPr lang="ja-JP" altLang="en-US" sz="1400" dirty="0">
                          <a:solidFill>
                            <a:srgbClr val="575757"/>
                          </a:solidFill>
                          <a:latin typeface="Meiryo UI" panose="020B0604030504040204" pitchFamily="50" charset="-128"/>
                          <a:ea typeface="Meiryo UI" panose="020B0604030504040204" pitchFamily="50" charset="-128"/>
                        </a:rPr>
                        <a:t>加点</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既存の「サードプレイス」とは異なる独自性、新規性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④</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316515">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幅広い子どもたちへ参加の間口が開かれており、多様な個性・才能・創造性を発掘・育成する工夫</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⑤</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altLang="ja-JP"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316515">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来年度以降の自走の目途</a:t>
                      </a:r>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⑥</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bl>
          </a:graphicData>
        </a:graphic>
      </p:graphicFrame>
      <p:sp>
        <p:nvSpPr>
          <p:cNvPr id="8" name="Rectangle 24">
            <a:extLst>
              <a:ext uri="{FF2B5EF4-FFF2-40B4-BE49-F238E27FC236}">
                <a16:creationId xmlns:a16="http://schemas.microsoft.com/office/drawing/2014/main" id="{310F7EE3-1CE6-43E8-8103-953E279F1739}"/>
              </a:ext>
            </a:extLst>
          </p:cNvPr>
          <p:cNvSpPr/>
          <p:nvPr/>
        </p:nvSpPr>
        <p:spPr>
          <a:xfrm>
            <a:off x="8957346" y="599004"/>
            <a:ext cx="3066473" cy="158504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実証の概要を簡潔に記載してください。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必須要素は必ず記入してください。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2048550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背景と目的</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背景</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39">
            <a:extLst>
              <a:ext uri="{FF2B5EF4-FFF2-40B4-BE49-F238E27FC236}">
                <a16:creationId xmlns:a16="http://schemas.microsoft.com/office/drawing/2014/main" id="{1C7BAE6A-3603-4572-A260-93E0F3827C01}"/>
              </a:ext>
            </a:extLst>
          </p:cNvPr>
          <p:cNvGrpSpPr/>
          <p:nvPr/>
        </p:nvGrpSpPr>
        <p:grpSpPr>
          <a:xfrm>
            <a:off x="6775265" y="1381454"/>
            <a:ext cx="4995815" cy="481542"/>
            <a:chOff x="5715831" y="959006"/>
            <a:chExt cx="6170577" cy="481542"/>
          </a:xfrm>
        </p:grpSpPr>
        <p:sp>
          <p:nvSpPr>
            <p:cNvPr id="11" name="ee4pHeader3">
              <a:extLst>
                <a:ext uri="{FF2B5EF4-FFF2-40B4-BE49-F238E27FC236}">
                  <a16:creationId xmlns:a16="http://schemas.microsoft.com/office/drawing/2014/main" id="{0D7DBAD8-58EE-40C2-AF2F-6DE80453D61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目的</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 name="Isosceles Triangle 2">
            <a:extLst>
              <a:ext uri="{FF2B5EF4-FFF2-40B4-BE49-F238E27FC236}">
                <a16:creationId xmlns:a16="http://schemas.microsoft.com/office/drawing/2014/main" id="{C6DCD8FB-A24D-486E-81C0-08597FA253F6}"/>
              </a:ext>
            </a:extLst>
          </p:cNvPr>
          <p:cNvSpPr/>
          <p:nvPr/>
        </p:nvSpPr>
        <p:spPr>
          <a:xfrm rot="5400000">
            <a:off x="5181089" y="4034062"/>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3" name="正方形/長方形 6">
            <a:extLst>
              <a:ext uri="{FF2B5EF4-FFF2-40B4-BE49-F238E27FC236}">
                <a16:creationId xmlns:a16="http://schemas.microsoft.com/office/drawing/2014/main" id="{B0F76257-9A81-4AE2-AC96-681EBF5F5DA7}"/>
              </a:ext>
            </a:extLst>
          </p:cNvPr>
          <p:cNvSpPr/>
          <p:nvPr/>
        </p:nvSpPr>
        <p:spPr>
          <a:xfrm>
            <a:off x="6775266"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704607" y="300951"/>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hlinkClick r:id="rId7">
                  <a:extLst>
                    <a:ext uri="{A12FA001-AC4F-418D-AE19-62706E023703}">
                      <ahyp:hlinkClr xmlns:ahyp="http://schemas.microsoft.com/office/drawing/2018/hyperlinkcolor" val="tx"/>
                    </a:ext>
                  </a:extLst>
                </a:hlinkClick>
              </a:rPr>
              <a:t>産業構造審議会</a:t>
            </a:r>
            <a:r>
              <a:rPr kumimoji="1" lang="zh-TW" altLang="en-US" sz="1200" dirty="0">
                <a:solidFill>
                  <a:srgbClr val="FFFFFF"/>
                </a:solidFill>
                <a:latin typeface="Meiryo UI" panose="020B0604030504040204" pitchFamily="50" charset="-128"/>
                <a:ea typeface="Meiryo UI" panose="020B0604030504040204" pitchFamily="50" charset="-128"/>
                <a:hlinkClick r:id="rId8">
                  <a:extLst>
                    <a:ext uri="{A12FA001-AC4F-418D-AE19-62706E023703}">
                      <ahyp:hlinkClr xmlns:ahyp="http://schemas.microsoft.com/office/drawing/2018/hyperlinkcolor" val="tx"/>
                    </a:ext>
                  </a:extLst>
                </a:hlinkClick>
              </a:rPr>
              <a:t>経済産業政策新機軸部会</a:t>
            </a:r>
            <a:r>
              <a:rPr kumimoji="1" lang="ja-JP" altLang="en-US" sz="1200" dirty="0">
                <a:solidFill>
                  <a:srgbClr val="FFFFFF"/>
                </a:solidFill>
                <a:latin typeface="Meiryo UI" panose="020B0604030504040204" pitchFamily="50" charset="-128"/>
                <a:ea typeface="Meiryo UI" panose="020B0604030504040204" pitchFamily="50" charset="-128"/>
                <a:hlinkClick r:id="rId7">
                  <a:extLst>
                    <a:ext uri="{A12FA001-AC4F-418D-AE19-62706E023703}">
                      <ahyp:hlinkClr xmlns:ahyp="http://schemas.microsoft.com/office/drawing/2018/hyperlinkcolor" val="tx"/>
                    </a:ext>
                  </a:extLst>
                </a:hlinkClick>
              </a:rPr>
              <a:t>・教育イノベーション小委員会での議論</a:t>
            </a:r>
            <a:r>
              <a:rPr kumimoji="1" lang="ja-JP" altLang="en-US" sz="1200" dirty="0">
                <a:solidFill>
                  <a:srgbClr val="FFFFFF"/>
                </a:solidFill>
                <a:latin typeface="Meiryo UI" panose="020B0604030504040204" pitchFamily="50" charset="-128"/>
                <a:ea typeface="Meiryo UI" panose="020B0604030504040204" pitchFamily="50" charset="-128"/>
              </a:rPr>
              <a:t>を踏まえ、社会的背景を整理し、サードプレイスを創出・</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進化させる目的を明記してください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6044013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en-US" altLang="ja-JP" dirty="0"/>
              <a:t>2.</a:t>
            </a:r>
            <a:r>
              <a:rPr lang="ja-JP" altLang="en-US" dirty="0"/>
              <a:t> 目指す姿と本実証で検証する事</a:t>
            </a:r>
            <a:endParaRPr lang="en-US" sz="1600" dirty="0">
              <a:solidFill>
                <a:srgbClr val="575757"/>
              </a:solidFill>
              <a:latin typeface="Trebuchet MS" panose="020B0603020202020204" pitchFamily="34" charset="0"/>
            </a:endParaRPr>
          </a:p>
        </p:txBody>
      </p:sp>
      <p:grpSp>
        <p:nvGrpSpPr>
          <p:cNvPr id="17" name="グループ化 39">
            <a:extLst>
              <a:ext uri="{FF2B5EF4-FFF2-40B4-BE49-F238E27FC236}">
                <a16:creationId xmlns:a16="http://schemas.microsoft.com/office/drawing/2014/main" id="{452A6004-9813-4773-9424-7E3DAEAA667E}"/>
              </a:ext>
            </a:extLst>
          </p:cNvPr>
          <p:cNvGrpSpPr/>
          <p:nvPr/>
        </p:nvGrpSpPr>
        <p:grpSpPr>
          <a:xfrm>
            <a:off x="629999" y="1381454"/>
            <a:ext cx="4995815" cy="481542"/>
            <a:chOff x="5715831" y="959006"/>
            <a:chExt cx="6170577" cy="481542"/>
          </a:xfrm>
        </p:grpSpPr>
        <p:sp>
          <p:nvSpPr>
            <p:cNvPr id="18" name="ee4pHeader3">
              <a:extLst>
                <a:ext uri="{FF2B5EF4-FFF2-40B4-BE49-F238E27FC236}">
                  <a16:creationId xmlns:a16="http://schemas.microsoft.com/office/drawing/2014/main" id="{1AAC6BFE-7A85-4771-AF7D-5EBE6528B0F2}"/>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提案する「サードプレイス」の目指す姿</a:t>
              </a:r>
              <a:endParaRPr lang="en-US" altLang="ja-JP" sz="2000" dirty="0">
                <a:solidFill>
                  <a:schemeClr val="tx2"/>
                </a:solidFill>
                <a:latin typeface="+mj-lt"/>
                <a:ea typeface="Meiryo UI" panose="020B0604030504040204" pitchFamily="50" charset="-128"/>
              </a:endParaRPr>
            </a:p>
          </p:txBody>
        </p:sp>
        <p:cxnSp>
          <p:nvCxnSpPr>
            <p:cNvPr id="19" name="直線コネクタ 41">
              <a:extLst>
                <a:ext uri="{FF2B5EF4-FFF2-40B4-BE49-F238E27FC236}">
                  <a16:creationId xmlns:a16="http://schemas.microsoft.com/office/drawing/2014/main" id="{78158921-5665-4664-8F9C-208194FE57C5}"/>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0" name="グループ化 39">
            <a:extLst>
              <a:ext uri="{FF2B5EF4-FFF2-40B4-BE49-F238E27FC236}">
                <a16:creationId xmlns:a16="http://schemas.microsoft.com/office/drawing/2014/main" id="{6CC8C0C3-F785-4F5A-AE27-7133B8C3FCDC}"/>
              </a:ext>
            </a:extLst>
          </p:cNvPr>
          <p:cNvGrpSpPr/>
          <p:nvPr/>
        </p:nvGrpSpPr>
        <p:grpSpPr>
          <a:xfrm>
            <a:off x="6757813" y="1381455"/>
            <a:ext cx="4995815" cy="481542"/>
            <a:chOff x="5715831" y="959006"/>
            <a:chExt cx="6170577" cy="481542"/>
          </a:xfrm>
        </p:grpSpPr>
        <p:sp>
          <p:nvSpPr>
            <p:cNvPr id="21" name="ee4pHeader3">
              <a:extLst>
                <a:ext uri="{FF2B5EF4-FFF2-40B4-BE49-F238E27FC236}">
                  <a16:creationId xmlns:a16="http://schemas.microsoft.com/office/drawing/2014/main" id="{56DA25BC-BA46-4252-B0E6-4D94B319CA2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本実証で検証すること</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22" name="直線コネクタ 41">
              <a:extLst>
                <a:ext uri="{FF2B5EF4-FFF2-40B4-BE49-F238E27FC236}">
                  <a16:creationId xmlns:a16="http://schemas.microsoft.com/office/drawing/2014/main" id="{F90D81F8-5BD0-4BB7-8BE7-223C192BF473}"/>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3" name="正方形/長方形 6">
            <a:extLst>
              <a:ext uri="{FF2B5EF4-FFF2-40B4-BE49-F238E27FC236}">
                <a16:creationId xmlns:a16="http://schemas.microsoft.com/office/drawing/2014/main" id="{65288CDA-DAB0-4003-A1AE-B688732B1C8A}"/>
              </a:ext>
            </a:extLst>
          </p:cNvPr>
          <p:cNvSpPr/>
          <p:nvPr/>
        </p:nvSpPr>
        <p:spPr>
          <a:xfrm>
            <a:off x="6757814" y="2081214"/>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945774" y="1996566"/>
            <a:ext cx="3066473" cy="187743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提案する「サードプレイス」の目指す姿と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本実証で検証することを記載ください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●”目指す姿”は、本実証の終了時に実現する姿ではなく、中長期で実現したい姿で構いません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●”目指す姿”は図やイメージだけではなく、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24" name="Isosceles Triangle 23">
            <a:extLst>
              <a:ext uri="{FF2B5EF4-FFF2-40B4-BE49-F238E27FC236}">
                <a16:creationId xmlns:a16="http://schemas.microsoft.com/office/drawing/2014/main" id="{FB64D8D6-0083-4E2F-A2B5-FCAB1D79B7DF}"/>
              </a:ext>
            </a:extLst>
          </p:cNvPr>
          <p:cNvSpPr/>
          <p:nvPr/>
        </p:nvSpPr>
        <p:spPr>
          <a:xfrm rot="5400000">
            <a:off x="5163637" y="4034063"/>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15" name="正方形/長方形 6">
            <a:extLst>
              <a:ext uri="{FF2B5EF4-FFF2-40B4-BE49-F238E27FC236}">
                <a16:creationId xmlns:a16="http://schemas.microsoft.com/office/drawing/2014/main" id="{30DDF196-47E3-41AB-9BB6-29F69D837DF8}"/>
              </a:ext>
            </a:extLst>
          </p:cNvPr>
          <p:cNvSpPr/>
          <p:nvPr/>
        </p:nvSpPr>
        <p:spPr>
          <a:xfrm>
            <a:off x="629999" y="2081214"/>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5482275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008360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参考）既存の「サードプレイス」の概要と課題</a:t>
            </a:r>
            <a:endParaRPr lang="en-US" sz="1600" dirty="0">
              <a:solidFill>
                <a:srgbClr val="575757"/>
              </a:solidFill>
              <a:latin typeface="Trebuchet MS" panose="020B0603020202020204" pitchFamily="34" charset="0"/>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972144" y="2713419"/>
            <a:ext cx="3066473" cy="143116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本実証で進化させる、既存の「サードプレイス」の概要、および前頁”本実証で検証すること”の</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背景となる課題を記載ください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6" name="Rectangle 24">
            <a:extLst>
              <a:ext uri="{FF2B5EF4-FFF2-40B4-BE49-F238E27FC236}">
                <a16:creationId xmlns:a16="http://schemas.microsoft.com/office/drawing/2014/main" id="{C2D83004-A565-4FD1-803F-F63F0D640960}"/>
              </a:ext>
            </a:extLst>
          </p:cNvPr>
          <p:cNvSpPr/>
          <p:nvPr/>
        </p:nvSpPr>
        <p:spPr>
          <a:xfrm>
            <a:off x="9018325" y="308870"/>
            <a:ext cx="3066473" cy="646331"/>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 </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ja-JP" altLang="en-US" sz="1200" dirty="0">
                <a:solidFill>
                  <a:srgbClr val="575757"/>
                </a:solidFill>
                <a:latin typeface="Meiryo UI" panose="020B0604030504040204" pitchFamily="50" charset="-128"/>
                <a:ea typeface="Meiryo UI" panose="020B0604030504040204" pitchFamily="50" charset="-128"/>
              </a:rPr>
              <a:t>（</a:t>
            </a:r>
            <a:r>
              <a:rPr kumimoji="1" lang="en-US" altLang="ja-JP" sz="1200" dirty="0">
                <a:solidFill>
                  <a:srgbClr val="575757"/>
                </a:solidFill>
                <a:latin typeface="Meiryo UI" panose="020B0604030504040204" pitchFamily="50" charset="-128"/>
                <a:ea typeface="Meiryo UI" panose="020B0604030504040204" pitchFamily="50" charset="-128"/>
              </a:rPr>
              <a:t>b</a:t>
            </a:r>
            <a:r>
              <a:rPr kumimoji="1" lang="ja-JP" altLang="en-US" sz="1200" dirty="0">
                <a:solidFill>
                  <a:srgbClr val="575757"/>
                </a:solidFill>
                <a:latin typeface="Meiryo UI" panose="020B0604030504040204" pitchFamily="50" charset="-128"/>
                <a:ea typeface="Meiryo UI" panose="020B0604030504040204" pitchFamily="50" charset="-128"/>
              </a:rPr>
              <a:t>）「既存のサードプレイスの進化」に関するテーマを選択した場合のみ</a:t>
            </a:r>
            <a:endParaRPr kumimoji="1" lang="en-US" altLang="ja-JP" sz="1200" dirty="0">
              <a:solidFill>
                <a:srgbClr val="575757"/>
              </a:solidFill>
              <a:latin typeface="Meiryo UI" panose="020B0604030504040204" pitchFamily="50" charset="-128"/>
              <a:ea typeface="Meiryo UI" panose="020B0604030504040204" pitchFamily="50" charset="-128"/>
            </a:endParaRPr>
          </a:p>
        </p:txBody>
      </p:sp>
      <p:grpSp>
        <p:nvGrpSpPr>
          <p:cNvPr id="7" name="Group 6">
            <a:extLst>
              <a:ext uri="{FF2B5EF4-FFF2-40B4-BE49-F238E27FC236}">
                <a16:creationId xmlns:a16="http://schemas.microsoft.com/office/drawing/2014/main" id="{56EC1B12-EF54-487D-964D-ED5DFCDF096E}"/>
              </a:ext>
            </a:extLst>
          </p:cNvPr>
          <p:cNvGrpSpPr/>
          <p:nvPr/>
        </p:nvGrpSpPr>
        <p:grpSpPr>
          <a:xfrm>
            <a:off x="4316151" y="1772315"/>
            <a:ext cx="2289575" cy="428298"/>
            <a:chOff x="457200" y="1023955"/>
            <a:chExt cx="3992137" cy="464813"/>
          </a:xfrm>
        </p:grpSpPr>
        <p:sp>
          <p:nvSpPr>
            <p:cNvPr id="8" name="ee4pHeader1">
              <a:extLst>
                <a:ext uri="{FF2B5EF4-FFF2-40B4-BE49-F238E27FC236}">
                  <a16:creationId xmlns:a16="http://schemas.microsoft.com/office/drawing/2014/main" id="{CD8AEC06-6681-4BF4-9A5F-E3D9761FD71C}"/>
                </a:ext>
              </a:extLst>
            </p:cNvPr>
            <p:cNvSpPr txBox="1"/>
            <p:nvPr/>
          </p:nvSpPr>
          <p:spPr>
            <a:xfrm>
              <a:off x="457200" y="1023955"/>
              <a:ext cx="3992137" cy="464813"/>
            </a:xfrm>
            <a:prstGeom prst="rect">
              <a:avLst/>
            </a:prstGeom>
            <a:noFill/>
            <a:ln cap="rnd">
              <a:noFill/>
            </a:ln>
          </p:spPr>
          <p:txBody>
            <a:bodyPr wrap="square" lIns="0" tIns="0" rIns="0" bIns="0" rtlCol="0" anchor="b" anchorCtr="0">
              <a:noAutofit/>
            </a:bodyPr>
            <a:lstStyle/>
            <a:p>
              <a:pPr marL="0" lvl="3"/>
              <a:r>
                <a:rPr lang="ja-JP" altLang="en-US">
                  <a:solidFill>
                    <a:schemeClr val="tx2"/>
                  </a:solidFill>
                  <a:latin typeface="Trebuchet MS" panose="020B0603020202020204" pitchFamily="34" charset="0"/>
                  <a:ea typeface="Meiryo UI" panose="020B0604030504040204" pitchFamily="50" charset="-128"/>
                </a:rPr>
                <a:t>プログラム内容</a:t>
              </a:r>
              <a:endParaRPr lang="en-US">
                <a:solidFill>
                  <a:schemeClr val="tx2"/>
                </a:solidFill>
                <a:latin typeface="Trebuchet MS" panose="020B0603020202020204" pitchFamily="34" charset="0"/>
                <a:ea typeface="Meiryo UI" panose="020B0604030504040204" pitchFamily="50" charset="-128"/>
              </a:endParaRPr>
            </a:p>
          </p:txBody>
        </p:sp>
        <p:cxnSp>
          <p:nvCxnSpPr>
            <p:cNvPr id="9" name="Straight Connector 8">
              <a:extLst>
                <a:ext uri="{FF2B5EF4-FFF2-40B4-BE49-F238E27FC236}">
                  <a16:creationId xmlns:a16="http://schemas.microsoft.com/office/drawing/2014/main" id="{921FB11A-6B22-4977-BA94-2DE3BD24AF83}"/>
                </a:ext>
              </a:extLst>
            </p:cNvPr>
            <p:cNvCxnSpPr>
              <a:cxnSpLocks/>
            </p:cNvCxnSpPr>
            <p:nvPr/>
          </p:nvCxnSpPr>
          <p:spPr>
            <a:xfrm>
              <a:off x="457200" y="1488768"/>
              <a:ext cx="399213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582B43FF-3949-4F09-BBE5-404D9F7683D5}"/>
              </a:ext>
            </a:extLst>
          </p:cNvPr>
          <p:cNvGrpSpPr/>
          <p:nvPr/>
        </p:nvGrpSpPr>
        <p:grpSpPr>
          <a:xfrm>
            <a:off x="3208872" y="2422058"/>
            <a:ext cx="1028243" cy="428298"/>
            <a:chOff x="4784495" y="1019049"/>
            <a:chExt cx="915848" cy="428298"/>
          </a:xfrm>
        </p:grpSpPr>
        <p:sp>
          <p:nvSpPr>
            <p:cNvPr id="11" name="ee4pHeader1">
              <a:extLst>
                <a:ext uri="{FF2B5EF4-FFF2-40B4-BE49-F238E27FC236}">
                  <a16:creationId xmlns:a16="http://schemas.microsoft.com/office/drawing/2014/main" id="{74F426BC-D91C-41C5-852D-A5C6A654CAF7}"/>
                </a:ext>
              </a:extLst>
            </p:cNvPr>
            <p:cNvSpPr txBox="1"/>
            <p:nvPr/>
          </p:nvSpPr>
          <p:spPr>
            <a:xfrm>
              <a:off x="4784495" y="1019049"/>
              <a:ext cx="915848" cy="428298"/>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Trebuchet MS" panose="020B0603020202020204" pitchFamily="34" charset="0"/>
                  <a:ea typeface="Meiryo UI" panose="020B0604030504040204" pitchFamily="50" charset="-128"/>
                </a:rPr>
                <a:t>選抜方法</a:t>
              </a:r>
              <a:endParaRPr lang="en-US" sz="1600">
                <a:solidFill>
                  <a:schemeClr val="tx2"/>
                </a:solidFill>
                <a:latin typeface="Trebuchet MS" panose="020B0603020202020204" pitchFamily="34" charset="0"/>
                <a:ea typeface="Meiryo UI" panose="020B0604030504040204" pitchFamily="50" charset="-128"/>
              </a:endParaRPr>
            </a:p>
          </p:txBody>
        </p:sp>
        <p:cxnSp>
          <p:nvCxnSpPr>
            <p:cNvPr id="12" name="Straight Connector 11">
              <a:extLst>
                <a:ext uri="{FF2B5EF4-FFF2-40B4-BE49-F238E27FC236}">
                  <a16:creationId xmlns:a16="http://schemas.microsoft.com/office/drawing/2014/main" id="{2C29103D-43B2-4417-82CE-AF34E868ED5A}"/>
                </a:ext>
              </a:extLst>
            </p:cNvPr>
            <p:cNvCxnSpPr>
              <a:cxnSpLocks/>
            </p:cNvCxnSpPr>
            <p:nvPr/>
          </p:nvCxnSpPr>
          <p:spPr>
            <a:xfrm>
              <a:off x="4784495" y="1447347"/>
              <a:ext cx="91584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CB91F6C4-ADAB-431B-847E-B859F0C0950F}"/>
              </a:ext>
            </a:extLst>
          </p:cNvPr>
          <p:cNvGrpSpPr/>
          <p:nvPr/>
        </p:nvGrpSpPr>
        <p:grpSpPr>
          <a:xfrm>
            <a:off x="2061784" y="2422058"/>
            <a:ext cx="1028243" cy="428298"/>
            <a:chOff x="3762793" y="1019049"/>
            <a:chExt cx="915848" cy="428298"/>
          </a:xfrm>
        </p:grpSpPr>
        <p:sp>
          <p:nvSpPr>
            <p:cNvPr id="14" name="ee4pHeader1">
              <a:extLst>
                <a:ext uri="{FF2B5EF4-FFF2-40B4-BE49-F238E27FC236}">
                  <a16:creationId xmlns:a16="http://schemas.microsoft.com/office/drawing/2014/main" id="{CF074D76-069A-4441-B3CE-D01618EFE1D6}"/>
                </a:ext>
              </a:extLst>
            </p:cNvPr>
            <p:cNvSpPr txBox="1"/>
            <p:nvPr/>
          </p:nvSpPr>
          <p:spPr>
            <a:xfrm>
              <a:off x="3762793" y="1019049"/>
              <a:ext cx="915848" cy="428298"/>
            </a:xfrm>
            <a:prstGeom prst="rect">
              <a:avLst/>
            </a:prstGeom>
            <a:noFill/>
            <a:ln cap="rnd">
              <a:noFill/>
            </a:ln>
          </p:spPr>
          <p:txBody>
            <a:bodyPr wrap="square" lIns="0" tIns="0" rIns="0" bIns="0" rtlCol="0" anchor="b" anchorCtr="0">
              <a:noAutofit/>
            </a:bodyPr>
            <a:lstStyle/>
            <a:p>
              <a:pPr marL="0" lvl="3"/>
              <a:r>
                <a:rPr lang="ja-JP" altLang="en-US" sz="1600" dirty="0">
                  <a:solidFill>
                    <a:schemeClr val="tx2"/>
                  </a:solidFill>
                  <a:latin typeface="Trebuchet MS" panose="020B0603020202020204" pitchFamily="34" charset="0"/>
                  <a:ea typeface="Meiryo UI" panose="020B0604030504040204" pitchFamily="50" charset="-128"/>
                </a:rPr>
                <a:t>募集方法</a:t>
              </a:r>
              <a:endParaRPr lang="en-US" sz="1600" dirty="0">
                <a:solidFill>
                  <a:schemeClr val="tx2"/>
                </a:solidFill>
                <a:latin typeface="Trebuchet MS" panose="020B0603020202020204" pitchFamily="34" charset="0"/>
                <a:ea typeface="Meiryo UI" panose="020B0604030504040204" pitchFamily="50" charset="-128"/>
              </a:endParaRPr>
            </a:p>
          </p:txBody>
        </p:sp>
        <p:cxnSp>
          <p:nvCxnSpPr>
            <p:cNvPr id="15" name="Straight Connector 14">
              <a:extLst>
                <a:ext uri="{FF2B5EF4-FFF2-40B4-BE49-F238E27FC236}">
                  <a16:creationId xmlns:a16="http://schemas.microsoft.com/office/drawing/2014/main" id="{58877EFF-6E3D-46CE-9FB0-27843B2D64AA}"/>
                </a:ext>
              </a:extLst>
            </p:cNvPr>
            <p:cNvCxnSpPr>
              <a:cxnSpLocks/>
            </p:cNvCxnSpPr>
            <p:nvPr/>
          </p:nvCxnSpPr>
          <p:spPr>
            <a:xfrm>
              <a:off x="3762793" y="1447347"/>
              <a:ext cx="91584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39AC04DE-391E-463F-905B-9D64577D041C}"/>
              </a:ext>
            </a:extLst>
          </p:cNvPr>
          <p:cNvGrpSpPr/>
          <p:nvPr/>
        </p:nvGrpSpPr>
        <p:grpSpPr>
          <a:xfrm>
            <a:off x="628648" y="2422058"/>
            <a:ext cx="1314293" cy="428298"/>
            <a:chOff x="457200" y="1023955"/>
            <a:chExt cx="3992137" cy="464813"/>
          </a:xfrm>
        </p:grpSpPr>
        <p:sp>
          <p:nvSpPr>
            <p:cNvPr id="18" name="ee4pHeader1">
              <a:extLst>
                <a:ext uri="{FF2B5EF4-FFF2-40B4-BE49-F238E27FC236}">
                  <a16:creationId xmlns:a16="http://schemas.microsoft.com/office/drawing/2014/main" id="{1E700B0D-394F-42F4-B012-4E25FBEB648A}"/>
                </a:ext>
              </a:extLst>
            </p:cNvPr>
            <p:cNvSpPr txBox="1"/>
            <p:nvPr/>
          </p:nvSpPr>
          <p:spPr>
            <a:xfrm>
              <a:off x="457200" y="1023955"/>
              <a:ext cx="3992137" cy="464813"/>
            </a:xfrm>
            <a:prstGeom prst="rect">
              <a:avLst/>
            </a:prstGeom>
            <a:noFill/>
            <a:ln cap="rnd">
              <a:noFill/>
            </a:ln>
          </p:spPr>
          <p:txBody>
            <a:bodyPr wrap="square" lIns="0" tIns="0" rIns="0" bIns="0" rtlCol="0" anchor="b" anchorCtr="0">
              <a:noAutofit/>
            </a:bodyPr>
            <a:lstStyle/>
            <a:p>
              <a:pPr marL="0" lvl="3"/>
              <a:r>
                <a:rPr lang="ja-JP" altLang="en-US" sz="1600" dirty="0">
                  <a:solidFill>
                    <a:schemeClr val="tx2"/>
                  </a:solidFill>
                  <a:latin typeface="Trebuchet MS" panose="020B0603020202020204" pitchFamily="34" charset="0"/>
                  <a:ea typeface="Meiryo UI" panose="020B0604030504040204" pitchFamily="50" charset="-128"/>
                </a:rPr>
                <a:t>対象の</a:t>
              </a:r>
              <a:br>
                <a:rPr lang="en-US" altLang="ja-JP" sz="1600" dirty="0">
                  <a:solidFill>
                    <a:schemeClr val="tx2"/>
                  </a:solidFill>
                  <a:latin typeface="Trebuchet MS" panose="020B0603020202020204" pitchFamily="34" charset="0"/>
                  <a:ea typeface="Meiryo UI" panose="020B0604030504040204" pitchFamily="50" charset="-128"/>
                </a:rPr>
              </a:br>
              <a:r>
                <a:rPr lang="ja-JP" altLang="en-US" sz="1600" dirty="0">
                  <a:solidFill>
                    <a:schemeClr val="tx2"/>
                  </a:solidFill>
                  <a:latin typeface="Trebuchet MS" panose="020B0603020202020204" pitchFamily="34" charset="0"/>
                  <a:ea typeface="Meiryo UI" panose="020B0604030504040204" pitchFamily="50" charset="-128"/>
                </a:rPr>
                <a:t>児童・生徒</a:t>
              </a:r>
              <a:endParaRPr lang="en-US" sz="1600" dirty="0">
                <a:solidFill>
                  <a:schemeClr val="tx2"/>
                </a:solidFill>
                <a:latin typeface="Trebuchet MS" panose="020B0603020202020204" pitchFamily="34" charset="0"/>
                <a:ea typeface="Meiryo UI" panose="020B0604030504040204" pitchFamily="50" charset="-128"/>
              </a:endParaRPr>
            </a:p>
          </p:txBody>
        </p:sp>
        <p:cxnSp>
          <p:nvCxnSpPr>
            <p:cNvPr id="19" name="Straight Connector 18">
              <a:extLst>
                <a:ext uri="{FF2B5EF4-FFF2-40B4-BE49-F238E27FC236}">
                  <a16:creationId xmlns:a16="http://schemas.microsoft.com/office/drawing/2014/main" id="{F4500F47-1BE5-4BF1-BC43-E68EDE1897BB}"/>
                </a:ext>
              </a:extLst>
            </p:cNvPr>
            <p:cNvCxnSpPr>
              <a:cxnSpLocks/>
            </p:cNvCxnSpPr>
            <p:nvPr/>
          </p:nvCxnSpPr>
          <p:spPr>
            <a:xfrm>
              <a:off x="457200" y="1488768"/>
              <a:ext cx="399213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8E647BD3-124C-4631-8813-F196722955EE}"/>
              </a:ext>
            </a:extLst>
          </p:cNvPr>
          <p:cNvGrpSpPr/>
          <p:nvPr/>
        </p:nvGrpSpPr>
        <p:grpSpPr>
          <a:xfrm>
            <a:off x="628648" y="1772315"/>
            <a:ext cx="3608467" cy="428298"/>
            <a:chOff x="462001" y="1662914"/>
            <a:chExt cx="1910007" cy="407684"/>
          </a:xfrm>
        </p:grpSpPr>
        <p:sp>
          <p:nvSpPr>
            <p:cNvPr id="21" name="ee4pHeader1">
              <a:extLst>
                <a:ext uri="{FF2B5EF4-FFF2-40B4-BE49-F238E27FC236}">
                  <a16:creationId xmlns:a16="http://schemas.microsoft.com/office/drawing/2014/main" id="{A71BAA3A-0AAD-40BB-BA53-FD535B91DDDD}"/>
                </a:ext>
              </a:extLst>
            </p:cNvPr>
            <p:cNvSpPr txBox="1"/>
            <p:nvPr/>
          </p:nvSpPr>
          <p:spPr>
            <a:xfrm>
              <a:off x="462001" y="1662914"/>
              <a:ext cx="1910007" cy="407684"/>
            </a:xfrm>
            <a:prstGeom prst="rect">
              <a:avLst/>
            </a:prstGeom>
            <a:noFill/>
            <a:ln cap="rnd">
              <a:noFill/>
            </a:ln>
          </p:spPr>
          <p:txBody>
            <a:bodyPr wrap="square" lIns="0" tIns="0" rIns="0" bIns="0" rtlCol="0" anchor="b" anchorCtr="0">
              <a:noAutofit/>
            </a:bodyPr>
            <a:lstStyle/>
            <a:p>
              <a:pPr marL="0" lvl="3"/>
              <a:r>
                <a:rPr lang="ja-JP" altLang="en-US" dirty="0">
                  <a:solidFill>
                    <a:schemeClr val="tx2"/>
                  </a:solidFill>
                  <a:latin typeface="Trebuchet MS" panose="020B0603020202020204" pitchFamily="34" charset="0"/>
                  <a:ea typeface="Meiryo UI" panose="020B0604030504040204" pitchFamily="50" charset="-128"/>
                </a:rPr>
                <a:t>対象者とその募集・選抜方法</a:t>
              </a:r>
              <a:endParaRPr lang="en-US" dirty="0">
                <a:solidFill>
                  <a:schemeClr val="tx2"/>
                </a:solidFill>
                <a:latin typeface="Trebuchet MS" panose="020B0603020202020204" pitchFamily="34" charset="0"/>
                <a:ea typeface="Meiryo UI" panose="020B0604030504040204" pitchFamily="50" charset="-128"/>
              </a:endParaRPr>
            </a:p>
          </p:txBody>
        </p:sp>
        <p:cxnSp>
          <p:nvCxnSpPr>
            <p:cNvPr id="22" name="Straight Connector 21">
              <a:extLst>
                <a:ext uri="{FF2B5EF4-FFF2-40B4-BE49-F238E27FC236}">
                  <a16:creationId xmlns:a16="http://schemas.microsoft.com/office/drawing/2014/main" id="{E6FAECAC-9CD7-4E97-A317-9064CCEB1E07}"/>
                </a:ext>
              </a:extLst>
            </p:cNvPr>
            <p:cNvCxnSpPr>
              <a:cxnSpLocks/>
            </p:cNvCxnSpPr>
            <p:nvPr/>
          </p:nvCxnSpPr>
          <p:spPr>
            <a:xfrm>
              <a:off x="462001" y="2070598"/>
              <a:ext cx="191000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560D852A-17A8-4EC5-A93B-47D4A7FD22B7}"/>
              </a:ext>
            </a:extLst>
          </p:cNvPr>
          <p:cNvGrpSpPr/>
          <p:nvPr/>
        </p:nvGrpSpPr>
        <p:grpSpPr>
          <a:xfrm>
            <a:off x="6750249" y="1772315"/>
            <a:ext cx="2042769" cy="428298"/>
            <a:chOff x="457200" y="1023955"/>
            <a:chExt cx="3992137" cy="464813"/>
          </a:xfrm>
        </p:grpSpPr>
        <p:sp>
          <p:nvSpPr>
            <p:cNvPr id="25" name="ee4pHeader1">
              <a:extLst>
                <a:ext uri="{FF2B5EF4-FFF2-40B4-BE49-F238E27FC236}">
                  <a16:creationId xmlns:a16="http://schemas.microsoft.com/office/drawing/2014/main" id="{9A98A2AD-22B0-4290-B1BA-C6466B89F14F}"/>
                </a:ext>
              </a:extLst>
            </p:cNvPr>
            <p:cNvSpPr txBox="1"/>
            <p:nvPr/>
          </p:nvSpPr>
          <p:spPr>
            <a:xfrm>
              <a:off x="457200" y="1023955"/>
              <a:ext cx="3992137" cy="464813"/>
            </a:xfrm>
            <a:prstGeom prst="rect">
              <a:avLst/>
            </a:prstGeom>
            <a:noFill/>
            <a:ln cap="rnd">
              <a:noFill/>
            </a:ln>
          </p:spPr>
          <p:txBody>
            <a:bodyPr wrap="square" lIns="0" tIns="0" rIns="0" bIns="0" rtlCol="0" anchor="b" anchorCtr="0">
              <a:noAutofit/>
            </a:bodyPr>
            <a:lstStyle/>
            <a:p>
              <a:pPr marL="0" lvl="3"/>
              <a:r>
                <a:rPr lang="ja-JP" altLang="en-US" dirty="0">
                  <a:solidFill>
                    <a:schemeClr val="tx2"/>
                  </a:solidFill>
                  <a:latin typeface="Trebuchet MS" panose="020B0603020202020204" pitchFamily="34" charset="0"/>
                  <a:ea typeface="Meiryo UI" panose="020B0604030504040204" pitchFamily="50" charset="-128"/>
                </a:rPr>
                <a:t>プログラム後の</a:t>
              </a:r>
              <a:br>
                <a:rPr lang="en-US" altLang="ja-JP" dirty="0">
                  <a:solidFill>
                    <a:schemeClr val="tx2"/>
                  </a:solidFill>
                  <a:latin typeface="Trebuchet MS" panose="020B0603020202020204" pitchFamily="34" charset="0"/>
                  <a:ea typeface="Meiryo UI" panose="020B0604030504040204" pitchFamily="50" charset="-128"/>
                </a:rPr>
              </a:br>
              <a:r>
                <a:rPr lang="ja-JP" altLang="en-US" dirty="0">
                  <a:solidFill>
                    <a:schemeClr val="tx2"/>
                  </a:solidFill>
                  <a:latin typeface="Trebuchet MS" panose="020B0603020202020204" pitchFamily="34" charset="0"/>
                  <a:ea typeface="Meiryo UI" panose="020B0604030504040204" pitchFamily="50" charset="-128"/>
                </a:rPr>
                <a:t>育成イメージ</a:t>
              </a:r>
              <a:endParaRPr lang="en-US" dirty="0">
                <a:solidFill>
                  <a:schemeClr val="tx2"/>
                </a:solidFill>
                <a:latin typeface="Trebuchet MS" panose="020B0603020202020204" pitchFamily="34" charset="0"/>
                <a:ea typeface="Meiryo UI" panose="020B0604030504040204" pitchFamily="50" charset="-128"/>
              </a:endParaRPr>
            </a:p>
          </p:txBody>
        </p:sp>
        <p:cxnSp>
          <p:nvCxnSpPr>
            <p:cNvPr id="26" name="Straight Connector 25">
              <a:extLst>
                <a:ext uri="{FF2B5EF4-FFF2-40B4-BE49-F238E27FC236}">
                  <a16:creationId xmlns:a16="http://schemas.microsoft.com/office/drawing/2014/main" id="{23E6F2F4-7657-4C73-8E4D-9897B05EF74C}"/>
                </a:ext>
              </a:extLst>
            </p:cNvPr>
            <p:cNvCxnSpPr>
              <a:cxnSpLocks/>
            </p:cNvCxnSpPr>
            <p:nvPr/>
          </p:nvCxnSpPr>
          <p:spPr>
            <a:xfrm>
              <a:off x="457200" y="1488768"/>
              <a:ext cx="399213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E2EFBB23-C3CC-428D-8104-0E715C84D666}"/>
              </a:ext>
            </a:extLst>
          </p:cNvPr>
          <p:cNvGrpSpPr/>
          <p:nvPr/>
        </p:nvGrpSpPr>
        <p:grpSpPr>
          <a:xfrm>
            <a:off x="628648" y="1149609"/>
            <a:ext cx="8164371" cy="428298"/>
            <a:chOff x="462001" y="1662914"/>
            <a:chExt cx="1910007" cy="407684"/>
          </a:xfrm>
        </p:grpSpPr>
        <p:sp>
          <p:nvSpPr>
            <p:cNvPr id="28" name="ee4pHeader1">
              <a:extLst>
                <a:ext uri="{FF2B5EF4-FFF2-40B4-BE49-F238E27FC236}">
                  <a16:creationId xmlns:a16="http://schemas.microsoft.com/office/drawing/2014/main" id="{381985CE-51D8-4485-B356-7841F3EE8CC4}"/>
                </a:ext>
              </a:extLst>
            </p:cNvPr>
            <p:cNvSpPr txBox="1"/>
            <p:nvPr/>
          </p:nvSpPr>
          <p:spPr>
            <a:xfrm>
              <a:off x="462001" y="1662914"/>
              <a:ext cx="1910007" cy="407684"/>
            </a:xfrm>
            <a:prstGeom prst="rect">
              <a:avLst/>
            </a:prstGeom>
            <a:noFill/>
            <a:ln cap="rnd">
              <a:noFill/>
            </a:ln>
          </p:spPr>
          <p:txBody>
            <a:bodyPr wrap="square" lIns="0" tIns="0" rIns="0" bIns="0" rtlCol="0" anchor="b" anchorCtr="0">
              <a:noAutofit/>
            </a:bodyPr>
            <a:lstStyle/>
            <a:p>
              <a:pPr marL="0" lvl="3"/>
              <a:r>
                <a:rPr lang="ja-JP" altLang="en-US" sz="2000" dirty="0">
                  <a:solidFill>
                    <a:schemeClr val="tx2"/>
                  </a:solidFill>
                  <a:latin typeface="Trebuchet MS" panose="020B0603020202020204" pitchFamily="34" charset="0"/>
                  <a:ea typeface="Meiryo UI" panose="020B0604030504040204" pitchFamily="50" charset="-128"/>
                </a:rPr>
                <a:t>概要</a:t>
              </a:r>
              <a:endParaRPr lang="en-US" sz="2000" dirty="0">
                <a:solidFill>
                  <a:schemeClr val="tx2"/>
                </a:solidFill>
                <a:latin typeface="Trebuchet MS" panose="020B0603020202020204" pitchFamily="34" charset="0"/>
                <a:ea typeface="Meiryo UI" panose="020B0604030504040204" pitchFamily="50" charset="-128"/>
              </a:endParaRPr>
            </a:p>
          </p:txBody>
        </p:sp>
        <p:cxnSp>
          <p:nvCxnSpPr>
            <p:cNvPr id="29" name="Straight Connector 28">
              <a:extLst>
                <a:ext uri="{FF2B5EF4-FFF2-40B4-BE49-F238E27FC236}">
                  <a16:creationId xmlns:a16="http://schemas.microsoft.com/office/drawing/2014/main" id="{60100C91-7C7A-4951-AF8D-8A09A71A69BC}"/>
                </a:ext>
              </a:extLst>
            </p:cNvPr>
            <p:cNvCxnSpPr>
              <a:cxnSpLocks/>
            </p:cNvCxnSpPr>
            <p:nvPr/>
          </p:nvCxnSpPr>
          <p:spPr>
            <a:xfrm>
              <a:off x="462001" y="2070598"/>
              <a:ext cx="191000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EEA34C98-83BF-483A-A27E-24BB484618C0}"/>
              </a:ext>
            </a:extLst>
          </p:cNvPr>
          <p:cNvGrpSpPr/>
          <p:nvPr/>
        </p:nvGrpSpPr>
        <p:grpSpPr>
          <a:xfrm>
            <a:off x="8866333" y="1149609"/>
            <a:ext cx="2697019" cy="428298"/>
            <a:chOff x="462001" y="1662914"/>
            <a:chExt cx="1910007" cy="407684"/>
          </a:xfrm>
        </p:grpSpPr>
        <p:sp>
          <p:nvSpPr>
            <p:cNvPr id="31" name="ee4pHeader1">
              <a:extLst>
                <a:ext uri="{FF2B5EF4-FFF2-40B4-BE49-F238E27FC236}">
                  <a16:creationId xmlns:a16="http://schemas.microsoft.com/office/drawing/2014/main" id="{E823EE73-79A5-428C-A3F6-C76FE07C790E}"/>
                </a:ext>
              </a:extLst>
            </p:cNvPr>
            <p:cNvSpPr txBox="1"/>
            <p:nvPr/>
          </p:nvSpPr>
          <p:spPr>
            <a:xfrm>
              <a:off x="462001" y="1662914"/>
              <a:ext cx="1910007" cy="407684"/>
            </a:xfrm>
            <a:prstGeom prst="rect">
              <a:avLst/>
            </a:prstGeom>
            <a:noFill/>
            <a:ln cap="rnd">
              <a:noFill/>
            </a:ln>
          </p:spPr>
          <p:txBody>
            <a:bodyPr wrap="square" lIns="0" tIns="0" rIns="0" bIns="0" rtlCol="0" anchor="b" anchorCtr="0">
              <a:noAutofit/>
            </a:bodyPr>
            <a:lstStyle/>
            <a:p>
              <a:pPr marL="0" lvl="3"/>
              <a:r>
                <a:rPr lang="ja-JP" altLang="en-US" sz="2000" dirty="0">
                  <a:solidFill>
                    <a:schemeClr val="tx2"/>
                  </a:solidFill>
                  <a:latin typeface="Trebuchet MS" panose="020B0603020202020204" pitchFamily="34" charset="0"/>
                  <a:ea typeface="Meiryo UI" panose="020B0604030504040204" pitchFamily="50" charset="-128"/>
                </a:rPr>
                <a:t>課題</a:t>
              </a:r>
              <a:endParaRPr lang="en-US" sz="2000" dirty="0">
                <a:solidFill>
                  <a:schemeClr val="tx2"/>
                </a:solidFill>
                <a:latin typeface="Trebuchet MS" panose="020B0603020202020204" pitchFamily="34" charset="0"/>
                <a:ea typeface="Meiryo UI" panose="020B0604030504040204" pitchFamily="50" charset="-128"/>
              </a:endParaRPr>
            </a:p>
          </p:txBody>
        </p:sp>
        <p:cxnSp>
          <p:nvCxnSpPr>
            <p:cNvPr id="33" name="Straight Connector 32">
              <a:extLst>
                <a:ext uri="{FF2B5EF4-FFF2-40B4-BE49-F238E27FC236}">
                  <a16:creationId xmlns:a16="http://schemas.microsoft.com/office/drawing/2014/main" id="{09B95A6B-62D9-415D-8F2B-EE490FDB75DF}"/>
                </a:ext>
              </a:extLst>
            </p:cNvPr>
            <p:cNvCxnSpPr>
              <a:cxnSpLocks/>
            </p:cNvCxnSpPr>
            <p:nvPr/>
          </p:nvCxnSpPr>
          <p:spPr>
            <a:xfrm>
              <a:off x="462001" y="2070598"/>
              <a:ext cx="191000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699002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7059725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a:t>
            </a:r>
            <a:r>
              <a:rPr lang="ja-JP" altLang="en-US" dirty="0"/>
              <a:t>実施内容）提案する「サードプレイス」の概要</a:t>
            </a:r>
            <a:endParaRPr lang="en-US" sz="1600" dirty="0">
              <a:solidFill>
                <a:srgbClr val="575757"/>
              </a:solidFill>
              <a:latin typeface="Trebuchet MS" panose="020B0603020202020204" pitchFamily="34" charset="0"/>
            </a:endParaRPr>
          </a:p>
        </p:txBody>
      </p:sp>
      <p:grpSp>
        <p:nvGrpSpPr>
          <p:cNvPr id="17" name="Group 16">
            <a:extLst>
              <a:ext uri="{FF2B5EF4-FFF2-40B4-BE49-F238E27FC236}">
                <a16:creationId xmlns:a16="http://schemas.microsoft.com/office/drawing/2014/main" id="{2C8FBCEB-BCAA-4037-A0D5-A0927C406EFB}"/>
              </a:ext>
            </a:extLst>
          </p:cNvPr>
          <p:cNvGrpSpPr/>
          <p:nvPr/>
        </p:nvGrpSpPr>
        <p:grpSpPr>
          <a:xfrm>
            <a:off x="5567395" y="1135006"/>
            <a:ext cx="3066473" cy="428298"/>
            <a:chOff x="457200" y="1023955"/>
            <a:chExt cx="3992137" cy="464813"/>
          </a:xfrm>
        </p:grpSpPr>
        <p:sp>
          <p:nvSpPr>
            <p:cNvPr id="18" name="ee4pHeader1">
              <a:extLst>
                <a:ext uri="{FF2B5EF4-FFF2-40B4-BE49-F238E27FC236}">
                  <a16:creationId xmlns:a16="http://schemas.microsoft.com/office/drawing/2014/main" id="{2D061C52-D3A1-4DCF-88DE-B79CC756F4EA}"/>
                </a:ext>
              </a:extLst>
            </p:cNvPr>
            <p:cNvSpPr txBox="1"/>
            <p:nvPr/>
          </p:nvSpPr>
          <p:spPr>
            <a:xfrm>
              <a:off x="457200" y="1023955"/>
              <a:ext cx="3992137" cy="464813"/>
            </a:xfrm>
            <a:prstGeom prst="rect">
              <a:avLst/>
            </a:prstGeom>
            <a:noFill/>
            <a:ln cap="rnd">
              <a:noFill/>
            </a:ln>
          </p:spPr>
          <p:txBody>
            <a:bodyPr wrap="square" lIns="0" tIns="0" rIns="0" bIns="0" rtlCol="0" anchor="b" anchorCtr="0">
              <a:noAutofit/>
            </a:bodyPr>
            <a:lstStyle/>
            <a:p>
              <a:pPr marL="0" lvl="3"/>
              <a:r>
                <a:rPr lang="ja-JP" altLang="en-US" sz="2000">
                  <a:solidFill>
                    <a:schemeClr val="tx2"/>
                  </a:solidFill>
                  <a:latin typeface="Trebuchet MS" panose="020B0603020202020204" pitchFamily="34" charset="0"/>
                  <a:ea typeface="Meiryo UI" panose="020B0604030504040204" pitchFamily="50" charset="-128"/>
                </a:rPr>
                <a:t>プログラム内容</a:t>
              </a:r>
              <a:endParaRPr lang="en-US" sz="2000">
                <a:solidFill>
                  <a:schemeClr val="tx2"/>
                </a:solidFill>
                <a:latin typeface="Trebuchet MS" panose="020B0603020202020204" pitchFamily="34" charset="0"/>
                <a:ea typeface="Meiryo UI" panose="020B0604030504040204" pitchFamily="50" charset="-128"/>
              </a:endParaRPr>
            </a:p>
          </p:txBody>
        </p:sp>
        <p:cxnSp>
          <p:nvCxnSpPr>
            <p:cNvPr id="19" name="Straight Connector 18">
              <a:extLst>
                <a:ext uri="{FF2B5EF4-FFF2-40B4-BE49-F238E27FC236}">
                  <a16:creationId xmlns:a16="http://schemas.microsoft.com/office/drawing/2014/main" id="{0CDCBECA-449D-4EF6-B668-5BBD922DBFDC}"/>
                </a:ext>
              </a:extLst>
            </p:cNvPr>
            <p:cNvCxnSpPr>
              <a:cxnSpLocks/>
            </p:cNvCxnSpPr>
            <p:nvPr/>
          </p:nvCxnSpPr>
          <p:spPr>
            <a:xfrm>
              <a:off x="457200" y="1488768"/>
              <a:ext cx="399213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DC03895E-3A5B-460A-95DA-383F216F970B}"/>
              </a:ext>
            </a:extLst>
          </p:cNvPr>
          <p:cNvGrpSpPr/>
          <p:nvPr/>
        </p:nvGrpSpPr>
        <p:grpSpPr>
          <a:xfrm>
            <a:off x="4084393" y="1784749"/>
            <a:ext cx="1377147" cy="428298"/>
            <a:chOff x="4784495" y="1019049"/>
            <a:chExt cx="915848" cy="428298"/>
          </a:xfrm>
        </p:grpSpPr>
        <p:sp>
          <p:nvSpPr>
            <p:cNvPr id="9" name="ee4pHeader1">
              <a:extLst>
                <a:ext uri="{FF2B5EF4-FFF2-40B4-BE49-F238E27FC236}">
                  <a16:creationId xmlns:a16="http://schemas.microsoft.com/office/drawing/2014/main" id="{600534C2-F0B0-4333-8823-29C40C6B753B}"/>
                </a:ext>
              </a:extLst>
            </p:cNvPr>
            <p:cNvSpPr txBox="1"/>
            <p:nvPr/>
          </p:nvSpPr>
          <p:spPr>
            <a:xfrm>
              <a:off x="4784495" y="1019049"/>
              <a:ext cx="915848" cy="428298"/>
            </a:xfrm>
            <a:prstGeom prst="rect">
              <a:avLst/>
            </a:prstGeom>
            <a:noFill/>
            <a:ln cap="rnd">
              <a:noFill/>
            </a:ln>
          </p:spPr>
          <p:txBody>
            <a:bodyPr wrap="square" lIns="0" tIns="0" rIns="0" bIns="0" rtlCol="0" anchor="b" anchorCtr="0">
              <a:noAutofit/>
            </a:bodyPr>
            <a:lstStyle/>
            <a:p>
              <a:pPr marL="0" lvl="3"/>
              <a:r>
                <a:rPr lang="ja-JP" altLang="en-US">
                  <a:solidFill>
                    <a:schemeClr val="tx2"/>
                  </a:solidFill>
                  <a:latin typeface="Trebuchet MS" panose="020B0603020202020204" pitchFamily="34" charset="0"/>
                  <a:ea typeface="Meiryo UI" panose="020B0604030504040204" pitchFamily="50" charset="-128"/>
                </a:rPr>
                <a:t>選抜方法</a:t>
              </a:r>
              <a:endParaRPr lang="en-US">
                <a:solidFill>
                  <a:schemeClr val="tx2"/>
                </a:solidFill>
                <a:latin typeface="Trebuchet MS" panose="020B0603020202020204" pitchFamily="34" charset="0"/>
                <a:ea typeface="Meiryo UI" panose="020B0604030504040204" pitchFamily="50" charset="-128"/>
              </a:endParaRPr>
            </a:p>
          </p:txBody>
        </p:sp>
        <p:cxnSp>
          <p:nvCxnSpPr>
            <p:cNvPr id="10" name="Straight Connector 9">
              <a:extLst>
                <a:ext uri="{FF2B5EF4-FFF2-40B4-BE49-F238E27FC236}">
                  <a16:creationId xmlns:a16="http://schemas.microsoft.com/office/drawing/2014/main" id="{D19B6651-9D40-4612-932D-5B445A23C305}"/>
                </a:ext>
              </a:extLst>
            </p:cNvPr>
            <p:cNvCxnSpPr>
              <a:cxnSpLocks/>
            </p:cNvCxnSpPr>
            <p:nvPr/>
          </p:nvCxnSpPr>
          <p:spPr>
            <a:xfrm>
              <a:off x="4784495" y="1447347"/>
              <a:ext cx="91584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A21A23BB-0DD3-47E7-AF5F-6A628A5C1039}"/>
              </a:ext>
            </a:extLst>
          </p:cNvPr>
          <p:cNvGrpSpPr/>
          <p:nvPr/>
        </p:nvGrpSpPr>
        <p:grpSpPr>
          <a:xfrm>
            <a:off x="2548076" y="1784749"/>
            <a:ext cx="1377147" cy="428298"/>
            <a:chOff x="3762793" y="1019049"/>
            <a:chExt cx="915848" cy="428298"/>
          </a:xfrm>
        </p:grpSpPr>
        <p:sp>
          <p:nvSpPr>
            <p:cNvPr id="12" name="ee4pHeader1">
              <a:extLst>
                <a:ext uri="{FF2B5EF4-FFF2-40B4-BE49-F238E27FC236}">
                  <a16:creationId xmlns:a16="http://schemas.microsoft.com/office/drawing/2014/main" id="{20E7BA6A-77F4-4947-8B81-2DEF0AA08BBD}"/>
                </a:ext>
              </a:extLst>
            </p:cNvPr>
            <p:cNvSpPr txBox="1"/>
            <p:nvPr/>
          </p:nvSpPr>
          <p:spPr>
            <a:xfrm>
              <a:off x="3762793" y="1019049"/>
              <a:ext cx="915848" cy="428298"/>
            </a:xfrm>
            <a:prstGeom prst="rect">
              <a:avLst/>
            </a:prstGeom>
            <a:noFill/>
            <a:ln cap="rnd">
              <a:noFill/>
            </a:ln>
          </p:spPr>
          <p:txBody>
            <a:bodyPr wrap="square" lIns="0" tIns="0" rIns="0" bIns="0" rtlCol="0" anchor="b" anchorCtr="0">
              <a:noAutofit/>
            </a:bodyPr>
            <a:lstStyle/>
            <a:p>
              <a:pPr marL="0" lvl="3"/>
              <a:r>
                <a:rPr lang="ja-JP" altLang="en-US" dirty="0">
                  <a:solidFill>
                    <a:schemeClr val="tx2"/>
                  </a:solidFill>
                  <a:latin typeface="Trebuchet MS" panose="020B0603020202020204" pitchFamily="34" charset="0"/>
                  <a:ea typeface="Meiryo UI" panose="020B0604030504040204" pitchFamily="50" charset="-128"/>
                </a:rPr>
                <a:t>募集方法</a:t>
              </a:r>
              <a:endParaRPr lang="en-US" dirty="0">
                <a:solidFill>
                  <a:schemeClr val="tx2"/>
                </a:solidFill>
                <a:latin typeface="Trebuchet MS" panose="020B0603020202020204" pitchFamily="34" charset="0"/>
                <a:ea typeface="Meiryo UI" panose="020B0604030504040204" pitchFamily="50" charset="-128"/>
              </a:endParaRPr>
            </a:p>
          </p:txBody>
        </p:sp>
        <p:cxnSp>
          <p:nvCxnSpPr>
            <p:cNvPr id="13" name="Straight Connector 12">
              <a:extLst>
                <a:ext uri="{FF2B5EF4-FFF2-40B4-BE49-F238E27FC236}">
                  <a16:creationId xmlns:a16="http://schemas.microsoft.com/office/drawing/2014/main" id="{D5E89A83-E59F-4106-862B-478FCDC70143}"/>
                </a:ext>
              </a:extLst>
            </p:cNvPr>
            <p:cNvCxnSpPr>
              <a:cxnSpLocks/>
            </p:cNvCxnSpPr>
            <p:nvPr/>
          </p:nvCxnSpPr>
          <p:spPr>
            <a:xfrm>
              <a:off x="3762793" y="1447347"/>
              <a:ext cx="91584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97E0E5AF-EC57-42D6-AE36-DE326177EC09}"/>
              </a:ext>
            </a:extLst>
          </p:cNvPr>
          <p:cNvGrpSpPr/>
          <p:nvPr/>
        </p:nvGrpSpPr>
        <p:grpSpPr>
          <a:xfrm>
            <a:off x="628648" y="1784749"/>
            <a:ext cx="1760259" cy="428298"/>
            <a:chOff x="457200" y="1023955"/>
            <a:chExt cx="3992137" cy="464813"/>
          </a:xfrm>
        </p:grpSpPr>
        <p:sp>
          <p:nvSpPr>
            <p:cNvPr id="15" name="ee4pHeader1">
              <a:extLst>
                <a:ext uri="{FF2B5EF4-FFF2-40B4-BE49-F238E27FC236}">
                  <a16:creationId xmlns:a16="http://schemas.microsoft.com/office/drawing/2014/main" id="{52C1A4CB-B798-41CB-BE59-FDF2816FE259}"/>
                </a:ext>
              </a:extLst>
            </p:cNvPr>
            <p:cNvSpPr txBox="1"/>
            <p:nvPr/>
          </p:nvSpPr>
          <p:spPr>
            <a:xfrm>
              <a:off x="457200" y="1023955"/>
              <a:ext cx="3992137" cy="464813"/>
            </a:xfrm>
            <a:prstGeom prst="rect">
              <a:avLst/>
            </a:prstGeom>
            <a:noFill/>
            <a:ln cap="rnd">
              <a:noFill/>
            </a:ln>
          </p:spPr>
          <p:txBody>
            <a:bodyPr wrap="square" lIns="0" tIns="0" rIns="0" bIns="0" rtlCol="0" anchor="b" anchorCtr="0">
              <a:noAutofit/>
            </a:bodyPr>
            <a:lstStyle/>
            <a:p>
              <a:pPr marL="0" lvl="3"/>
              <a:r>
                <a:rPr lang="ja-JP" altLang="en-US" dirty="0">
                  <a:solidFill>
                    <a:schemeClr val="tx2"/>
                  </a:solidFill>
                  <a:latin typeface="Trebuchet MS" panose="020B0603020202020204" pitchFamily="34" charset="0"/>
                  <a:ea typeface="Meiryo UI" panose="020B0604030504040204" pitchFamily="50" charset="-128"/>
                </a:rPr>
                <a:t>対象の児童・生徒</a:t>
              </a:r>
              <a:endParaRPr lang="en-US" dirty="0">
                <a:solidFill>
                  <a:schemeClr val="tx2"/>
                </a:solidFill>
                <a:latin typeface="Trebuchet MS" panose="020B0603020202020204" pitchFamily="34" charset="0"/>
                <a:ea typeface="Meiryo UI" panose="020B0604030504040204" pitchFamily="50" charset="-128"/>
              </a:endParaRPr>
            </a:p>
          </p:txBody>
        </p:sp>
        <p:cxnSp>
          <p:nvCxnSpPr>
            <p:cNvPr id="16" name="Straight Connector 15">
              <a:extLst>
                <a:ext uri="{FF2B5EF4-FFF2-40B4-BE49-F238E27FC236}">
                  <a16:creationId xmlns:a16="http://schemas.microsoft.com/office/drawing/2014/main" id="{A9C717F6-B6B7-4F97-B192-3FE5B96B1DEE}"/>
                </a:ext>
              </a:extLst>
            </p:cNvPr>
            <p:cNvCxnSpPr>
              <a:cxnSpLocks/>
            </p:cNvCxnSpPr>
            <p:nvPr/>
          </p:nvCxnSpPr>
          <p:spPr>
            <a:xfrm>
              <a:off x="457200" y="1488768"/>
              <a:ext cx="399213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F814AAC5-EC94-468C-A969-97E5E8F574A5}"/>
              </a:ext>
            </a:extLst>
          </p:cNvPr>
          <p:cNvGrpSpPr/>
          <p:nvPr/>
        </p:nvGrpSpPr>
        <p:grpSpPr>
          <a:xfrm>
            <a:off x="628648" y="1135006"/>
            <a:ext cx="4832892" cy="428298"/>
            <a:chOff x="462001" y="1662914"/>
            <a:chExt cx="1910007" cy="407684"/>
          </a:xfrm>
        </p:grpSpPr>
        <p:sp>
          <p:nvSpPr>
            <p:cNvPr id="24" name="ee4pHeader1">
              <a:extLst>
                <a:ext uri="{FF2B5EF4-FFF2-40B4-BE49-F238E27FC236}">
                  <a16:creationId xmlns:a16="http://schemas.microsoft.com/office/drawing/2014/main" id="{0AAB5724-15D9-4317-9883-DA4DF00DC95F}"/>
                </a:ext>
              </a:extLst>
            </p:cNvPr>
            <p:cNvSpPr txBox="1"/>
            <p:nvPr/>
          </p:nvSpPr>
          <p:spPr>
            <a:xfrm>
              <a:off x="462001" y="1662914"/>
              <a:ext cx="1910007" cy="407684"/>
            </a:xfrm>
            <a:prstGeom prst="rect">
              <a:avLst/>
            </a:prstGeom>
            <a:noFill/>
            <a:ln cap="rnd">
              <a:noFill/>
            </a:ln>
          </p:spPr>
          <p:txBody>
            <a:bodyPr wrap="square" lIns="0" tIns="0" rIns="0" bIns="0" rtlCol="0" anchor="b" anchorCtr="0">
              <a:noAutofit/>
            </a:bodyPr>
            <a:lstStyle/>
            <a:p>
              <a:pPr marL="0" lvl="3"/>
              <a:r>
                <a:rPr lang="ja-JP" altLang="en-US" sz="2000" dirty="0">
                  <a:solidFill>
                    <a:schemeClr val="tx2"/>
                  </a:solidFill>
                  <a:latin typeface="Trebuchet MS" panose="020B0603020202020204" pitchFamily="34" charset="0"/>
                  <a:ea typeface="Meiryo UI" panose="020B0604030504040204" pitchFamily="50" charset="-128"/>
                </a:rPr>
                <a:t>対象者とその募集・選抜方法</a:t>
              </a:r>
              <a:endParaRPr lang="en-US" sz="2000" dirty="0">
                <a:solidFill>
                  <a:schemeClr val="tx2"/>
                </a:solidFill>
                <a:latin typeface="Trebuchet MS" panose="020B0603020202020204" pitchFamily="34" charset="0"/>
                <a:ea typeface="Meiryo UI" panose="020B0604030504040204" pitchFamily="50" charset="-128"/>
              </a:endParaRPr>
            </a:p>
          </p:txBody>
        </p:sp>
        <p:cxnSp>
          <p:nvCxnSpPr>
            <p:cNvPr id="25" name="Straight Connector 24">
              <a:extLst>
                <a:ext uri="{FF2B5EF4-FFF2-40B4-BE49-F238E27FC236}">
                  <a16:creationId xmlns:a16="http://schemas.microsoft.com/office/drawing/2014/main" id="{BAA907CE-DE5B-457F-8C72-8783178C7A33}"/>
                </a:ext>
              </a:extLst>
            </p:cNvPr>
            <p:cNvCxnSpPr>
              <a:cxnSpLocks/>
            </p:cNvCxnSpPr>
            <p:nvPr/>
          </p:nvCxnSpPr>
          <p:spPr>
            <a:xfrm>
              <a:off x="462001" y="2070598"/>
              <a:ext cx="191000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2BEF107C-EFE7-4DD9-8BF8-40FF12B26A08}"/>
              </a:ext>
            </a:extLst>
          </p:cNvPr>
          <p:cNvGrpSpPr/>
          <p:nvPr/>
        </p:nvGrpSpPr>
        <p:grpSpPr>
          <a:xfrm>
            <a:off x="8827430" y="1135006"/>
            <a:ext cx="2735922" cy="428298"/>
            <a:chOff x="457200" y="1023955"/>
            <a:chExt cx="3992137" cy="464813"/>
          </a:xfrm>
        </p:grpSpPr>
        <p:sp>
          <p:nvSpPr>
            <p:cNvPr id="27" name="ee4pHeader1">
              <a:extLst>
                <a:ext uri="{FF2B5EF4-FFF2-40B4-BE49-F238E27FC236}">
                  <a16:creationId xmlns:a16="http://schemas.microsoft.com/office/drawing/2014/main" id="{BC9735BD-D45E-4188-8E85-C30398C6A668}"/>
                </a:ext>
              </a:extLst>
            </p:cNvPr>
            <p:cNvSpPr txBox="1"/>
            <p:nvPr/>
          </p:nvSpPr>
          <p:spPr>
            <a:xfrm>
              <a:off x="457200" y="1023955"/>
              <a:ext cx="3992137" cy="464813"/>
            </a:xfrm>
            <a:prstGeom prst="rect">
              <a:avLst/>
            </a:prstGeom>
            <a:noFill/>
            <a:ln cap="rnd">
              <a:noFill/>
            </a:ln>
          </p:spPr>
          <p:txBody>
            <a:bodyPr wrap="square" lIns="0" tIns="0" rIns="0" bIns="0" rtlCol="0" anchor="b" anchorCtr="0">
              <a:noAutofit/>
            </a:bodyPr>
            <a:lstStyle/>
            <a:p>
              <a:pPr marL="0" lvl="3"/>
              <a:r>
                <a:rPr lang="ja-JP" altLang="en-US" sz="2000" dirty="0">
                  <a:solidFill>
                    <a:schemeClr val="tx2"/>
                  </a:solidFill>
                  <a:latin typeface="Trebuchet MS" panose="020B0603020202020204" pitchFamily="34" charset="0"/>
                  <a:ea typeface="Meiryo UI" panose="020B0604030504040204" pitchFamily="50" charset="-128"/>
                </a:rPr>
                <a:t>プログラム後の育成イメージ</a:t>
              </a:r>
              <a:endParaRPr lang="en-US" sz="2000" dirty="0">
                <a:solidFill>
                  <a:schemeClr val="tx2"/>
                </a:solidFill>
                <a:latin typeface="Trebuchet MS" panose="020B0603020202020204" pitchFamily="34" charset="0"/>
                <a:ea typeface="Meiryo UI" panose="020B0604030504040204" pitchFamily="50" charset="-128"/>
              </a:endParaRPr>
            </a:p>
          </p:txBody>
        </p:sp>
        <p:cxnSp>
          <p:nvCxnSpPr>
            <p:cNvPr id="28" name="Straight Connector 27">
              <a:extLst>
                <a:ext uri="{FF2B5EF4-FFF2-40B4-BE49-F238E27FC236}">
                  <a16:creationId xmlns:a16="http://schemas.microsoft.com/office/drawing/2014/main" id="{E99200D9-6D1A-4B68-83EF-710F3E270599}"/>
                </a:ext>
              </a:extLst>
            </p:cNvPr>
            <p:cNvCxnSpPr>
              <a:cxnSpLocks/>
            </p:cNvCxnSpPr>
            <p:nvPr/>
          </p:nvCxnSpPr>
          <p:spPr>
            <a:xfrm>
              <a:off x="457200" y="1488768"/>
              <a:ext cx="399213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0" name="Rectangle 24">
            <a:extLst>
              <a:ext uri="{FF2B5EF4-FFF2-40B4-BE49-F238E27FC236}">
                <a16:creationId xmlns:a16="http://schemas.microsoft.com/office/drawing/2014/main" id="{3C69DE2C-59ED-491A-9603-AE7CF393C7BE}"/>
              </a:ext>
            </a:extLst>
          </p:cNvPr>
          <p:cNvSpPr/>
          <p:nvPr/>
        </p:nvSpPr>
        <p:spPr>
          <a:xfrm>
            <a:off x="7749310" y="2282638"/>
            <a:ext cx="4144594" cy="290848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本実証で提案する「サードプレイス」の概要を以下の観点で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明記ください。</a:t>
            </a:r>
          </a:p>
          <a:p>
            <a:pPr marL="324000" lvl="1" indent="-216000">
              <a:buClr>
                <a:schemeClr val="tx2"/>
              </a:buClr>
              <a:buFont typeface="Trebuchet MS" panose="020B0603020202020204" pitchFamily="34" charset="0"/>
              <a:buChar char="•"/>
            </a:pPr>
            <a:r>
              <a:rPr kumimoji="1" lang="ja-JP" altLang="en-US" sz="1200" dirty="0">
                <a:solidFill>
                  <a:srgbClr val="FFFFFF"/>
                </a:solidFill>
                <a:latin typeface="Trebuchet MS" panose="020B0603020202020204" pitchFamily="34" charset="0"/>
                <a:ea typeface="Meiryo UI" panose="020B0604030504040204" pitchFamily="50" charset="-128"/>
              </a:rPr>
              <a:t>どのような子どもを対象とし、どのように募集・選抜するのか</a:t>
            </a:r>
          </a:p>
          <a:p>
            <a:pPr marL="324000" lvl="1" indent="-216000">
              <a:buClr>
                <a:schemeClr val="tx2"/>
              </a:buClr>
              <a:buFont typeface="Trebuchet MS" panose="020B0603020202020204" pitchFamily="34" charset="0"/>
              <a:buChar char="•"/>
            </a:pPr>
            <a:r>
              <a:rPr kumimoji="1" lang="ja-JP" altLang="en-US" sz="1200" dirty="0">
                <a:solidFill>
                  <a:srgbClr val="FFFFFF"/>
                </a:solidFill>
                <a:latin typeface="Trebuchet MS" panose="020B0603020202020204" pitchFamily="34" charset="0"/>
                <a:ea typeface="Meiryo UI" panose="020B0604030504040204" pitchFamily="50" charset="-128"/>
              </a:rPr>
              <a:t>「サードプレイス」で子どもたちは何を学ぶのか</a:t>
            </a:r>
          </a:p>
          <a:p>
            <a:pPr marL="324000" lvl="1" indent="-216000">
              <a:buClr>
                <a:schemeClr val="tx2"/>
              </a:buClr>
              <a:buFont typeface="Trebuchet MS" panose="020B0603020202020204" pitchFamily="34" charset="0"/>
              <a:buChar char="•"/>
            </a:pPr>
            <a:r>
              <a:rPr kumimoji="1" lang="ja-JP" altLang="en-US" sz="1200" dirty="0">
                <a:solidFill>
                  <a:srgbClr val="FFFFFF"/>
                </a:solidFill>
                <a:latin typeface="Trebuchet MS" panose="020B0603020202020204" pitchFamily="34" charset="0"/>
                <a:ea typeface="Meiryo UI" panose="020B0604030504040204" pitchFamily="50" charset="-128"/>
              </a:rPr>
              <a:t>「サードプレイス」での学びを経て、どのような子どもたちを育成するのか</a:t>
            </a:r>
            <a:endParaRPr kumimoji="1" lang="en-US" altLang="ja-JP" sz="1200" dirty="0">
              <a:solidFill>
                <a:srgbClr val="FFFFFF"/>
              </a:solidFill>
              <a:latin typeface="Trebuchet MS" panose="020B0603020202020204" pitchFamily="34" charset="0"/>
              <a:ea typeface="Meiryo UI" panose="020B0604030504040204" pitchFamily="50" charset="-128"/>
            </a:endParaRPr>
          </a:p>
          <a:p>
            <a:endParaRPr kumimoji="1" lang="en-US" altLang="ja-JP" sz="1200" dirty="0">
              <a:solidFill>
                <a:srgbClr val="FFFFFF"/>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rgbClr val="FFFFFF"/>
                </a:solidFill>
                <a:latin typeface="Trebuchet MS" panose="020B0603020202020204" pitchFamily="34" charset="0"/>
                <a:ea typeface="Meiryo UI" panose="020B0604030504040204" pitchFamily="50" charset="-128"/>
              </a:rPr>
              <a:t>各項目の詳細が本ページに収まらない場合、詳細を記載するページを追加ください</a:t>
            </a:r>
            <a:endParaRPr kumimoji="1" lang="en-US" altLang="ja-JP" sz="1200" dirty="0">
              <a:solidFill>
                <a:srgbClr val="FFFFFF"/>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rgbClr val="FFFFFF"/>
                </a:solidFill>
                <a:latin typeface="Trebuchet MS" panose="020B0603020202020204" pitchFamily="34" charset="0"/>
                <a:ea typeface="Meiryo UI" panose="020B0604030504040204" pitchFamily="50" charset="-128"/>
              </a:rPr>
              <a:t>なお、公募要領の加点要素④⑤を含む場合、その要素についても補足ください</a:t>
            </a:r>
            <a:endParaRPr kumimoji="1" lang="en-US" altLang="ja-JP" sz="1200" dirty="0">
              <a:solidFill>
                <a:srgbClr val="FFFFFF"/>
              </a:solidFill>
              <a:latin typeface="Trebuchet MS" panose="020B0603020202020204" pitchFamily="34" charset="0"/>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7203440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a:t>
            </a:r>
            <a:r>
              <a:rPr lang="ja-JP" altLang="en-US" dirty="0"/>
              <a:t>実施内容）提案する「サードプレイス」の効果検証</a:t>
            </a:r>
            <a:endParaRPr lang="en-US" sz="1600" dirty="0">
              <a:solidFill>
                <a:srgbClr val="575757"/>
              </a:solidFill>
              <a:latin typeface="Trebuchet MS" panose="020B0603020202020204" pitchFamily="34" charset="0"/>
            </a:endParaRPr>
          </a:p>
        </p:txBody>
      </p:sp>
      <p:sp>
        <p:nvSpPr>
          <p:cNvPr id="6" name="Rectangle 24">
            <a:extLst>
              <a:ext uri="{FF2B5EF4-FFF2-40B4-BE49-F238E27FC236}">
                <a16:creationId xmlns:a16="http://schemas.microsoft.com/office/drawing/2014/main" id="{223F0B33-3A34-4652-A777-20D27F73E4C2}"/>
              </a:ext>
            </a:extLst>
          </p:cNvPr>
          <p:cNvSpPr/>
          <p:nvPr/>
        </p:nvSpPr>
        <p:spPr>
          <a:xfrm>
            <a:off x="8921632" y="2724210"/>
            <a:ext cx="2863968"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本実証で提案する「サードプレイス」の</a:t>
            </a:r>
            <a:r>
              <a:rPr kumimoji="1" lang="ja-JP" altLang="en-US" sz="1200" dirty="0">
                <a:solidFill>
                  <a:srgbClr val="FFFFFF"/>
                </a:solidFill>
                <a:latin typeface="Trebuchet MS" panose="020B0603020202020204" pitchFamily="34" charset="0"/>
                <a:ea typeface="Meiryo UI" panose="020B0604030504040204" pitchFamily="50" charset="-128"/>
              </a:rPr>
              <a:t>関係者（学習者、保護者、行政等）への効果・</a:t>
            </a:r>
            <a:br>
              <a:rPr kumimoji="1" lang="en-US" altLang="ja-JP" sz="1200" dirty="0">
                <a:solidFill>
                  <a:srgbClr val="FFFFFF"/>
                </a:solidFill>
                <a:latin typeface="Trebuchet MS" panose="020B0603020202020204" pitchFamily="34" charset="0"/>
                <a:ea typeface="Meiryo UI" panose="020B0604030504040204" pitchFamily="50" charset="-128"/>
              </a:rPr>
            </a:br>
            <a:r>
              <a:rPr kumimoji="1" lang="ja-JP" altLang="en-US" sz="1200" dirty="0">
                <a:solidFill>
                  <a:srgbClr val="FFFFFF"/>
                </a:solidFill>
                <a:latin typeface="Trebuchet MS" panose="020B0603020202020204" pitchFamily="34" charset="0"/>
                <a:ea typeface="Meiryo UI" panose="020B0604030504040204" pitchFamily="50" charset="-128"/>
              </a:rPr>
              <a:t>利点の想定と、その検証方法を記載ください</a:t>
            </a:r>
            <a:endParaRPr kumimoji="1" lang="en-US" altLang="ja-JP" sz="1200" dirty="0">
              <a:solidFill>
                <a:srgbClr val="FFFFFF"/>
              </a:solidFill>
              <a:latin typeface="Trebuchet MS" panose="020B0603020202020204" pitchFamily="34" charset="0"/>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9" name="ee4pHeader1">
            <a:extLst>
              <a:ext uri="{FF2B5EF4-FFF2-40B4-BE49-F238E27FC236}">
                <a16:creationId xmlns:a16="http://schemas.microsoft.com/office/drawing/2014/main" id="{3CB8CBBD-DD93-4607-99CC-0A2721B9B707}"/>
              </a:ext>
            </a:extLst>
          </p:cNvPr>
          <p:cNvSpPr txBox="1"/>
          <p:nvPr/>
        </p:nvSpPr>
        <p:spPr>
          <a:xfrm>
            <a:off x="2447567" y="1135006"/>
            <a:ext cx="3895816" cy="428298"/>
          </a:xfrm>
          <a:prstGeom prst="rect">
            <a:avLst/>
          </a:prstGeom>
        </p:spPr>
        <p:txBody>
          <a:bodyPr wrap="square" lIns="0" tIns="0" rIns="0" bIns="0" rtlCol="0" anchor="b" anchorCtr="0">
            <a:noAutofit/>
          </a:bodyPr>
          <a:lstStyle/>
          <a:p>
            <a:pPr marL="0" lvl="3"/>
            <a:r>
              <a:rPr lang="ja-JP" altLang="en-US" sz="2000" dirty="0">
                <a:solidFill>
                  <a:schemeClr val="tx2"/>
                </a:solidFill>
                <a:latin typeface="Trebuchet MS" panose="020B0603020202020204" pitchFamily="34" charset="0"/>
                <a:ea typeface="Meiryo UI" panose="020B0604030504040204" pitchFamily="50" charset="-128"/>
              </a:rPr>
              <a:t>想定効果・利点</a:t>
            </a:r>
            <a:endParaRPr lang="en-US" sz="2000" dirty="0">
              <a:solidFill>
                <a:schemeClr val="tx2"/>
              </a:solidFill>
              <a:latin typeface="Trebuchet MS" panose="020B0603020202020204" pitchFamily="34" charset="0"/>
              <a:ea typeface="Meiryo UI" panose="020B0604030504040204" pitchFamily="50" charset="-128"/>
            </a:endParaRPr>
          </a:p>
        </p:txBody>
      </p:sp>
      <p:cxnSp>
        <p:nvCxnSpPr>
          <p:cNvPr id="10" name="Straight Connector 9">
            <a:extLst>
              <a:ext uri="{FF2B5EF4-FFF2-40B4-BE49-F238E27FC236}">
                <a16:creationId xmlns:a16="http://schemas.microsoft.com/office/drawing/2014/main" id="{62C80E40-382F-4157-B051-6753CD850434}"/>
              </a:ext>
            </a:extLst>
          </p:cNvPr>
          <p:cNvCxnSpPr>
            <a:cxnSpLocks/>
          </p:cNvCxnSpPr>
          <p:nvPr/>
        </p:nvCxnSpPr>
        <p:spPr>
          <a:xfrm>
            <a:off x="2447567" y="1563304"/>
            <a:ext cx="3895816" cy="0"/>
          </a:xfrm>
          <a:prstGeom prst="line">
            <a:avLst/>
          </a:prstGeom>
          <a:ln w="9525" cap="flat" cmpd="sng" algn="ctr">
            <a:solidFill>
              <a:srgbClr val="9A9A9A"/>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ee4pHeader1">
            <a:extLst>
              <a:ext uri="{FF2B5EF4-FFF2-40B4-BE49-F238E27FC236}">
                <a16:creationId xmlns:a16="http://schemas.microsoft.com/office/drawing/2014/main" id="{393F5185-E28D-404F-96D3-0ECBFA64D613}"/>
              </a:ext>
            </a:extLst>
          </p:cNvPr>
          <p:cNvSpPr txBox="1"/>
          <p:nvPr/>
        </p:nvSpPr>
        <p:spPr>
          <a:xfrm>
            <a:off x="6574524" y="1135006"/>
            <a:ext cx="4988828" cy="428298"/>
          </a:xfrm>
          <a:prstGeom prst="rect">
            <a:avLst/>
          </a:prstGeom>
        </p:spPr>
        <p:txBody>
          <a:bodyPr wrap="square" lIns="0" tIns="0" rIns="0" bIns="0" rtlCol="0" anchor="b" anchorCtr="0">
            <a:noAutofit/>
          </a:bodyPr>
          <a:lstStyle/>
          <a:p>
            <a:pPr marL="0" lvl="3"/>
            <a:r>
              <a:rPr lang="ja-JP" altLang="en-US" sz="2000" dirty="0">
                <a:solidFill>
                  <a:schemeClr val="tx2"/>
                </a:solidFill>
                <a:latin typeface="Trebuchet MS" panose="020B0603020202020204" pitchFamily="34" charset="0"/>
                <a:ea typeface="Meiryo UI" panose="020B0604030504040204" pitchFamily="50" charset="-128"/>
              </a:rPr>
              <a:t>検証方法</a:t>
            </a:r>
            <a:endParaRPr lang="en-US" sz="2000" dirty="0">
              <a:solidFill>
                <a:schemeClr val="tx2"/>
              </a:solidFill>
              <a:latin typeface="Trebuchet MS" panose="020B0603020202020204" pitchFamily="34" charset="0"/>
              <a:ea typeface="Meiryo UI" panose="020B0604030504040204" pitchFamily="50" charset="-128"/>
            </a:endParaRPr>
          </a:p>
        </p:txBody>
      </p:sp>
      <p:cxnSp>
        <p:nvCxnSpPr>
          <p:cNvPr id="13" name="Straight Connector 12">
            <a:extLst>
              <a:ext uri="{FF2B5EF4-FFF2-40B4-BE49-F238E27FC236}">
                <a16:creationId xmlns:a16="http://schemas.microsoft.com/office/drawing/2014/main" id="{F01F1D7C-2FB7-4892-9818-FB4017FB355D}"/>
              </a:ext>
            </a:extLst>
          </p:cNvPr>
          <p:cNvCxnSpPr>
            <a:cxnSpLocks/>
          </p:cNvCxnSpPr>
          <p:nvPr/>
        </p:nvCxnSpPr>
        <p:spPr>
          <a:xfrm>
            <a:off x="6574524" y="1563304"/>
            <a:ext cx="4988828" cy="0"/>
          </a:xfrm>
          <a:prstGeom prst="line">
            <a:avLst/>
          </a:prstGeom>
          <a:ln w="9525" cap="flat" cmpd="sng" algn="ctr">
            <a:solidFill>
              <a:srgbClr val="9A9A9A"/>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ee4pHeader1">
            <a:extLst>
              <a:ext uri="{FF2B5EF4-FFF2-40B4-BE49-F238E27FC236}">
                <a16:creationId xmlns:a16="http://schemas.microsoft.com/office/drawing/2014/main" id="{83526FA6-3724-4173-B8CA-C8032BAECD43}"/>
              </a:ext>
            </a:extLst>
          </p:cNvPr>
          <p:cNvSpPr txBox="1"/>
          <p:nvPr/>
        </p:nvSpPr>
        <p:spPr>
          <a:xfrm>
            <a:off x="628648" y="1135006"/>
            <a:ext cx="1587778" cy="428298"/>
          </a:xfrm>
          <a:prstGeom prst="rect">
            <a:avLst/>
          </a:prstGeom>
        </p:spPr>
        <p:txBody>
          <a:bodyPr wrap="square" lIns="0" tIns="0" rIns="0" bIns="0" rtlCol="0" anchor="b" anchorCtr="0">
            <a:noAutofit/>
          </a:bodyPr>
          <a:lstStyle/>
          <a:p>
            <a:pPr marL="0" lvl="3"/>
            <a:r>
              <a:rPr lang="ja-JP" altLang="en-US" sz="2000" dirty="0">
                <a:solidFill>
                  <a:schemeClr val="tx2"/>
                </a:solidFill>
                <a:latin typeface="Trebuchet MS" panose="020B0603020202020204" pitchFamily="34" charset="0"/>
                <a:ea typeface="Meiryo UI" panose="020B0604030504040204" pitchFamily="50" charset="-128"/>
              </a:rPr>
              <a:t>想定裨益者</a:t>
            </a:r>
            <a:endParaRPr lang="en-US" sz="2000" dirty="0">
              <a:solidFill>
                <a:schemeClr val="tx2"/>
              </a:solidFill>
              <a:latin typeface="Trebuchet MS" panose="020B0603020202020204" pitchFamily="34" charset="0"/>
              <a:ea typeface="Meiryo UI" panose="020B0604030504040204" pitchFamily="50" charset="-128"/>
            </a:endParaRPr>
          </a:p>
        </p:txBody>
      </p:sp>
      <p:cxnSp>
        <p:nvCxnSpPr>
          <p:cNvPr id="16" name="Straight Connector 15">
            <a:extLst>
              <a:ext uri="{FF2B5EF4-FFF2-40B4-BE49-F238E27FC236}">
                <a16:creationId xmlns:a16="http://schemas.microsoft.com/office/drawing/2014/main" id="{F9EA3B2F-BEC3-45CA-A1EC-9C6181D7E1C2}"/>
              </a:ext>
            </a:extLst>
          </p:cNvPr>
          <p:cNvCxnSpPr>
            <a:cxnSpLocks/>
          </p:cNvCxnSpPr>
          <p:nvPr/>
        </p:nvCxnSpPr>
        <p:spPr>
          <a:xfrm>
            <a:off x="628648" y="1563304"/>
            <a:ext cx="1587778" cy="0"/>
          </a:xfrm>
          <a:prstGeom prst="line">
            <a:avLst/>
          </a:prstGeom>
          <a:ln w="9525" cap="flat" cmpd="sng" algn="ctr">
            <a:solidFill>
              <a:srgbClr val="9A9A9A"/>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2982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8602084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a:t>
            </a:r>
            <a:r>
              <a:rPr lang="ja-JP" altLang="en-US" dirty="0"/>
              <a:t>実施内容）提案する「サードプレイス」の自走・普及プラン</a:t>
            </a:r>
            <a:endParaRPr lang="en-US" sz="1600" dirty="0">
              <a:solidFill>
                <a:srgbClr val="575757"/>
              </a:solidFill>
              <a:latin typeface="Trebuchet MS" panose="020B0603020202020204" pitchFamily="34" charset="0"/>
            </a:endParaRPr>
          </a:p>
        </p:txBody>
      </p:sp>
      <p:grpSp>
        <p:nvGrpSpPr>
          <p:cNvPr id="17" name="Group 16">
            <a:extLst>
              <a:ext uri="{FF2B5EF4-FFF2-40B4-BE49-F238E27FC236}">
                <a16:creationId xmlns:a16="http://schemas.microsoft.com/office/drawing/2014/main" id="{7AA6B0CF-D4F5-42A1-A7CB-D6B518C727CF}"/>
              </a:ext>
            </a:extLst>
          </p:cNvPr>
          <p:cNvGrpSpPr/>
          <p:nvPr/>
        </p:nvGrpSpPr>
        <p:grpSpPr>
          <a:xfrm>
            <a:off x="630001" y="1135006"/>
            <a:ext cx="10933351" cy="4779635"/>
            <a:chOff x="629999" y="1381454"/>
            <a:chExt cx="11141081" cy="4779635"/>
          </a:xfrm>
        </p:grpSpPr>
        <p:sp>
          <p:nvSpPr>
            <p:cNvPr id="18" name="正方形/長方形 6">
              <a:extLst>
                <a:ext uri="{FF2B5EF4-FFF2-40B4-BE49-F238E27FC236}">
                  <a16:creationId xmlns:a16="http://schemas.microsoft.com/office/drawing/2014/main" id="{7CB6CFF3-9792-4946-B97C-96D8D1541B98}"/>
                </a:ext>
              </a:extLst>
            </p:cNvPr>
            <p:cNvSpPr/>
            <p:nvPr/>
          </p:nvSpPr>
          <p:spPr>
            <a:xfrm>
              <a:off x="6757814" y="2081214"/>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19" name="グループ化 39">
              <a:extLst>
                <a:ext uri="{FF2B5EF4-FFF2-40B4-BE49-F238E27FC236}">
                  <a16:creationId xmlns:a16="http://schemas.microsoft.com/office/drawing/2014/main" id="{626BCC28-9ACB-4140-A0DC-73CF4D5507FF}"/>
                </a:ext>
              </a:extLst>
            </p:cNvPr>
            <p:cNvGrpSpPr/>
            <p:nvPr/>
          </p:nvGrpSpPr>
          <p:grpSpPr>
            <a:xfrm>
              <a:off x="630001" y="1381454"/>
              <a:ext cx="4995815" cy="481542"/>
              <a:chOff x="5715831" y="959006"/>
              <a:chExt cx="6170577" cy="481542"/>
            </a:xfrm>
          </p:grpSpPr>
          <p:sp>
            <p:nvSpPr>
              <p:cNvPr id="24" name="ee4pHeader3">
                <a:extLst>
                  <a:ext uri="{FF2B5EF4-FFF2-40B4-BE49-F238E27FC236}">
                    <a16:creationId xmlns:a16="http://schemas.microsoft.com/office/drawing/2014/main" id="{DF042508-1EF5-42E3-93B9-D9F7793975CB}"/>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自走プラン</a:t>
                </a:r>
                <a:endParaRPr lang="en-US" altLang="ja-JP" sz="2000" dirty="0">
                  <a:solidFill>
                    <a:schemeClr val="tx2"/>
                  </a:solidFill>
                  <a:latin typeface="+mj-lt"/>
                  <a:ea typeface="Meiryo UI" panose="020B0604030504040204" pitchFamily="50" charset="-128"/>
                </a:endParaRPr>
              </a:p>
            </p:txBody>
          </p:sp>
          <p:cxnSp>
            <p:nvCxnSpPr>
              <p:cNvPr id="25" name="直線コネクタ 41">
                <a:extLst>
                  <a:ext uri="{FF2B5EF4-FFF2-40B4-BE49-F238E27FC236}">
                    <a16:creationId xmlns:a16="http://schemas.microsoft.com/office/drawing/2014/main" id="{49467D19-5625-47FF-9049-D90AF06DFFA9}"/>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0" name="グループ化 39">
              <a:extLst>
                <a:ext uri="{FF2B5EF4-FFF2-40B4-BE49-F238E27FC236}">
                  <a16:creationId xmlns:a16="http://schemas.microsoft.com/office/drawing/2014/main" id="{F4D4A26D-DA0A-4CE7-A9BB-7FB591317134}"/>
                </a:ext>
              </a:extLst>
            </p:cNvPr>
            <p:cNvGrpSpPr/>
            <p:nvPr/>
          </p:nvGrpSpPr>
          <p:grpSpPr>
            <a:xfrm>
              <a:off x="6775265" y="1381454"/>
              <a:ext cx="4995815" cy="481542"/>
              <a:chOff x="5715831" y="959006"/>
              <a:chExt cx="6170577" cy="481542"/>
            </a:xfrm>
          </p:grpSpPr>
          <p:sp>
            <p:nvSpPr>
              <p:cNvPr id="22" name="ee4pHeader3">
                <a:extLst>
                  <a:ext uri="{FF2B5EF4-FFF2-40B4-BE49-F238E27FC236}">
                    <a16:creationId xmlns:a16="http://schemas.microsoft.com/office/drawing/2014/main" id="{401385B7-A299-4BB1-BAFF-EED172A09519}"/>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a:solidFill>
                      <a:schemeClr val="tx2"/>
                    </a:solidFill>
                    <a:latin typeface="+mj-lt"/>
                    <a:ea typeface="Meiryo UI" panose="020B0604030504040204" pitchFamily="50" charset="-128"/>
                  </a:rPr>
                  <a:t>普及プラン</a:t>
                </a:r>
                <a:endParaRPr lang="en-US" altLang="ja-JP" sz="2000" dirty="0">
                  <a:solidFill>
                    <a:schemeClr val="tx2"/>
                  </a:solidFill>
                  <a:latin typeface="+mj-lt"/>
                  <a:ea typeface="Meiryo UI" panose="020B0604030504040204" pitchFamily="50" charset="-128"/>
                </a:endParaRPr>
              </a:p>
            </p:txBody>
          </p:sp>
          <p:cxnSp>
            <p:nvCxnSpPr>
              <p:cNvPr id="23" name="直線コネクタ 41">
                <a:extLst>
                  <a:ext uri="{FF2B5EF4-FFF2-40B4-BE49-F238E27FC236}">
                    <a16:creationId xmlns:a16="http://schemas.microsoft.com/office/drawing/2014/main" id="{81F0E033-EAE9-405B-9045-32D59E19D6E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1" name="正方形/長方形 6">
              <a:extLst>
                <a:ext uri="{FF2B5EF4-FFF2-40B4-BE49-F238E27FC236}">
                  <a16:creationId xmlns:a16="http://schemas.microsoft.com/office/drawing/2014/main" id="{D1178803-B402-49DF-B5BE-963E8CAE567F}"/>
                </a:ext>
              </a:extLst>
            </p:cNvPr>
            <p:cNvSpPr/>
            <p:nvPr/>
          </p:nvSpPr>
          <p:spPr>
            <a:xfrm>
              <a:off x="629999" y="2081214"/>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grpSp>
      <p:sp>
        <p:nvSpPr>
          <p:cNvPr id="26" name="Rectangle 24">
            <a:extLst>
              <a:ext uri="{FF2B5EF4-FFF2-40B4-BE49-F238E27FC236}">
                <a16:creationId xmlns:a16="http://schemas.microsoft.com/office/drawing/2014/main" id="{AA7BD80E-4688-447A-9643-80423E95D1CA}"/>
              </a:ext>
            </a:extLst>
          </p:cNvPr>
          <p:cNvSpPr/>
          <p:nvPr/>
        </p:nvSpPr>
        <p:spPr>
          <a:xfrm>
            <a:off x="8238837" y="2683635"/>
            <a:ext cx="3532244" cy="317009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Trebuchet MS" panose="020B0603020202020204" pitchFamily="34" charset="0"/>
                <a:ea typeface="Meiryo UI" panose="020B0604030504040204" pitchFamily="50" charset="-128"/>
              </a:rPr>
              <a:t>[</a:t>
            </a:r>
            <a:r>
              <a:rPr kumimoji="1" lang="ja-JP" altLang="en-US" sz="1200" dirty="0">
                <a:solidFill>
                  <a:srgbClr val="FFFFFF"/>
                </a:solidFill>
                <a:latin typeface="Trebuchet MS" panose="020B0603020202020204" pitchFamily="34" charset="0"/>
                <a:ea typeface="Meiryo UI" panose="020B0604030504040204" pitchFamily="50" charset="-128"/>
              </a:rPr>
              <a:t>事務局コメント</a:t>
            </a:r>
            <a:r>
              <a:rPr kumimoji="1" lang="en-US" altLang="ja-JP" sz="1200" dirty="0">
                <a:solidFill>
                  <a:srgbClr val="FFFFFF"/>
                </a:solidFill>
                <a:latin typeface="Trebuchet MS" panose="020B0603020202020204" pitchFamily="34" charset="0"/>
                <a:ea typeface="Meiryo UI" panose="020B0604030504040204" pitchFamily="50" charset="-128"/>
              </a:rPr>
              <a:t>] </a:t>
            </a:r>
          </a:p>
          <a:p>
            <a:pPr>
              <a:spcAft>
                <a:spcPts val="600"/>
              </a:spcAft>
            </a:pPr>
            <a:r>
              <a:rPr kumimoji="1" lang="ja-JP" altLang="en-US" sz="1200" dirty="0">
                <a:solidFill>
                  <a:srgbClr val="FFFFFF"/>
                </a:solidFill>
                <a:latin typeface="Trebuchet MS" panose="020B0603020202020204" pitchFamily="34" charset="0"/>
                <a:ea typeface="Meiryo UI" panose="020B0604030504040204" pitchFamily="50" charset="-128"/>
              </a:rPr>
              <a:t>本実証で提案する「サードプレイス」の、次年度以降の全国への展開を目指した自走・普及プランを記載ください</a:t>
            </a:r>
            <a:endParaRPr kumimoji="1" lang="en-US" altLang="ja-JP" sz="1200" dirty="0">
              <a:solidFill>
                <a:srgbClr val="FFFFFF"/>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rgbClr val="FFFFFF"/>
                </a:solidFill>
                <a:latin typeface="Trebuchet MS" panose="020B0603020202020204" pitchFamily="34" charset="0"/>
                <a:ea typeface="Meiryo UI" panose="020B0604030504040204" pitchFamily="50" charset="-128"/>
              </a:rPr>
              <a:t>その際、下記を明確化ください</a:t>
            </a:r>
            <a:endParaRPr kumimoji="1" lang="en-US" altLang="ja-JP" sz="1200" dirty="0">
              <a:solidFill>
                <a:srgbClr val="FFFFFF"/>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FFFFFF"/>
                </a:solidFill>
                <a:latin typeface="Trebuchet MS" panose="020B0603020202020204" pitchFamily="34" charset="0"/>
                <a:ea typeface="Meiryo UI" panose="020B0604030504040204" pitchFamily="50" charset="-128"/>
              </a:rPr>
              <a:t>自走プラン：人・もの・金の調達計画</a:t>
            </a:r>
            <a:endParaRPr kumimoji="1" lang="en-US" altLang="ja-JP" sz="1200" dirty="0">
              <a:solidFill>
                <a:srgbClr val="FFFFFF"/>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rgbClr val="FFFFFF"/>
                </a:solidFill>
                <a:latin typeface="Trebuchet MS" panose="020B0603020202020204" pitchFamily="34" charset="0"/>
                <a:ea typeface="Meiryo UI" panose="020B0604030504040204" pitchFamily="50" charset="-128"/>
              </a:rPr>
              <a:t>現時点で、すでに次年度以降の協賛を取り付けているなど、計画実行に向けた進捗がある場合は補足すること</a:t>
            </a:r>
            <a:endParaRPr kumimoji="1" lang="en-US" altLang="ja-JP" sz="1200" dirty="0">
              <a:solidFill>
                <a:srgbClr val="FFFFFF"/>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rgbClr val="FFFFFF"/>
                </a:solidFill>
                <a:latin typeface="Trebuchet MS" panose="020B0603020202020204" pitchFamily="34" charset="0"/>
                <a:ea typeface="Meiryo UI" panose="020B0604030504040204" pitchFamily="50" charset="-128"/>
              </a:rPr>
              <a:t>普及プラン：普及対象者</a:t>
            </a:r>
            <a:r>
              <a:rPr kumimoji="1" lang="en-US" altLang="ja-JP" sz="1200" dirty="0">
                <a:solidFill>
                  <a:srgbClr val="FFFFFF"/>
                </a:solidFill>
                <a:latin typeface="Trebuchet MS" panose="020B0603020202020204" pitchFamily="34" charset="0"/>
                <a:ea typeface="Meiryo UI" panose="020B0604030504040204" pitchFamily="50" charset="-128"/>
              </a:rPr>
              <a:t>/</a:t>
            </a:r>
            <a:r>
              <a:rPr kumimoji="1" lang="ja-JP" altLang="en-US" sz="1200" dirty="0">
                <a:solidFill>
                  <a:srgbClr val="FFFFFF"/>
                </a:solidFill>
                <a:latin typeface="Trebuchet MS" panose="020B0603020202020204" pitchFamily="34" charset="0"/>
                <a:ea typeface="Meiryo UI" panose="020B0604030504040204" pitchFamily="50" charset="-128"/>
              </a:rPr>
              <a:t>方法の計画</a:t>
            </a:r>
            <a:endParaRPr kumimoji="1" lang="en-US" altLang="ja-JP" sz="1200" dirty="0">
              <a:solidFill>
                <a:srgbClr val="FFFFFF"/>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rgbClr val="FFFFFF"/>
                </a:solidFill>
                <a:latin typeface="Trebuchet MS" panose="020B0603020202020204" pitchFamily="34" charset="0"/>
                <a:ea typeface="Meiryo UI" panose="020B0604030504040204" pitchFamily="50" charset="-128"/>
              </a:rPr>
              <a:t>現時点で、すでに次年度以降の連携先が確定しているなど、計画実行に向けた進捗がある場合は補足すること</a:t>
            </a:r>
            <a:endParaRPr kumimoji="1" lang="en-US" altLang="ja-JP" sz="1200" dirty="0">
              <a:solidFill>
                <a:srgbClr val="FFFFFF"/>
              </a:solidFill>
              <a:latin typeface="Trebuchet MS" panose="020B0603020202020204" pitchFamily="34" charset="0"/>
              <a:ea typeface="Meiryo UI" panose="020B0604030504040204" pitchFamily="50" charset="-128"/>
            </a:endParaRPr>
          </a:p>
          <a:p>
            <a:pPr>
              <a:spcAft>
                <a:spcPts val="600"/>
              </a:spcAft>
            </a:pPr>
            <a:endParaRPr kumimoji="1" lang="en-US" altLang="ja-JP" sz="1200" dirty="0">
              <a:solidFill>
                <a:srgbClr val="FFFFFF"/>
              </a:solidFill>
              <a:latin typeface="Trebuchet MS" panose="020B0603020202020204" pitchFamily="34" charset="0"/>
              <a:ea typeface="Meiryo UI" panose="020B0604030504040204" pitchFamily="50" charset="-128"/>
            </a:endParaRPr>
          </a:p>
          <a:p>
            <a:pPr>
              <a:spcAft>
                <a:spcPts val="600"/>
              </a:spcAft>
            </a:pPr>
            <a:r>
              <a:rPr kumimoji="1" lang="en-US" altLang="ja-JP" sz="1200" dirty="0">
                <a:solidFill>
                  <a:srgbClr val="FFFFFF"/>
                </a:solidFill>
                <a:latin typeface="Trebuchet MS" panose="020B0603020202020204" pitchFamily="34" charset="0"/>
                <a:ea typeface="Meiryo UI" panose="020B0604030504040204" pitchFamily="50" charset="-128"/>
              </a:rPr>
              <a:t>(</a:t>
            </a:r>
            <a:r>
              <a:rPr kumimoji="1" lang="ja-JP" altLang="en-US" sz="1200" dirty="0">
                <a:solidFill>
                  <a:srgbClr val="FFFFFF"/>
                </a:solidFill>
                <a:latin typeface="Trebuchet MS" panose="020B0603020202020204" pitchFamily="34" charset="0"/>
                <a:ea typeface="Meiryo UI" panose="020B0604030504040204" pitchFamily="50" charset="-128"/>
              </a:rPr>
              <a:t>このオブジェクトは提出時には削除してください</a:t>
            </a:r>
            <a:r>
              <a:rPr kumimoji="1" lang="en-US" altLang="ja-JP" sz="1200" dirty="0">
                <a:solidFill>
                  <a:srgbClr val="FFFFFF"/>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33310900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46A50A8B73674FA7ABF1D0394C60D1" ma:contentTypeVersion="14" ma:contentTypeDescription="Create a new document." ma:contentTypeScope="" ma:versionID="04d9e3e949ce59976c669e5e802deca6">
  <xsd:schema xmlns:xsd="http://www.w3.org/2001/XMLSchema" xmlns:xs="http://www.w3.org/2001/XMLSchema" xmlns:p="http://schemas.microsoft.com/office/2006/metadata/properties" xmlns:ns2="4a66a441-741e-407c-ba6a-573e4cb6c84d" xmlns:ns3="b265e943-8b2d-47a8-8f5c-f3ce717b53d7" targetNamespace="http://schemas.microsoft.com/office/2006/metadata/properties" ma:root="true" ma:fieldsID="bedf6582714bce4ac226c3c21c8ccc46" ns2:_="" ns3:_="">
    <xsd:import namespace="4a66a441-741e-407c-ba6a-573e4cb6c84d"/>
    <xsd:import namespace="b265e943-8b2d-47a8-8f5c-f3ce717b53d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66a441-741e-407c-ba6a-573e4cb6c8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1edaf98-933d-48b7-9af8-6bdbb703d06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265e943-8b2d-47a8-8f5c-f3ce717b53d7"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7f4530-8314-45a7-9fb0-d7cd6e97de5f}" ma:internalName="TaxCatchAll" ma:showField="CatchAllData" ma:web="b265e943-8b2d-47a8-8f5c-f3ce717b53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265e943-8b2d-47a8-8f5c-f3ce717b53d7" xsi:nil="true"/>
    <lcf76f155ced4ddcb4097134ff3c332f xmlns="4a66a441-741e-407c-ba6a-573e4cb6c84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0FA1F4-0BFC-4C6D-ABEA-4533E5D80B5E}"/>
</file>

<file path=customXml/itemProps2.xml><?xml version="1.0" encoding="utf-8"?>
<ds:datastoreItem xmlns:ds="http://schemas.openxmlformats.org/officeDocument/2006/customXml" ds:itemID="{5960E65D-D253-4F4E-9D14-93AF4567C737}">
  <ds:schemaRefs>
    <ds:schemaRef ds:uri="http://purl.org/dc/elements/1.1/"/>
    <ds:schemaRef ds:uri="http://schemas.microsoft.com/office/2006/metadata/properties"/>
    <ds:schemaRef ds:uri="http://schemas.openxmlformats.org/package/2006/metadata/core-properties"/>
    <ds:schemaRef ds:uri="b265e943-8b2d-47a8-8f5c-f3ce717b53d7"/>
    <ds:schemaRef ds:uri="http://purl.org/dc/terms/"/>
    <ds:schemaRef ds:uri="http://schemas.microsoft.com/office/infopath/2007/PartnerControls"/>
    <ds:schemaRef ds:uri="http://schemas.microsoft.com/office/2006/documentManagement/types"/>
    <ds:schemaRef ds:uri="4a66a441-741e-407c-ba6a-573e4cb6c84d"/>
    <ds:schemaRef ds:uri="http://www.w3.org/XML/1998/namespace"/>
    <ds:schemaRef ds:uri="http://purl.org/dc/dcmitype/"/>
  </ds:schemaRefs>
</ds:datastoreItem>
</file>

<file path=customXml/itemProps3.xml><?xml version="1.0" encoding="utf-8"?>
<ds:datastoreItem xmlns:ds="http://schemas.openxmlformats.org/officeDocument/2006/customXml" ds:itemID="{AA99A923-AD44-46FF-978D-F6904B1626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1616</Words>
  <Application>Microsoft Office PowerPoint</Application>
  <PresentationFormat>Widescreen</PresentationFormat>
  <Paragraphs>220</Paragraphs>
  <Slides>14</Slides>
  <Notes>13</Notes>
  <HiddenSlides>0</HiddenSlides>
  <MMClips>0</MMClips>
  <ScaleCrop>false</ScaleCrop>
  <HeadingPairs>
    <vt:vector size="10"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ariant>
        <vt:lpstr>Custom Shows</vt:lpstr>
      </vt:variant>
      <vt:variant>
        <vt:i4>1</vt:i4>
      </vt:variant>
    </vt:vector>
  </HeadingPairs>
  <TitlesOfParts>
    <vt:vector size="21" baseType="lpstr">
      <vt:lpstr>Meiryo UI</vt:lpstr>
      <vt:lpstr>メイリオ</vt:lpstr>
      <vt:lpstr>Arial</vt:lpstr>
      <vt:lpstr>Trebuchet MS</vt:lpstr>
      <vt:lpstr>1_BCG Grid 16:9</vt:lpstr>
      <vt:lpstr>think-cell Slide</vt:lpstr>
      <vt:lpstr>PowerPoint Presentation</vt:lpstr>
      <vt:lpstr>目次</vt:lpstr>
      <vt:lpstr>提案のサマリ</vt:lpstr>
      <vt:lpstr>1.背景と目的</vt:lpstr>
      <vt:lpstr>2. 目指す姿と本実証で検証する事</vt:lpstr>
      <vt:lpstr>2.参考）既存の「サードプレイス」の概要と課題</vt:lpstr>
      <vt:lpstr>3.実施内容）提案する「サードプレイス」の概要</vt:lpstr>
      <vt:lpstr>3.実施内容）提案する「サードプレイス」の効果検証</vt:lpstr>
      <vt:lpstr>3.実施内容）提案する「サードプレイス」の自走・普及プラン</vt:lpstr>
      <vt:lpstr>4.実施スケジュール</vt:lpstr>
      <vt:lpstr>5.実施体制</vt:lpstr>
      <vt:lpstr>6.期待成果物</vt:lpstr>
      <vt:lpstr>7.個人情報 (受講者の学習履歴 等) の取扱い方法</vt:lpstr>
      <vt:lpstr>（参考）支出計画の概要 (詳細な内訳は別紙)</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cp:revision>
  <dcterms:created xsi:type="dcterms:W3CDTF">2021-07-10T03:27:26Z</dcterms:created>
  <dcterms:modified xsi:type="dcterms:W3CDTF">2022-08-05T02:19:09Z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0x010100DB46A50A8B73674FA7ABF1D0394C60D1</vt:lpwstr>
  </property>
  <property fmtid="{D5CDD505-2E9C-101B-9397-08002B2CF9AE}" pid="3" name="MSIP_Label_b0d5c4f4-7a29-4385-b7a5-afbe2154ae6f_Enabled">
    <vt:lpwstr>true</vt:lpwstr>
  </property>
  <property fmtid="{D5CDD505-2E9C-101B-9397-08002B2CF9AE}" pid="4" name="MSIP_Label_b0d5c4f4-7a29-4385-b7a5-afbe2154ae6f_SetDate">
    <vt:lpwstr>2022-05-17T00:36:18Z</vt:lpwstr>
  </property>
  <property fmtid="{D5CDD505-2E9C-101B-9397-08002B2CF9AE}" pid="5" name="MSIP_Label_b0d5c4f4-7a29-4385-b7a5-afbe2154ae6f_Method">
    <vt:lpwstr>Standard</vt:lpwstr>
  </property>
  <property fmtid="{D5CDD505-2E9C-101B-9397-08002B2CF9AE}" pid="6" name="MSIP_Label_b0d5c4f4-7a29-4385-b7a5-afbe2154ae6f_Name">
    <vt:lpwstr>Confidential</vt:lpwstr>
  </property>
  <property fmtid="{D5CDD505-2E9C-101B-9397-08002B2CF9AE}" pid="7" name="MSIP_Label_b0d5c4f4-7a29-4385-b7a5-afbe2154ae6f_SiteId">
    <vt:lpwstr>2dfb2f0b-4d21-4268-9559-72926144c918</vt:lpwstr>
  </property>
  <property fmtid="{D5CDD505-2E9C-101B-9397-08002B2CF9AE}" pid="8" name="MSIP_Label_b0d5c4f4-7a29-4385-b7a5-afbe2154ae6f_ActionId">
    <vt:lpwstr>3b6b0d2d-6aa6-453a-9840-832e65869b33</vt:lpwstr>
  </property>
  <property fmtid="{D5CDD505-2E9C-101B-9397-08002B2CF9AE}" pid="9" name="MSIP_Label_b0d5c4f4-7a29-4385-b7a5-afbe2154ae6f_ContentBits">
    <vt:lpwstr>0</vt:lpwstr>
  </property>
  <property fmtid="{D5CDD505-2E9C-101B-9397-08002B2CF9AE}" pid="10" name="bcgClassification">
    <vt:lpwstr>bcgConfidential</vt:lpwstr>
  </property>
  <property fmtid="{D5CDD505-2E9C-101B-9397-08002B2CF9AE}" pid="11" name="MediaServiceImageTags">
    <vt:lpwstr/>
  </property>
</Properties>
</file>