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5.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6.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7.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8.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9.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0.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1.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12.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autoCompressPictures="0">
  <p:sldMasterIdLst>
    <p:sldMasterId id="2147485173" r:id="rId4"/>
  </p:sldMasterIdLst>
  <p:notesMasterIdLst>
    <p:notesMasterId r:id="rId19"/>
  </p:notesMasterIdLst>
  <p:handoutMasterIdLst>
    <p:handoutMasterId r:id="rId20"/>
  </p:handoutMasterIdLst>
  <p:sldIdLst>
    <p:sldId id="1384" r:id="rId5"/>
    <p:sldId id="2818" r:id="rId6"/>
    <p:sldId id="2814" r:id="rId7"/>
    <p:sldId id="2910" r:id="rId8"/>
    <p:sldId id="2913" r:id="rId9"/>
    <p:sldId id="2918" r:id="rId10"/>
    <p:sldId id="2911" r:id="rId11"/>
    <p:sldId id="2916" r:id="rId12"/>
    <p:sldId id="2919" r:id="rId13"/>
    <p:sldId id="2905" r:id="rId14"/>
    <p:sldId id="2912" r:id="rId15"/>
    <p:sldId id="2817" r:id="rId16"/>
    <p:sldId id="2903" r:id="rId17"/>
    <p:sldId id="2904" r:id="rId18"/>
  </p:sldIdLst>
  <p:sldSz cx="12192000" cy="6858000"/>
  <p:notesSz cx="9866313" cy="6735763"/>
  <p:custShowLst>
    <p:custShow name="Format Guide Workshop" id="0">
      <p:sldLst/>
    </p:custShow>
  </p:custShowLst>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E3D957"/>
    <a:srgbClr val="B4C01E"/>
    <a:srgbClr val="E1F7FF"/>
    <a:srgbClr val="0000FF"/>
    <a:srgbClr val="ED517E"/>
    <a:srgbClr val="66CCFF"/>
    <a:srgbClr val="EBC5D0"/>
    <a:srgbClr val="9A9A9A"/>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B2EAD1-75BB-4578-8265-DF9D9B11163B}" v="55" dt="2022-08-04T11:24:12.419"/>
    <p1510:client id="{79A18A1C-A17F-4D5C-88A2-EBA93AA03EF4}" v="20" dt="2022-08-05T00:49:16.9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00" autoAdjust="0"/>
    <p:restoredTop sz="96242" autoAdjust="0"/>
  </p:normalViewPr>
  <p:slideViewPr>
    <p:cSldViewPr snapToGrid="0">
      <p:cViewPr>
        <p:scale>
          <a:sx n="71" d="100"/>
          <a:sy n="71" d="100"/>
        </p:scale>
        <p:origin x="60" y="6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50" d="100"/>
        <a:sy n="50" d="100"/>
      </p:scale>
      <p:origin x="0" y="0"/>
    </p:cViewPr>
  </p:sorterViewPr>
  <p:notesViewPr>
    <p:cSldViewPr snapToGrid="0">
      <p:cViewPr varScale="1">
        <p:scale>
          <a:sx n="115" d="100"/>
          <a:sy n="115" d="100"/>
        </p:scale>
        <p:origin x="1428" y="114"/>
      </p:cViewPr>
      <p:guideLst/>
    </p:cSldViewPr>
  </p:notesViewPr>
  <p:gridSpacing cx="39601" cy="39601"/>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4275402" cy="337958"/>
          </a:xfrm>
          <a:prstGeom prst="rect">
            <a:avLst/>
          </a:prstGeom>
        </p:spPr>
        <p:txBody>
          <a:bodyPr vert="horz" lIns="92471" tIns="46234" rIns="92471" bIns="46234" rtlCol="0"/>
          <a:lstStyle>
            <a:lvl1pPr algn="l">
              <a:defRPr sz="1200"/>
            </a:lvl1pPr>
          </a:lstStyle>
          <a:p>
            <a:endParaRPr lang="en-US" sz="800" dirty="0"/>
          </a:p>
        </p:txBody>
      </p:sp>
      <p:sp>
        <p:nvSpPr>
          <p:cNvPr id="3" name="Date Placeholder 2"/>
          <p:cNvSpPr>
            <a:spLocks noGrp="1"/>
          </p:cNvSpPr>
          <p:nvPr>
            <p:ph type="dt" sz="quarter" idx="1"/>
          </p:nvPr>
        </p:nvSpPr>
        <p:spPr>
          <a:xfrm>
            <a:off x="5588631" y="3"/>
            <a:ext cx="4275402" cy="337958"/>
          </a:xfrm>
          <a:prstGeom prst="rect">
            <a:avLst/>
          </a:prstGeom>
        </p:spPr>
        <p:txBody>
          <a:bodyPr vert="horz" lIns="92471" tIns="46234" rIns="92471" bIns="46234" rtlCol="0"/>
          <a:lstStyle>
            <a:lvl1pPr algn="r">
              <a:defRPr sz="1200"/>
            </a:lvl1pPr>
          </a:lstStyle>
          <a:p>
            <a:fld id="{57691E93-EF64-46CC-85E2-BBB5BEDB9501}" type="datetimeFigureOut">
              <a:rPr lang="en-US" sz="800"/>
              <a:t>8/5/2022</a:t>
            </a:fld>
            <a:endParaRPr lang="en-US" sz="800" dirty="0"/>
          </a:p>
        </p:txBody>
      </p:sp>
      <p:sp>
        <p:nvSpPr>
          <p:cNvPr id="4" name="Footer Placeholder 3"/>
          <p:cNvSpPr>
            <a:spLocks noGrp="1"/>
          </p:cNvSpPr>
          <p:nvPr>
            <p:ph type="ftr" sz="quarter" idx="2"/>
          </p:nvPr>
        </p:nvSpPr>
        <p:spPr>
          <a:xfrm>
            <a:off x="3" y="6397811"/>
            <a:ext cx="4275402" cy="337957"/>
          </a:xfrm>
          <a:prstGeom prst="rect">
            <a:avLst/>
          </a:prstGeom>
        </p:spPr>
        <p:txBody>
          <a:bodyPr vert="horz" lIns="92471" tIns="46234" rIns="92471" bIns="46234" rtlCol="0" anchor="b"/>
          <a:lstStyle>
            <a:lvl1pPr algn="l">
              <a:defRPr sz="1200"/>
            </a:lvl1pPr>
          </a:lstStyle>
          <a:p>
            <a:endParaRPr lang="en-US" sz="800" dirty="0"/>
          </a:p>
        </p:txBody>
      </p:sp>
      <p:sp>
        <p:nvSpPr>
          <p:cNvPr id="5" name="Slide Number Placeholder 4"/>
          <p:cNvSpPr>
            <a:spLocks noGrp="1"/>
          </p:cNvSpPr>
          <p:nvPr>
            <p:ph type="sldNum" sz="quarter" idx="3"/>
          </p:nvPr>
        </p:nvSpPr>
        <p:spPr>
          <a:xfrm>
            <a:off x="5588631" y="6397811"/>
            <a:ext cx="4275402" cy="337957"/>
          </a:xfrm>
          <a:prstGeom prst="rect">
            <a:avLst/>
          </a:prstGeom>
        </p:spPr>
        <p:txBody>
          <a:bodyPr vert="horz" lIns="92471" tIns="46234" rIns="92471" bIns="46234" rtlCol="0" anchor="b"/>
          <a:lstStyle>
            <a:lvl1pPr algn="r">
              <a:defRPr sz="1200"/>
            </a:lvl1pPr>
          </a:lstStyle>
          <a:p>
            <a:fld id="{3DCECA85-2A7A-423F-89EA-6868CB52DF19}" type="slidenum">
              <a:rPr lang="en-US" sz="800"/>
              <a:t>‹#›</a:t>
            </a:fld>
            <a:endParaRPr lang="en-US" sz="800" dirty="0"/>
          </a:p>
        </p:txBody>
      </p:sp>
    </p:spTree>
    <p:extLst>
      <p:ext uri="{BB962C8B-B14F-4D97-AF65-F5344CB8AC3E}">
        <p14:creationId xmlns:p14="http://schemas.microsoft.com/office/powerpoint/2010/main" val="1709377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 name="Rectangle 54"/>
          <p:cNvSpPr/>
          <p:nvPr/>
        </p:nvSpPr>
        <p:spPr>
          <a:xfrm>
            <a:off x="0" y="5240167"/>
            <a:ext cx="9864030" cy="14955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2471" tIns="46234" rIns="92471" bIns="46234" rtlCol="0" anchor="ctr"/>
          <a:lstStyle/>
          <a:p>
            <a:pPr algn="ctr"/>
            <a:endParaRPr lang="en-US" dirty="0"/>
          </a:p>
        </p:txBody>
      </p:sp>
      <p:sp>
        <p:nvSpPr>
          <p:cNvPr id="2" name="Header Placeholder 1"/>
          <p:cNvSpPr>
            <a:spLocks noGrp="1"/>
          </p:cNvSpPr>
          <p:nvPr>
            <p:ph type="hdr" sz="quarter"/>
          </p:nvPr>
        </p:nvSpPr>
        <p:spPr>
          <a:xfrm>
            <a:off x="117013" y="3"/>
            <a:ext cx="4158392" cy="337958"/>
          </a:xfrm>
          <a:prstGeom prst="rect">
            <a:avLst/>
          </a:prstGeom>
        </p:spPr>
        <p:txBody>
          <a:bodyPr vert="horz" lIns="92471" tIns="46234" rIns="92471" bIns="46234" rtlCol="0"/>
          <a:lstStyle>
            <a:lvl1pPr algn="l">
              <a:defRPr sz="800"/>
            </a:lvl1pPr>
          </a:lstStyle>
          <a:p>
            <a:endParaRPr lang="en-US" dirty="0"/>
          </a:p>
        </p:txBody>
      </p:sp>
      <p:sp>
        <p:nvSpPr>
          <p:cNvPr id="3" name="Date Placeholder 2"/>
          <p:cNvSpPr>
            <a:spLocks noGrp="1"/>
          </p:cNvSpPr>
          <p:nvPr>
            <p:ph type="dt" idx="1"/>
          </p:nvPr>
        </p:nvSpPr>
        <p:spPr>
          <a:xfrm>
            <a:off x="5588631" y="3"/>
            <a:ext cx="4160671" cy="337958"/>
          </a:xfrm>
          <a:prstGeom prst="rect">
            <a:avLst/>
          </a:prstGeom>
        </p:spPr>
        <p:txBody>
          <a:bodyPr vert="horz" lIns="92471" tIns="46234" rIns="92471" bIns="46234" rtlCol="0"/>
          <a:lstStyle>
            <a:lvl1pPr algn="r">
              <a:defRPr sz="800"/>
            </a:lvl1pPr>
          </a:lstStyle>
          <a:p>
            <a:fld id="{3AD9BDA7-98EF-4344-B91C-30A07E8A84B0}" type="datetimeFigureOut">
              <a:rPr lang="en-US" smtClean="0"/>
              <a:pPr/>
              <a:t>8/5/2022</a:t>
            </a:fld>
            <a:endParaRPr lang="en-US" dirty="0"/>
          </a:p>
        </p:txBody>
      </p:sp>
      <p:sp>
        <p:nvSpPr>
          <p:cNvPr id="4" name="Slide Image Placeholder 3"/>
          <p:cNvSpPr>
            <a:spLocks noGrp="1" noRot="1" noChangeAspect="1"/>
          </p:cNvSpPr>
          <p:nvPr>
            <p:ph type="sldImg" idx="2"/>
          </p:nvPr>
        </p:nvSpPr>
        <p:spPr>
          <a:xfrm>
            <a:off x="563563" y="203200"/>
            <a:ext cx="8739187" cy="4914900"/>
          </a:xfrm>
          <a:prstGeom prst="rect">
            <a:avLst/>
          </a:prstGeom>
          <a:noFill/>
          <a:ln w="9525">
            <a:solidFill>
              <a:schemeClr val="bg2"/>
            </a:solidFill>
          </a:ln>
        </p:spPr>
        <p:txBody>
          <a:bodyPr vert="horz" lIns="92471" tIns="46234" rIns="92471" bIns="46234" rtlCol="0" anchor="ctr"/>
          <a:lstStyle/>
          <a:p>
            <a:endParaRPr lang="en-US" dirty="0"/>
          </a:p>
        </p:txBody>
      </p:sp>
      <p:sp>
        <p:nvSpPr>
          <p:cNvPr id="5" name="Notes Placeholder 4"/>
          <p:cNvSpPr>
            <a:spLocks noGrp="1"/>
          </p:cNvSpPr>
          <p:nvPr>
            <p:ph type="body" sz="quarter" idx="3"/>
          </p:nvPr>
        </p:nvSpPr>
        <p:spPr>
          <a:xfrm>
            <a:off x="132518" y="5321554"/>
            <a:ext cx="9601278" cy="653628"/>
          </a:xfrm>
          <a:prstGeom prst="rect">
            <a:avLst/>
          </a:prstGeom>
        </p:spPr>
        <p:txBody>
          <a:bodyPr vert="horz" lIns="92471" tIns="46234" rIns="92471" bIns="46234"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17013" y="6397811"/>
            <a:ext cx="4158392" cy="337957"/>
          </a:xfrm>
          <a:prstGeom prst="rect">
            <a:avLst/>
          </a:prstGeom>
        </p:spPr>
        <p:txBody>
          <a:bodyPr vert="horz" lIns="92471" tIns="46234" rIns="92471" bIns="46234" rtlCol="0" anchor="b"/>
          <a:lstStyle>
            <a:lvl1pPr algn="l">
              <a:defRPr sz="800"/>
            </a:lvl1pPr>
          </a:lstStyle>
          <a:p>
            <a:endParaRPr lang="en-US" dirty="0"/>
          </a:p>
        </p:txBody>
      </p:sp>
      <p:sp>
        <p:nvSpPr>
          <p:cNvPr id="7" name="Slide Number Placeholder 6"/>
          <p:cNvSpPr>
            <a:spLocks noGrp="1"/>
          </p:cNvSpPr>
          <p:nvPr>
            <p:ph type="sldNum" sz="quarter" idx="5"/>
          </p:nvPr>
        </p:nvSpPr>
        <p:spPr>
          <a:xfrm>
            <a:off x="5588631" y="6397811"/>
            <a:ext cx="4145166" cy="337957"/>
          </a:xfrm>
          <a:prstGeom prst="rect">
            <a:avLst/>
          </a:prstGeom>
        </p:spPr>
        <p:txBody>
          <a:bodyPr vert="horz" lIns="92471" tIns="46234" rIns="92471" bIns="46234" rtlCol="0" anchor="b"/>
          <a:lstStyle>
            <a:lvl1pPr algn="r">
              <a:defRPr sz="800"/>
            </a:lvl1pPr>
          </a:lstStyle>
          <a:p>
            <a:r>
              <a:rPr lang="en-US" dirty="0"/>
              <a:t>Notes view: </a:t>
            </a:r>
            <a:fld id="{128CEAFE-FA94-43E5-B0FF-D47E1CCDD1B4}" type="slidenum">
              <a:rPr lang="en-US" smtClean="0"/>
              <a:pPr/>
              <a:t>‹#›</a:t>
            </a:fld>
            <a:endParaRPr lang="en-US" dirty="0"/>
          </a:p>
        </p:txBody>
      </p:sp>
    </p:spTree>
    <p:extLst>
      <p:ext uri="{BB962C8B-B14F-4D97-AF65-F5344CB8AC3E}">
        <p14:creationId xmlns:p14="http://schemas.microsoft.com/office/powerpoint/2010/main" val="4173362221"/>
      </p:ext>
    </p:extLst>
  </p:cSld>
  <p:clrMap bg1="lt1" tx1="dk1" bg2="lt2" tx2="dk2" accent1="accent1" accent2="accent2" accent3="accent3" accent4="accent4" accent5="accent5" accent6="accent6" hlink="hlink" folHlink="folHlink"/>
  <p:notesStyle>
    <a:lvl1pPr marL="0" indent="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1pPr>
    <a:lvl2pPr marL="114300" indent="-11430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2pPr>
    <a:lvl3pPr marL="228600" indent="-114300" algn="l" defTabSz="914400" rtl="0" eaLnBrk="1" latinLnBrk="0" hangingPunct="1">
      <a:spcAft>
        <a:spcPts val="600"/>
      </a:spcAft>
      <a:buClr>
        <a:schemeClr val="tx2"/>
      </a:buClr>
      <a:buFont typeface="Arial" panose="020B0604020202020204" pitchFamily="34" charset="0"/>
      <a:buChar char="•"/>
      <a:defRPr sz="1200" kern="1200">
        <a:solidFill>
          <a:schemeClr val="tx1"/>
        </a:solidFill>
        <a:latin typeface="+mn-lt"/>
        <a:ea typeface="+mn-ea"/>
        <a:cs typeface="+mn-cs"/>
      </a:defRPr>
    </a:lvl3pPr>
    <a:lvl4pPr marL="514350" indent="-114300" algn="l" defTabSz="914400" rtl="0" eaLnBrk="1" latinLnBrk="0" hangingPunct="1">
      <a:spcAft>
        <a:spcPts val="600"/>
      </a:spcAft>
      <a:buFont typeface="Arial" panose="020B0604020202020204" pitchFamily="34" charset="0"/>
      <a:buChar char="•"/>
      <a:defRPr sz="1000" kern="1200">
        <a:solidFill>
          <a:schemeClr val="tx1"/>
        </a:solidFill>
        <a:latin typeface="+mn-lt"/>
        <a:ea typeface="+mn-ea"/>
        <a:cs typeface="+mn-cs"/>
      </a:defRPr>
    </a:lvl4pPr>
    <a:lvl5pPr marL="685800" indent="-114300" algn="l" defTabSz="914400" rtl="0" eaLnBrk="1" latinLnBrk="0" hangingPunct="1">
      <a:spcAft>
        <a:spcPts val="600"/>
      </a:spcAft>
      <a:buClr>
        <a:schemeClr val="tx2"/>
      </a:buClr>
      <a:buFont typeface="Arial" panose="020B0604020202020204" pitchFamily="34" charset="0"/>
      <a:buChar char="•"/>
      <a:defRPr sz="1000" i="1"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122" userDrawn="1">
          <p15:clr>
            <a:srgbClr val="F26B43"/>
          </p15:clr>
        </p15:guide>
        <p15:guide id="2" pos="3108"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a:t>
            </a:fld>
            <a:endParaRPr lang="en-US" dirty="0">
              <a:solidFill>
                <a:srgbClr val="6E6F73"/>
              </a:solidFill>
            </a:endParaRPr>
          </a:p>
        </p:txBody>
      </p:sp>
    </p:spTree>
    <p:extLst>
      <p:ext uri="{BB962C8B-B14F-4D97-AF65-F5344CB8AC3E}">
        <p14:creationId xmlns:p14="http://schemas.microsoft.com/office/powerpoint/2010/main" val="1647840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10</a:t>
            </a:fld>
            <a:endParaRPr lang="en-US" dirty="0">
              <a:solidFill>
                <a:srgbClr val="6E6F73"/>
              </a:solidFill>
            </a:endParaRPr>
          </a:p>
        </p:txBody>
      </p:sp>
    </p:spTree>
    <p:extLst>
      <p:ext uri="{BB962C8B-B14F-4D97-AF65-F5344CB8AC3E}">
        <p14:creationId xmlns:p14="http://schemas.microsoft.com/office/powerpoint/2010/main" val="6914156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11</a:t>
            </a:fld>
            <a:endParaRPr lang="en-US" dirty="0">
              <a:solidFill>
                <a:srgbClr val="6E6F73"/>
              </a:solidFill>
            </a:endParaRPr>
          </a:p>
        </p:txBody>
      </p:sp>
    </p:spTree>
    <p:extLst>
      <p:ext uri="{BB962C8B-B14F-4D97-AF65-F5344CB8AC3E}">
        <p14:creationId xmlns:p14="http://schemas.microsoft.com/office/powerpoint/2010/main" val="922983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12</a:t>
            </a:fld>
            <a:endParaRPr lang="en-US" dirty="0">
              <a:solidFill>
                <a:srgbClr val="6E6F73"/>
              </a:solidFill>
            </a:endParaRPr>
          </a:p>
        </p:txBody>
      </p:sp>
    </p:spTree>
    <p:extLst>
      <p:ext uri="{BB962C8B-B14F-4D97-AF65-F5344CB8AC3E}">
        <p14:creationId xmlns:p14="http://schemas.microsoft.com/office/powerpoint/2010/main" val="5818793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13</a:t>
            </a:fld>
            <a:endParaRPr lang="en-US" dirty="0">
              <a:solidFill>
                <a:srgbClr val="6E6F73"/>
              </a:solidFill>
            </a:endParaRPr>
          </a:p>
        </p:txBody>
      </p:sp>
    </p:spTree>
    <p:extLst>
      <p:ext uri="{BB962C8B-B14F-4D97-AF65-F5344CB8AC3E}">
        <p14:creationId xmlns:p14="http://schemas.microsoft.com/office/powerpoint/2010/main" val="1835173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2</a:t>
            </a:fld>
            <a:endParaRPr lang="en-US" dirty="0">
              <a:solidFill>
                <a:srgbClr val="6E6F73"/>
              </a:solidFill>
            </a:endParaRPr>
          </a:p>
        </p:txBody>
      </p:sp>
    </p:spTree>
    <p:extLst>
      <p:ext uri="{BB962C8B-B14F-4D97-AF65-F5344CB8AC3E}">
        <p14:creationId xmlns:p14="http://schemas.microsoft.com/office/powerpoint/2010/main" val="4095448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3</a:t>
            </a:fld>
            <a:endParaRPr lang="en-US" dirty="0">
              <a:solidFill>
                <a:srgbClr val="6E6F73"/>
              </a:solidFill>
            </a:endParaRPr>
          </a:p>
        </p:txBody>
      </p:sp>
    </p:spTree>
    <p:extLst>
      <p:ext uri="{BB962C8B-B14F-4D97-AF65-F5344CB8AC3E}">
        <p14:creationId xmlns:p14="http://schemas.microsoft.com/office/powerpoint/2010/main" val="4095448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4</a:t>
            </a:fld>
            <a:endParaRPr lang="en-US" dirty="0">
              <a:solidFill>
                <a:srgbClr val="6E6F73"/>
              </a:solidFill>
            </a:endParaRPr>
          </a:p>
        </p:txBody>
      </p:sp>
    </p:spTree>
    <p:extLst>
      <p:ext uri="{BB962C8B-B14F-4D97-AF65-F5344CB8AC3E}">
        <p14:creationId xmlns:p14="http://schemas.microsoft.com/office/powerpoint/2010/main" val="12820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5</a:t>
            </a:fld>
            <a:endParaRPr lang="en-US" dirty="0">
              <a:solidFill>
                <a:srgbClr val="6E6F73"/>
              </a:solidFill>
            </a:endParaRPr>
          </a:p>
        </p:txBody>
      </p:sp>
    </p:spTree>
    <p:extLst>
      <p:ext uri="{BB962C8B-B14F-4D97-AF65-F5344CB8AC3E}">
        <p14:creationId xmlns:p14="http://schemas.microsoft.com/office/powerpoint/2010/main" val="1530934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6</a:t>
            </a:fld>
            <a:endParaRPr lang="en-US" dirty="0">
              <a:solidFill>
                <a:srgbClr val="6E6F73"/>
              </a:solidFill>
            </a:endParaRPr>
          </a:p>
        </p:txBody>
      </p:sp>
    </p:spTree>
    <p:extLst>
      <p:ext uri="{BB962C8B-B14F-4D97-AF65-F5344CB8AC3E}">
        <p14:creationId xmlns:p14="http://schemas.microsoft.com/office/powerpoint/2010/main" val="2259374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7</a:t>
            </a:fld>
            <a:endParaRPr lang="en-US" dirty="0">
              <a:solidFill>
                <a:srgbClr val="6E6F73"/>
              </a:solidFill>
            </a:endParaRPr>
          </a:p>
        </p:txBody>
      </p:sp>
    </p:spTree>
    <p:extLst>
      <p:ext uri="{BB962C8B-B14F-4D97-AF65-F5344CB8AC3E}">
        <p14:creationId xmlns:p14="http://schemas.microsoft.com/office/powerpoint/2010/main" val="1741831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8</a:t>
            </a:fld>
            <a:endParaRPr lang="en-US" dirty="0">
              <a:solidFill>
                <a:srgbClr val="6E6F73"/>
              </a:solidFill>
            </a:endParaRPr>
          </a:p>
        </p:txBody>
      </p:sp>
    </p:spTree>
    <p:extLst>
      <p:ext uri="{BB962C8B-B14F-4D97-AF65-F5344CB8AC3E}">
        <p14:creationId xmlns:p14="http://schemas.microsoft.com/office/powerpoint/2010/main" val="10484743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9</a:t>
            </a:fld>
            <a:endParaRPr lang="en-US" dirty="0">
              <a:solidFill>
                <a:srgbClr val="6E6F73"/>
              </a:solidFill>
            </a:endParaRPr>
          </a:p>
        </p:txBody>
      </p:sp>
    </p:spTree>
    <p:extLst>
      <p:ext uri="{BB962C8B-B14F-4D97-AF65-F5344CB8AC3E}">
        <p14:creationId xmlns:p14="http://schemas.microsoft.com/office/powerpoint/2010/main" val="13522014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 Title Only">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420B4AD4-D276-42F6-830E-EE3504A6BA64}"/>
              </a:ext>
            </a:extLst>
          </p:cNvPr>
          <p:cNvGraphicFramePr>
            <a:graphicFrameLocks noChangeAspect="1"/>
          </p:cNvGraphicFramePr>
          <p:nvPr userDrawn="1">
            <p:custDataLst>
              <p:tags r:id="rId1"/>
            </p:custDataLst>
            <p:extLst>
              <p:ext uri="{D42A27DB-BD31-4B8C-83A1-F6EECF244321}">
                <p14:modId xmlns:p14="http://schemas.microsoft.com/office/powerpoint/2010/main" val="410666165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3" name="Object 2" hidden="1">
                        <a:extLst>
                          <a:ext uri="{FF2B5EF4-FFF2-40B4-BE49-F238E27FC236}">
                            <a16:creationId xmlns:a16="http://schemas.microsoft.com/office/drawing/2014/main" id="{420B4AD4-D276-42F6-830E-EE3504A6BA6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7"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dirty="0">
              <a:solidFill>
                <a:prstClr val="white">
                  <a:lumMod val="50000"/>
                </a:prstClr>
              </a:solidFill>
            </a:endParaRPr>
          </a:p>
        </p:txBody>
      </p:sp>
      <p:sp>
        <p:nvSpPr>
          <p:cNvPr id="7" name="Copyright" hidden="1"/>
          <p:cNvSpPr txBox="1"/>
          <p:nvPr userDrawn="1"/>
        </p:nvSpPr>
        <p:spPr>
          <a:xfrm rot="16200000">
            <a:off x="9486902" y="3922497"/>
            <a:ext cx="5133975" cy="96950"/>
          </a:xfrm>
          <a:prstGeom prst="rect">
            <a:avLst/>
          </a:prstGeom>
          <a:noFill/>
        </p:spPr>
        <p:txBody>
          <a:bodyPr wrap="square" lIns="0" tIns="0" rIns="0" bIns="0" rtlCol="0" anchor="t">
            <a:spAutoFit/>
          </a:bodyPr>
          <a:lstStyle/>
          <a:p>
            <a:pPr defTabSz="914377">
              <a:lnSpc>
                <a:spcPct val="90000"/>
              </a:lnSpc>
              <a:spcAft>
                <a:spcPts val="600"/>
              </a:spcAft>
            </a:pPr>
            <a:r>
              <a:rPr lang="en-US" sz="700" dirty="0">
                <a:solidFill>
                  <a:prstClr val="white">
                    <a:lumMod val="50000"/>
                  </a:prstClr>
                </a:solidFill>
                <a:sym typeface="Trebuchet MS" panose="020B0603020202020204" pitchFamily="34" charset="0"/>
              </a:rPr>
              <a:t>Copyright © 2018 by The Boston Consulting Group, Inc. All rights reserved.</a:t>
            </a:r>
          </a:p>
        </p:txBody>
      </p:sp>
      <p:sp>
        <p:nvSpPr>
          <p:cNvPr id="8" name="Title 7"/>
          <p:cNvSpPr>
            <a:spLocks noGrp="1"/>
          </p:cNvSpPr>
          <p:nvPr>
            <p:ph type="title" hasCustomPrompt="1"/>
          </p:nvPr>
        </p:nvSpPr>
        <p:spPr>
          <a:xfrm>
            <a:off x="630001" y="622802"/>
            <a:ext cx="10933351" cy="332399"/>
          </a:xfrm>
        </p:spPr>
        <p:txBody>
          <a:bodyPr vert="horz"/>
          <a:lstStyle>
            <a:lvl1pPr>
              <a:defRPr>
                <a:latin typeface="Meiryo UI" panose="020B0604030504040204" pitchFamily="50" charset="-128"/>
                <a:ea typeface="Meiryo UI" panose="020B0604030504040204" pitchFamily="50" charset="-128"/>
                <a:sym typeface="Trebuchet MS" panose="020B0603020202020204" pitchFamily="34" charset="0"/>
              </a:defRPr>
            </a:lvl1pPr>
          </a:lstStyle>
          <a:p>
            <a:r>
              <a:rPr lang="en-US" dirty="0"/>
              <a:t>Click to add title</a:t>
            </a:r>
          </a:p>
        </p:txBody>
      </p:sp>
    </p:spTree>
    <p:extLst>
      <p:ext uri="{BB962C8B-B14F-4D97-AF65-F5344CB8AC3E}">
        <p14:creationId xmlns:p14="http://schemas.microsoft.com/office/powerpoint/2010/main" val="7332632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 Blank">
    <p:bg>
      <p:bgPr>
        <a:solidFill>
          <a:schemeClr val="bg1"/>
        </a:solidFill>
        <a:effectLst/>
      </p:bgPr>
    </p:bg>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lvl1pPr>
              <a:defRPr>
                <a:latin typeface="+mn-lt"/>
                <a:sym typeface="Trebuchet MS" panose="020B0603020202020204" pitchFamily="34" charset="0"/>
              </a:defRPr>
            </a:lvl1pPr>
          </a:lstStyle>
          <a:p>
            <a:endParaRPr lang="en-US" dirty="0">
              <a:solidFill>
                <a:prstClr val="white">
                  <a:lumMod val="50000"/>
                </a:prstClr>
              </a:solidFill>
            </a:endParaRPr>
          </a:p>
        </p:txBody>
      </p:sp>
    </p:spTree>
    <p:extLst>
      <p:ext uri="{BB962C8B-B14F-4D97-AF65-F5344CB8AC3E}">
        <p14:creationId xmlns:p14="http://schemas.microsoft.com/office/powerpoint/2010/main" val="39142411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tags" Target="../tags/tag3.xml"/><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4"/>
            </p:custDataLst>
            <p:extLst>
              <p:ext uri="{D42A27DB-BD31-4B8C-83A1-F6EECF244321}">
                <p14:modId xmlns:p14="http://schemas.microsoft.com/office/powerpoint/2010/main" val="684960958"/>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Slide" r:id="rId6" imgW="270" imgH="270" progId="TCLayout.ActiveDocument.1">
                  <p:embed/>
                </p:oleObj>
              </mc:Choice>
              <mc:Fallback>
                <p:oleObj name="think-cell Slide" r:id="rId6" imgW="270" imgH="270" progId="TCLayout.ActiveDocument.1">
                  <p:embed/>
                  <p:pic>
                    <p:nvPicPr>
                      <p:cNvPr id="2" name="Object 1" hidden="1"/>
                      <p:cNvPicPr/>
                      <p:nvPr/>
                    </p:nvPicPr>
                    <p:blipFill>
                      <a:blip r:embed="rId7"/>
                      <a:stretch>
                        <a:fillRect/>
                      </a:stretch>
                    </p:blipFill>
                    <p:spPr>
                      <a:xfrm>
                        <a:off x="1589" y="1589"/>
                        <a:ext cx="1587" cy="1587"/>
                      </a:xfrm>
                      <a:prstGeom prst="rect">
                        <a:avLst/>
                      </a:prstGeom>
                    </p:spPr>
                  </p:pic>
                </p:oleObj>
              </mc:Fallback>
            </mc:AlternateContent>
          </a:graphicData>
        </a:graphic>
      </p:graphicFrame>
      <p:sp>
        <p:nvSpPr>
          <p:cNvPr id="3" name="Rectangle 2" hidden="1"/>
          <p:cNvSpPr/>
          <p:nvPr userDrawn="1">
            <p:custDataLst>
              <p:tags r:id="rId5"/>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90000"/>
              </a:lnSpc>
              <a:spcBef>
                <a:spcPct val="0"/>
              </a:spcBef>
              <a:spcAft>
                <a:spcPct val="0"/>
              </a:spcAft>
            </a:pPr>
            <a:endParaRPr kumimoji="1" lang="en-US" sz="2400" b="0" i="0" baseline="0" dirty="0" err="1">
              <a:solidFill>
                <a:srgbClr val="FFFFFF"/>
              </a:solidFill>
              <a:latin typeface="Trebuchet MS" panose="020B0603020202020204" pitchFamily="34" charset="0"/>
              <a:ea typeface="+mj-ea"/>
              <a:cs typeface="+mj-cs"/>
              <a:sym typeface="Trebuchet MS" panose="020B0603020202020204" pitchFamily="34" charset="0"/>
            </a:endParaRPr>
          </a:p>
        </p:txBody>
      </p:sp>
      <p:sp>
        <p:nvSpPr>
          <p:cNvPr id="11" name="Date Placeholder 3"/>
          <p:cNvSpPr>
            <a:spLocks noGrp="1"/>
          </p:cNvSpPr>
          <p:nvPr>
            <p:ph type="dt" sz="half" idx="2"/>
          </p:nvPr>
        </p:nvSpPr>
        <p:spPr>
          <a:xfrm>
            <a:off x="9677401" y="6405036"/>
            <a:ext cx="1482051" cy="153888"/>
          </a:xfrm>
          <a:prstGeom prst="rect">
            <a:avLst/>
          </a:prstGeom>
        </p:spPr>
        <p:txBody>
          <a:bodyPr vert="horz" wrap="square" lIns="0" tIns="0" rIns="0" bIns="0" rtlCol="0" anchor="b">
            <a:spAutoFit/>
          </a:bodyPr>
          <a:lstStyle>
            <a:lvl1pPr algn="r">
              <a:defRPr sz="1000">
                <a:solidFill>
                  <a:schemeClr val="bg1">
                    <a:lumMod val="50000"/>
                  </a:schemeClr>
                </a:solidFill>
                <a:latin typeface="+mn-lt"/>
                <a:sym typeface="Trebuchet MS" panose="020B0603020202020204" pitchFamily="34" charset="0"/>
              </a:defRPr>
            </a:lvl1pPr>
          </a:lstStyle>
          <a:p>
            <a:pPr defTabSz="914377"/>
            <a:endParaRPr lang="en-US" dirty="0">
              <a:solidFill>
                <a:prstClr val="white">
                  <a:lumMod val="50000"/>
                </a:prstClr>
              </a:solidFill>
            </a:endParaRPr>
          </a:p>
        </p:txBody>
      </p:sp>
      <p:sp>
        <p:nvSpPr>
          <p:cNvPr id="9" name="Title Placeholder 1"/>
          <p:cNvSpPr>
            <a:spLocks noGrp="1"/>
          </p:cNvSpPr>
          <p:nvPr>
            <p:ph type="title"/>
          </p:nvPr>
        </p:nvSpPr>
        <p:spPr>
          <a:xfrm>
            <a:off x="630001" y="622802"/>
            <a:ext cx="10933351" cy="332399"/>
          </a:xfrm>
          <a:prstGeom prst="rect">
            <a:avLst/>
          </a:prstGeom>
        </p:spPr>
        <p:txBody>
          <a:bodyPr vert="horz" wrap="square" lIns="0" tIns="0" rIns="0" bIns="0" rtlCol="0" anchor="t">
            <a:spAutoFit/>
          </a:bodyPr>
          <a:lstStyle/>
          <a:p>
            <a:r>
              <a:rPr lang="en-US" dirty="0"/>
              <a:t>Click to add title</a:t>
            </a:r>
          </a:p>
        </p:txBody>
      </p:sp>
      <p:sp>
        <p:nvSpPr>
          <p:cNvPr id="4" name="Text Placeholder 3"/>
          <p:cNvSpPr>
            <a:spLocks noGrp="1"/>
          </p:cNvSpPr>
          <p:nvPr>
            <p:ph type="body" idx="1"/>
          </p:nvPr>
        </p:nvSpPr>
        <p:spPr>
          <a:xfrm>
            <a:off x="630001" y="1825625"/>
            <a:ext cx="10933351" cy="4351339"/>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p:txBody>
      </p:sp>
      <p:sp>
        <p:nvSpPr>
          <p:cNvPr id="6" name="TextBox 5"/>
          <p:cNvSpPr txBox="1"/>
          <p:nvPr userDrawn="1"/>
        </p:nvSpPr>
        <p:spPr>
          <a:xfrm>
            <a:off x="11055351" y="6353804"/>
            <a:ext cx="508000" cy="205121"/>
          </a:xfrm>
          <a:prstGeom prst="rect">
            <a:avLst/>
          </a:prstGeom>
          <a:noFill/>
        </p:spPr>
        <p:txBody>
          <a:bodyPr wrap="square" lIns="0" tIns="0" rIns="0" bIns="0" rtlCol="0" anchor="b">
            <a:spAutoFit/>
          </a:bodyPr>
          <a:lstStyle/>
          <a:p>
            <a:pPr algn="r">
              <a:defRPr/>
            </a:pPr>
            <a:fld id="{DFCF27A5-1A5B-48D3-A060-2758FFBB1ADD}" type="slidenum">
              <a:rPr lang="en-US" sz="1333" smtClean="0">
                <a:solidFill>
                  <a:prstClr val="white">
                    <a:lumMod val="50000"/>
                  </a:prstClr>
                </a:solidFill>
                <a:sym typeface="Trebuchet MS" panose="020B0603020202020204" pitchFamily="34" charset="0"/>
              </a:rPr>
              <a:pPr algn="r">
                <a:defRPr/>
              </a:pPr>
              <a:t>‹#›</a:t>
            </a:fld>
            <a:endParaRPr lang="en-US" sz="1333" dirty="0">
              <a:solidFill>
                <a:prstClr val="white">
                  <a:lumMod val="50000"/>
                </a:prstClr>
              </a:solidFill>
              <a:sym typeface="Trebuchet MS" panose="020B0603020202020204" pitchFamily="34" charset="0"/>
            </a:endParaRPr>
          </a:p>
        </p:txBody>
      </p:sp>
    </p:spTree>
    <p:extLst>
      <p:ext uri="{BB962C8B-B14F-4D97-AF65-F5344CB8AC3E}">
        <p14:creationId xmlns:p14="http://schemas.microsoft.com/office/powerpoint/2010/main" val="3323967682"/>
      </p:ext>
    </p:extLst>
  </p:cSld>
  <p:clrMap bg1="lt1" tx1="dk1" bg2="lt2" tx2="dk2" accent1="accent1" accent2="accent2" accent3="accent3" accent4="accent4" accent5="accent5" accent6="accent6" hlink="hlink" folHlink="folHlink"/>
  <p:sldLayoutIdLst>
    <p:sldLayoutId id="2147485174" r:id="rId1"/>
    <p:sldLayoutId id="2147485175" r:id="rId2"/>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dt="0"/>
  <p:txStyles>
    <p:titleStyle>
      <a:lvl1pPr algn="l" defTabSz="914377" rtl="0" eaLnBrk="1" latinLnBrk="0" hangingPunct="1">
        <a:lnSpc>
          <a:spcPct val="90000"/>
        </a:lnSpc>
        <a:spcBef>
          <a:spcPct val="0"/>
        </a:spcBef>
        <a:buNone/>
        <a:defRPr kumimoji="1"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p:titleStyle>
    <p:bodyStyle>
      <a:lvl1pPr marL="0" indent="0" algn="l" defTabSz="914377" rtl="0" eaLnBrk="1" latinLnBrk="0" hangingPunct="1">
        <a:lnSpc>
          <a:spcPct val="110000"/>
        </a:lnSpc>
        <a:spcBef>
          <a:spcPts val="600"/>
        </a:spcBef>
        <a:spcAft>
          <a:spcPts val="300"/>
        </a:spcAft>
        <a:buFont typeface="Arial" panose="020B0604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1pPr>
      <a:lvl2pPr marL="284393" indent="-172796" algn="l" defTabSz="914377" rtl="0" eaLnBrk="1" latinLnBrk="0" hangingPunct="1">
        <a:lnSpc>
          <a:spcPct val="90000"/>
        </a:lnSpc>
        <a:spcBef>
          <a:spcPts val="0"/>
        </a:spcBef>
        <a:spcAft>
          <a:spcPts val="300"/>
        </a:spcAft>
        <a:buClr>
          <a:schemeClr val="tx2"/>
        </a:buClr>
        <a:buFont typeface="Arial" panose="020B0604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2pPr>
      <a:lvl3pPr marL="511187" indent="-165596" algn="l" defTabSz="914377" rtl="0" eaLnBrk="1" latinLnBrk="0" hangingPunct="1">
        <a:lnSpc>
          <a:spcPct val="90000"/>
        </a:lnSpc>
        <a:spcBef>
          <a:spcPts val="0"/>
        </a:spcBef>
        <a:spcAft>
          <a:spcPts val="300"/>
        </a:spcAft>
        <a:buClr>
          <a:schemeClr val="tx2"/>
        </a:buClr>
        <a:buFont typeface="Trebuchet MS" panose="020B0603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3pPr>
      <a:lvl4pPr marL="0" indent="0" algn="l" defTabSz="914377" rtl="0" eaLnBrk="1" latinLnBrk="0" hangingPunct="1">
        <a:lnSpc>
          <a:spcPct val="110000"/>
        </a:lnSpc>
        <a:spcBef>
          <a:spcPts val="300"/>
        </a:spcBef>
        <a:spcAft>
          <a:spcPts val="300"/>
        </a:spcAft>
        <a:buClr>
          <a:schemeClr val="tx2"/>
        </a:buClr>
        <a:buFont typeface="Arial" panose="020B0604020202020204" pitchFamily="34" charset="0"/>
        <a:buChar char="​"/>
        <a:defRPr kumimoji="1" lang="en-US" sz="1600" kern="120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4pPr>
      <a:lvl5pPr marL="0" indent="0" algn="l" defTabSz="914377" rtl="0" eaLnBrk="1" latinLnBrk="0" hangingPunct="1">
        <a:lnSpc>
          <a:spcPct val="100000"/>
        </a:lnSpc>
        <a:spcBef>
          <a:spcPts val="0"/>
        </a:spcBef>
        <a:spcAft>
          <a:spcPts val="300"/>
        </a:spcAft>
        <a:buClrTx/>
        <a:buFont typeface="Arial" panose="020B0604020202020204" pitchFamily="34" charset="0"/>
        <a:buChar char="​"/>
        <a:defRPr kumimoji="1" lang="en-US" sz="1600" b="1"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5pPr>
      <a:lvl6pPr marL="269868" indent="-152396" algn="l" defTabSz="914377" rtl="0" eaLnBrk="1" latinLnBrk="0" hangingPunct="1">
        <a:lnSpc>
          <a:spcPct val="90000"/>
        </a:lnSpc>
        <a:spcBef>
          <a:spcPts val="0"/>
        </a:spcBef>
        <a:spcAft>
          <a:spcPts val="600"/>
        </a:spcAft>
        <a:buClr>
          <a:schemeClr val="tx2"/>
        </a:buClr>
        <a:buFont typeface="Arial" panose="020B0604020202020204" pitchFamily="34" charset="0"/>
        <a:buChar char="•"/>
        <a:defRPr kumimoji="1" lang="en-US" sz="1600"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6pPr>
      <a:lvl7pPr marL="0" indent="0" algn="l" defTabSz="914377" rtl="0" eaLnBrk="1" latinLnBrk="0" hangingPunct="1">
        <a:lnSpc>
          <a:spcPct val="90000"/>
        </a:lnSpc>
        <a:spcBef>
          <a:spcPts val="900"/>
        </a:spcBef>
        <a:spcAft>
          <a:spcPts val="900"/>
        </a:spcAft>
        <a:buFont typeface="Arial" panose="020B0604020202020204" pitchFamily="34" charset="0"/>
        <a:buChar char="​"/>
        <a:defRPr kumimoji="1" lang="en-US" sz="1600" kern="1200" baseline="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7pPr>
      <a:lvl8pPr marL="0" indent="0" algn="l" defTabSz="914377" rtl="0" eaLnBrk="1" latinLnBrk="0" hangingPunct="1">
        <a:lnSpc>
          <a:spcPct val="90000"/>
        </a:lnSpc>
        <a:spcBef>
          <a:spcPts val="900"/>
        </a:spcBef>
        <a:spcAft>
          <a:spcPts val="0"/>
        </a:spcAft>
        <a:buFont typeface="Arial" panose="020B0604020202020204" pitchFamily="34" charset="0"/>
        <a:buChar char="​"/>
        <a:defRPr kumimoji="1" lang="en-US" sz="1600" kern="1200" baseline="0" smtClean="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8pPr>
      <a:lvl9pPr marL="0" indent="0" algn="l" defTabSz="914377" rtl="0" eaLnBrk="1" latinLnBrk="0" hangingPunct="1">
        <a:lnSpc>
          <a:spcPct val="100000"/>
        </a:lnSpc>
        <a:spcBef>
          <a:spcPts val="0"/>
        </a:spcBef>
        <a:spcAft>
          <a:spcPts val="900"/>
        </a:spcAft>
        <a:buFont typeface="Arial" panose="020B0604020202020204" pitchFamily="34" charset="0"/>
        <a:buChar char="​"/>
        <a:defRPr kumimoji="1" lang="en-US" sz="1600" kern="1200" baseline="0" dirty="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9pPr>
    </p:bodyStyle>
    <p:otherStyle>
      <a:defPPr>
        <a:defRPr lang="en-US"/>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11">
          <p15:clr>
            <a:srgbClr val="F26B43"/>
          </p15:clr>
        </p15:guide>
        <p15:guide id="2" pos="396">
          <p15:clr>
            <a:srgbClr val="F26B43"/>
          </p15:clr>
        </p15:guide>
        <p15:guide id="3" pos="7284">
          <p15:clr>
            <a:srgbClr val="F26B43"/>
          </p15:clr>
        </p15:guide>
        <p15:guide id="4" orient="horz" pos="388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4.png"/><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image" Target="../media/image5.emf"/><Relationship Id="rId5" Type="http://schemas.openxmlformats.org/officeDocument/2006/relationships/oleObject" Target="../embeddings/oleObject12.bin"/><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5.emf"/><Relationship Id="rId5" Type="http://schemas.openxmlformats.org/officeDocument/2006/relationships/oleObject" Target="../embeddings/oleObject13.bin"/><Relationship Id="rId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image" Target="../media/image5.emf"/><Relationship Id="rId5" Type="http://schemas.openxmlformats.org/officeDocument/2006/relationships/oleObject" Target="../embeddings/oleObject14.bin"/><Relationship Id="rId4"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image" Target="../media/image5.emf"/><Relationship Id="rId5" Type="http://schemas.openxmlformats.org/officeDocument/2006/relationships/oleObject" Target="../embeddings/oleObject15.bin"/><Relationship Id="rId4"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image" Target="../media/image5.emf"/><Relationship Id="rId5" Type="http://schemas.openxmlformats.org/officeDocument/2006/relationships/oleObject" Target="../embeddings/oleObject16.bin"/><Relationship Id="rId4"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5.emf"/><Relationship Id="rId5" Type="http://schemas.openxmlformats.org/officeDocument/2006/relationships/oleObject" Target="../embeddings/oleObject4.bin"/><Relationship Id="rId4"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5.emf"/><Relationship Id="rId5" Type="http://schemas.openxmlformats.org/officeDocument/2006/relationships/oleObject" Target="../embeddings/oleObject5.bin"/><Relationship Id="rId4"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8" Type="http://schemas.openxmlformats.org/officeDocument/2006/relationships/hyperlink" Target="https://www.meti.go.jp/shingikai/sankoshin/shin_kijiku/pdf/004_04_00.pdf" TargetMode="External"/><Relationship Id="rId3" Type="http://schemas.openxmlformats.org/officeDocument/2006/relationships/slideLayout" Target="../slideLayouts/slideLayout1.xml"/><Relationship Id="rId7" Type="http://schemas.openxmlformats.org/officeDocument/2006/relationships/hyperlink" Target="https://www.meti.go.jp/shingikai/sankoshin/shomu_ryutsu/kyoiku_innovation/pdf/003_02_00.pdf" TargetMode="Externa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5.emf"/><Relationship Id="rId5" Type="http://schemas.openxmlformats.org/officeDocument/2006/relationships/oleObject" Target="../embeddings/oleObject6.bin"/><Relationship Id="rId4"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5.emf"/><Relationship Id="rId5" Type="http://schemas.openxmlformats.org/officeDocument/2006/relationships/oleObject" Target="../embeddings/oleObject7.bin"/><Relationship Id="rId4"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5.emf"/><Relationship Id="rId5" Type="http://schemas.openxmlformats.org/officeDocument/2006/relationships/oleObject" Target="../embeddings/oleObject8.bin"/><Relationship Id="rId4"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5.emf"/><Relationship Id="rId5" Type="http://schemas.openxmlformats.org/officeDocument/2006/relationships/oleObject" Target="../embeddings/oleObject9.bin"/><Relationship Id="rId4"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5.emf"/><Relationship Id="rId5" Type="http://schemas.openxmlformats.org/officeDocument/2006/relationships/oleObject" Target="../embeddings/oleObject10.bin"/><Relationship Id="rId4"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5.emf"/><Relationship Id="rId5" Type="http://schemas.openxmlformats.org/officeDocument/2006/relationships/oleObject" Target="../embeddings/oleObject11.bin"/><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extLst>
              <p:ext uri="{D42A27DB-BD31-4B8C-83A1-F6EECF244321}">
                <p14:modId xmlns:p14="http://schemas.microsoft.com/office/powerpoint/2010/main" val="1106610777"/>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5" name="Object 4" hidden="1"/>
                      <p:cNvPicPr/>
                      <p:nvPr/>
                    </p:nvPicPr>
                    <p:blipFill>
                      <a:blip r:embed="rId4"/>
                      <a:stretch>
                        <a:fillRect/>
                      </a:stretch>
                    </p:blipFill>
                    <p:spPr>
                      <a:xfrm>
                        <a:off x="1589" y="1589"/>
                        <a:ext cx="1587" cy="1587"/>
                      </a:xfrm>
                      <a:prstGeom prst="rect">
                        <a:avLst/>
                      </a:prstGeom>
                    </p:spPr>
                  </p:pic>
                </p:oleObj>
              </mc:Fallback>
            </mc:AlternateContent>
          </a:graphicData>
        </a:graphic>
      </p:graphicFrame>
      <p:sp>
        <p:nvSpPr>
          <p:cNvPr id="3" name="Title 1"/>
          <p:cNvSpPr txBox="1">
            <a:spLocks/>
          </p:cNvSpPr>
          <p:nvPr/>
        </p:nvSpPr>
        <p:spPr>
          <a:xfrm>
            <a:off x="526419" y="2574918"/>
            <a:ext cx="8424292" cy="1905172"/>
          </a:xfrm>
          <a:prstGeom prst="rect">
            <a:avLst/>
          </a:prstGeom>
        </p:spPr>
        <p:txBody>
          <a:bodyPr lIns="90000">
            <a:noAutofit/>
          </a:bodyPr>
          <a:lstStyle>
            <a:lvl1pPr algn="l" defTabSz="685800" rtl="0" eaLnBrk="1" latinLnBrk="0" hangingPunct="1">
              <a:lnSpc>
                <a:spcPct val="90000"/>
              </a:lnSpc>
              <a:spcBef>
                <a:spcPct val="0"/>
              </a:spcBef>
              <a:buNone/>
              <a:defRPr kumimoji="1" sz="1800" kern="1200">
                <a:solidFill>
                  <a:schemeClr val="tx2"/>
                </a:solidFill>
                <a:latin typeface="+mj-lt"/>
                <a:ea typeface="+mj-ea"/>
                <a:cs typeface="+mj-cs"/>
                <a:sym typeface="Trebuchet MS" panose="020B0603020202020204" pitchFamily="34" charset="0"/>
              </a:defRPr>
            </a:lvl1pPr>
          </a:lstStyle>
          <a:p>
            <a:r>
              <a:rPr lang="ja-JP" altLang="en-US" sz="4267">
                <a:solidFill>
                  <a:srgbClr val="0070C0"/>
                </a:solidFill>
                <a:latin typeface="Meiryo UI" panose="020B0604030504040204" pitchFamily="50" charset="-128"/>
                <a:ea typeface="Meiryo UI" panose="020B0604030504040204" pitchFamily="50" charset="-128"/>
              </a:rPr>
              <a:t>提案名</a:t>
            </a:r>
            <a:endParaRPr lang="en-US" sz="4267" dirty="0">
              <a:solidFill>
                <a:srgbClr val="0070C0"/>
              </a:solidFill>
              <a:latin typeface="Meiryo UI" panose="020B0604030504040204" pitchFamily="50" charset="-128"/>
              <a:ea typeface="Meiryo UI" panose="020B0604030504040204" pitchFamily="50" charset="-128"/>
            </a:endParaRPr>
          </a:p>
        </p:txBody>
      </p:sp>
      <p:sp>
        <p:nvSpPr>
          <p:cNvPr id="4" name="Subtitle 2"/>
          <p:cNvSpPr txBox="1">
            <a:spLocks/>
          </p:cNvSpPr>
          <p:nvPr/>
        </p:nvSpPr>
        <p:spPr>
          <a:xfrm>
            <a:off x="526419" y="4882280"/>
            <a:ext cx="5911326" cy="436195"/>
          </a:xfrm>
          <a:prstGeom prst="rect">
            <a:avLst/>
          </a:prstGeom>
        </p:spPr>
        <p:txBody>
          <a:bodyPr lIns="90000"/>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buNone/>
            </a:pPr>
            <a:r>
              <a:rPr lang="ja-JP" altLang="en-US" sz="2133" dirty="0">
                <a:solidFill>
                  <a:srgbClr val="0070C0"/>
                </a:solidFill>
                <a:latin typeface="Meiryo UI" panose="020B0604030504040204" pitchFamily="50" charset="-128"/>
                <a:ea typeface="Meiryo UI" panose="020B0604030504040204" pitchFamily="50" charset="-128"/>
              </a:rPr>
              <a:t>事業者名</a:t>
            </a:r>
          </a:p>
        </p:txBody>
      </p:sp>
      <p:sp>
        <p:nvSpPr>
          <p:cNvPr id="6" name="Text Placeholder 3"/>
          <p:cNvSpPr txBox="1">
            <a:spLocks/>
          </p:cNvSpPr>
          <p:nvPr/>
        </p:nvSpPr>
        <p:spPr>
          <a:xfrm>
            <a:off x="526419" y="5984819"/>
            <a:ext cx="6868800" cy="327148"/>
          </a:xfrm>
          <a:prstGeom prst="rect">
            <a:avLst/>
          </a:prstGeom>
        </p:spPr>
        <p:txBody>
          <a:bodyPr lIns="90000"/>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buNone/>
            </a:pPr>
            <a:r>
              <a:rPr lang="ja-JP" altLang="en-US" sz="1400" dirty="0">
                <a:solidFill>
                  <a:srgbClr val="575757"/>
                </a:solidFill>
                <a:latin typeface="Meiryo UI" panose="020B0604030504040204" pitchFamily="50" charset="-128"/>
                <a:ea typeface="Meiryo UI" panose="020B0604030504040204" pitchFamily="50" charset="-128"/>
              </a:rPr>
              <a:t>提案書作成日</a:t>
            </a:r>
            <a:endParaRPr sz="1400" dirty="0">
              <a:solidFill>
                <a:srgbClr val="575757"/>
              </a:solidFill>
              <a:latin typeface="Meiryo UI" panose="020B0604030504040204" pitchFamily="50" charset="-128"/>
              <a:ea typeface="Meiryo UI" panose="020B0604030504040204" pitchFamily="50" charset="-128"/>
            </a:endParaRPr>
          </a:p>
        </p:txBody>
      </p:sp>
      <p:sp>
        <p:nvSpPr>
          <p:cNvPr id="7" name="object 4">
            <a:extLst>
              <a:ext uri="{FF2B5EF4-FFF2-40B4-BE49-F238E27FC236}">
                <a16:creationId xmlns:a16="http://schemas.microsoft.com/office/drawing/2014/main" id="{AA7D24DB-EB24-4470-810B-113EB110A2DF}"/>
              </a:ext>
            </a:extLst>
          </p:cNvPr>
          <p:cNvSpPr/>
          <p:nvPr/>
        </p:nvSpPr>
        <p:spPr>
          <a:xfrm>
            <a:off x="9084529" y="398701"/>
            <a:ext cx="2706971" cy="1496536"/>
          </a:xfrm>
          <a:prstGeom prst="rect">
            <a:avLst/>
          </a:prstGeom>
          <a:blipFill>
            <a:blip r:embed="rId5" cstate="print"/>
            <a:stretch>
              <a:fillRect/>
            </a:stretch>
          </a:blipFill>
        </p:spPr>
        <p:txBody>
          <a:bodyPr wrap="square" lIns="0" tIns="0" rIns="0" bIns="0" rtlCol="0"/>
          <a:lstStyle/>
          <a:p>
            <a:pPr defTabSz="1038925"/>
            <a:endParaRPr sz="1661" dirty="0">
              <a:solidFill>
                <a:srgbClr val="575757"/>
              </a:solidFill>
              <a:latin typeface="メイリオ" panose="020B0604030504040204" pitchFamily="50" charset="-128"/>
              <a:ea typeface="メイリオ" panose="020B0604030504040204" pitchFamily="50" charset="-128"/>
            </a:endParaRPr>
          </a:p>
        </p:txBody>
      </p:sp>
      <p:sp>
        <p:nvSpPr>
          <p:cNvPr id="8" name="Subtitle 2">
            <a:extLst>
              <a:ext uri="{FF2B5EF4-FFF2-40B4-BE49-F238E27FC236}">
                <a16:creationId xmlns:a16="http://schemas.microsoft.com/office/drawing/2014/main" id="{45C82713-AF57-44D1-A4D1-4645950CFBE3}"/>
              </a:ext>
            </a:extLst>
          </p:cNvPr>
          <p:cNvSpPr txBox="1">
            <a:spLocks/>
          </p:cNvSpPr>
          <p:nvPr/>
        </p:nvSpPr>
        <p:spPr>
          <a:xfrm>
            <a:off x="526418" y="872977"/>
            <a:ext cx="7472273" cy="1449820"/>
          </a:xfrm>
          <a:prstGeom prst="rect">
            <a:avLst/>
          </a:prstGeom>
          <a:ln w="9525" cap="flat" cmpd="sng" algn="ctr">
            <a:solidFill>
              <a:srgbClr val="9A9A9A"/>
            </a:solidFill>
            <a:prstDash val="solid"/>
            <a:round/>
            <a:headEnd type="none" w="med" len="med"/>
            <a:tailEnd type="none" w="med" len="med"/>
          </a:ln>
        </p:spPr>
        <p:txBody>
          <a:bodyPr wrap="square" lIns="90000">
            <a:spAutoFit/>
          </a:bodyPr>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spcBef>
                <a:spcPts val="0"/>
              </a:spcBef>
              <a:spcAft>
                <a:spcPts val="0"/>
              </a:spcAft>
              <a:buNone/>
            </a:pPr>
            <a:r>
              <a:rPr lang="ja-JP" altLang="en-US" sz="2133" dirty="0">
                <a:solidFill>
                  <a:srgbClr val="0070C0"/>
                </a:solidFill>
                <a:latin typeface="Meiryo UI" panose="020B0604030504040204" pitchFamily="50" charset="-128"/>
                <a:ea typeface="Meiryo UI" panose="020B0604030504040204" pitchFamily="50" charset="-128"/>
              </a:rPr>
              <a:t>公募テーマ：</a:t>
            </a:r>
            <a:r>
              <a:rPr lang="en-US" altLang="ja-JP" sz="2133" dirty="0">
                <a:solidFill>
                  <a:srgbClr val="0070C0"/>
                </a:solidFill>
                <a:latin typeface="Meiryo UI" panose="020B0604030504040204" pitchFamily="50" charset="-128"/>
                <a:ea typeface="Meiryo UI" panose="020B0604030504040204" pitchFamily="50" charset="-128"/>
              </a:rPr>
              <a:t>E. </a:t>
            </a:r>
            <a:r>
              <a:rPr lang="ja-JP" altLang="en-US" sz="2133" dirty="0">
                <a:solidFill>
                  <a:srgbClr val="0070C0"/>
                </a:solidFill>
                <a:latin typeface="Meiryo UI" panose="020B0604030504040204" pitchFamily="50" charset="-128"/>
                <a:ea typeface="Meiryo UI" panose="020B0604030504040204" pitchFamily="50" charset="-128"/>
              </a:rPr>
              <a:t>「多様な個性・才能・創造性を開花させ育む</a:t>
            </a:r>
            <a:endParaRPr lang="en-US" altLang="ja-JP" sz="2133" dirty="0">
              <a:solidFill>
                <a:srgbClr val="0070C0"/>
              </a:solidFill>
              <a:latin typeface="Meiryo UI" panose="020B0604030504040204" pitchFamily="50" charset="-128"/>
              <a:ea typeface="Meiryo UI" panose="020B0604030504040204" pitchFamily="50" charset="-128"/>
            </a:endParaRPr>
          </a:p>
          <a:p>
            <a:pPr>
              <a:spcBef>
                <a:spcPts val="0"/>
              </a:spcBef>
              <a:spcAft>
                <a:spcPts val="0"/>
              </a:spcAft>
              <a:buNone/>
            </a:pPr>
            <a:r>
              <a:rPr lang="ja-JP" altLang="en-US" sz="2133" dirty="0">
                <a:solidFill>
                  <a:srgbClr val="0070C0"/>
                </a:solidFill>
                <a:latin typeface="Meiryo UI" panose="020B0604030504040204" pitchFamily="50" charset="-128"/>
                <a:ea typeface="Meiryo UI" panose="020B0604030504040204" pitchFamily="50" charset="-128"/>
              </a:rPr>
              <a:t>サードプレイス」に関するテーマ</a:t>
            </a:r>
            <a:endParaRPr lang="en-US" altLang="ja-JP" sz="2133" dirty="0">
              <a:solidFill>
                <a:srgbClr val="0070C0"/>
              </a:solidFill>
              <a:latin typeface="Meiryo UI" panose="020B0604030504040204" pitchFamily="50" charset="-128"/>
              <a:ea typeface="Meiryo UI" panose="020B0604030504040204" pitchFamily="50" charset="-128"/>
            </a:endParaRPr>
          </a:p>
          <a:p>
            <a:pPr>
              <a:spcBef>
                <a:spcPts val="0"/>
              </a:spcBef>
              <a:spcAft>
                <a:spcPts val="0"/>
              </a:spcAft>
              <a:buNone/>
            </a:pPr>
            <a:r>
              <a:rPr lang="en-US" altLang="ja-JP" sz="2133" dirty="0">
                <a:solidFill>
                  <a:srgbClr val="0070C0"/>
                </a:solidFill>
                <a:latin typeface="Meiryo UI" panose="020B0604030504040204" pitchFamily="50" charset="-128"/>
                <a:ea typeface="Meiryo UI" panose="020B0604030504040204" pitchFamily="50" charset="-128"/>
              </a:rPr>
              <a:t>               </a:t>
            </a:r>
            <a:r>
              <a:rPr lang="ja-JP" altLang="en-US" sz="1800" dirty="0">
                <a:solidFill>
                  <a:srgbClr val="0070C0"/>
                </a:solidFill>
                <a:latin typeface="Meiryo UI" panose="020B0604030504040204" pitchFamily="50" charset="-128"/>
                <a:ea typeface="Meiryo UI" panose="020B0604030504040204" pitchFamily="50" charset="-128"/>
              </a:rPr>
              <a:t>（</a:t>
            </a:r>
            <a:r>
              <a:rPr lang="en-US" altLang="ja-JP" sz="1800" dirty="0">
                <a:solidFill>
                  <a:srgbClr val="0070C0"/>
                </a:solidFill>
                <a:latin typeface="Meiryo UI" panose="020B0604030504040204" pitchFamily="50" charset="-128"/>
                <a:ea typeface="Meiryo UI" panose="020B0604030504040204" pitchFamily="50" charset="-128"/>
              </a:rPr>
              <a:t>a</a:t>
            </a:r>
            <a:r>
              <a:rPr lang="ja-JP" altLang="en-US" sz="1800" dirty="0">
                <a:solidFill>
                  <a:srgbClr val="0070C0"/>
                </a:solidFill>
                <a:latin typeface="Meiryo UI" panose="020B0604030504040204" pitchFamily="50" charset="-128"/>
                <a:ea typeface="Meiryo UI" panose="020B0604030504040204" pitchFamily="50" charset="-128"/>
              </a:rPr>
              <a:t>）「新たなサードプレイスの創出」に関するテーマ</a:t>
            </a:r>
          </a:p>
          <a:p>
            <a:pPr>
              <a:spcBef>
                <a:spcPts val="0"/>
              </a:spcBef>
              <a:spcAft>
                <a:spcPts val="0"/>
              </a:spcAft>
              <a:buNone/>
            </a:pPr>
            <a:r>
              <a:rPr lang="en-US" altLang="ja-JP" sz="1800" dirty="0">
                <a:solidFill>
                  <a:srgbClr val="0070C0"/>
                </a:solidFill>
                <a:latin typeface="Meiryo UI" panose="020B0604030504040204" pitchFamily="50" charset="-128"/>
                <a:ea typeface="Meiryo UI" panose="020B0604030504040204" pitchFamily="50" charset="-128"/>
              </a:rPr>
              <a:t>		</a:t>
            </a:r>
            <a:r>
              <a:rPr lang="ja-JP" altLang="en-US" sz="1800" dirty="0">
                <a:solidFill>
                  <a:srgbClr val="0070C0"/>
                </a:solidFill>
                <a:latin typeface="Meiryo UI" panose="020B0604030504040204" pitchFamily="50" charset="-128"/>
                <a:ea typeface="Meiryo UI" panose="020B0604030504040204" pitchFamily="50" charset="-128"/>
              </a:rPr>
              <a:t>（</a:t>
            </a:r>
            <a:r>
              <a:rPr lang="en-US" altLang="ja-JP" sz="1800" dirty="0">
                <a:solidFill>
                  <a:srgbClr val="0070C0"/>
                </a:solidFill>
                <a:latin typeface="Meiryo UI" panose="020B0604030504040204" pitchFamily="50" charset="-128"/>
                <a:ea typeface="Meiryo UI" panose="020B0604030504040204" pitchFamily="50" charset="-128"/>
              </a:rPr>
              <a:t>b</a:t>
            </a:r>
            <a:r>
              <a:rPr lang="ja-JP" altLang="en-US" sz="1800" dirty="0">
                <a:solidFill>
                  <a:srgbClr val="0070C0"/>
                </a:solidFill>
                <a:latin typeface="Meiryo UI" panose="020B0604030504040204" pitchFamily="50" charset="-128"/>
                <a:ea typeface="Meiryo UI" panose="020B0604030504040204" pitchFamily="50" charset="-128"/>
              </a:rPr>
              <a:t>）「既存のサードプレイスの進化」に関するテーマ</a:t>
            </a:r>
          </a:p>
        </p:txBody>
      </p:sp>
      <p:sp>
        <p:nvSpPr>
          <p:cNvPr id="9" name="Rectangle 8">
            <a:extLst>
              <a:ext uri="{FF2B5EF4-FFF2-40B4-BE49-F238E27FC236}">
                <a16:creationId xmlns:a16="http://schemas.microsoft.com/office/drawing/2014/main" id="{6FF42735-FEF2-42E6-93AC-5904F5435416}"/>
              </a:ext>
            </a:extLst>
          </p:cNvPr>
          <p:cNvSpPr/>
          <p:nvPr/>
        </p:nvSpPr>
        <p:spPr>
          <a:xfrm>
            <a:off x="8493541" y="2081213"/>
            <a:ext cx="3066473" cy="243143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本テンプレートはあくまで提案書作成の参考です。大枠の流れ（目次など）を守って頂ければ、</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詳細な構成・デザインは、ご提案ごとに自由に</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変えて頂いて構いません。</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当該提案書は</a:t>
            </a:r>
            <a:r>
              <a:rPr kumimoji="1" lang="en-US" altLang="ja-JP" sz="1200" dirty="0">
                <a:solidFill>
                  <a:srgbClr val="FFFFFF"/>
                </a:solidFill>
                <a:latin typeface="Meiryo UI" panose="020B0604030504040204" pitchFamily="50" charset="-128"/>
                <a:ea typeface="Meiryo UI" panose="020B0604030504040204" pitchFamily="50" charset="-128"/>
              </a:rPr>
              <a:t>PowerPoint</a:t>
            </a:r>
            <a:r>
              <a:rPr kumimoji="1" lang="ja-JP" altLang="en-US" sz="1200" dirty="0">
                <a:solidFill>
                  <a:srgbClr val="FFFFFF"/>
                </a:solidFill>
                <a:latin typeface="Meiryo UI" panose="020B0604030504040204" pitchFamily="50" charset="-128"/>
                <a:ea typeface="Meiryo UI" panose="020B0604030504040204" pitchFamily="50" charset="-128"/>
              </a:rPr>
              <a:t>版と</a:t>
            </a:r>
            <a:r>
              <a:rPr kumimoji="1" lang="en-US" altLang="ja-JP" sz="1200" dirty="0">
                <a:solidFill>
                  <a:srgbClr val="FFFFFF"/>
                </a:solidFill>
                <a:latin typeface="Meiryo UI" panose="020B0604030504040204" pitchFamily="50" charset="-128"/>
                <a:ea typeface="Meiryo UI" panose="020B0604030504040204" pitchFamily="50" charset="-128"/>
              </a:rPr>
              <a:t>PDF</a:t>
            </a:r>
            <a:r>
              <a:rPr kumimoji="1" lang="ja-JP" altLang="en-US" sz="1200" dirty="0">
                <a:solidFill>
                  <a:srgbClr val="FFFFFF"/>
                </a:solidFill>
                <a:latin typeface="Meiryo UI" panose="020B0604030504040204" pitchFamily="50" charset="-128"/>
                <a:ea typeface="Meiryo UI" panose="020B0604030504040204" pitchFamily="50" charset="-128"/>
              </a:rPr>
              <a:t>版の</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両方をご提出ください。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また、</a:t>
            </a:r>
            <a:r>
              <a:rPr kumimoji="1" lang="en-US" altLang="ja-JP" sz="1200" dirty="0">
                <a:solidFill>
                  <a:srgbClr val="FFFFFF"/>
                </a:solidFill>
                <a:latin typeface="Meiryo UI" panose="020B0604030504040204" pitchFamily="50" charset="-128"/>
                <a:ea typeface="Meiryo UI" panose="020B0604030504040204" pitchFamily="50" charset="-128"/>
              </a:rPr>
              <a:t>Excel</a:t>
            </a:r>
            <a:r>
              <a:rPr kumimoji="1" lang="ja-JP" altLang="en-US" sz="1200" dirty="0">
                <a:solidFill>
                  <a:srgbClr val="FFFFFF"/>
                </a:solidFill>
                <a:latin typeface="Meiryo UI" panose="020B0604030504040204" pitchFamily="50" charset="-128"/>
                <a:ea typeface="Meiryo UI" panose="020B0604030504040204" pitchFamily="50" charset="-128"/>
              </a:rPr>
              <a:t>の支出計画書を提出することも必須ですのでご留意ください。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endParaRPr kumimoji="1" lang="ja-JP" altLang="en-US"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
        <p:nvSpPr>
          <p:cNvPr id="11" name="正方形/長方形 91">
            <a:extLst>
              <a:ext uri="{FF2B5EF4-FFF2-40B4-BE49-F238E27FC236}">
                <a16:creationId xmlns:a16="http://schemas.microsoft.com/office/drawing/2014/main" id="{8996C9C0-8ADA-47C1-AE75-9E7278E667E9}"/>
              </a:ext>
            </a:extLst>
          </p:cNvPr>
          <p:cNvSpPr/>
          <p:nvPr/>
        </p:nvSpPr>
        <p:spPr>
          <a:xfrm>
            <a:off x="6527350" y="5168605"/>
            <a:ext cx="5264150" cy="1169551"/>
          </a:xfrm>
          <a:prstGeom prst="rect">
            <a:avLst/>
          </a:prstGeom>
          <a:solidFill>
            <a:srgbClr val="FFFFFF"/>
          </a:solidFill>
          <a:ln w="9525" cap="rnd" cmpd="sng" algn="ctr">
            <a:solidFill>
              <a:srgbClr val="9A9A9A"/>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108000" lvl="1">
              <a:buClr>
                <a:schemeClr val="tx2"/>
              </a:buClr>
              <a:buSzPct val="100000"/>
            </a:pPr>
            <a:r>
              <a:rPr kumimoji="1" lang="ja-JP" altLang="en-US" sz="1400" dirty="0">
                <a:solidFill>
                  <a:schemeClr val="tx1"/>
                </a:solidFill>
                <a:latin typeface="Trebuchet MS" panose="020B0603020202020204" pitchFamily="34" charset="0"/>
                <a:ea typeface="Meiryo UI" panose="020B0604030504040204" pitchFamily="50" charset="-128"/>
              </a:rPr>
              <a:t>担当者情報</a:t>
            </a:r>
            <a:endParaRPr kumimoji="1" lang="en-US" altLang="ja-JP" sz="14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所属・役職：</a:t>
            </a:r>
            <a:r>
              <a:rPr kumimoji="1" lang="en-US" altLang="ja-JP" sz="14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氏名</a:t>
            </a:r>
            <a:r>
              <a:rPr kumimoji="1" lang="en-US" altLang="ja-JP" sz="1400" dirty="0">
                <a:solidFill>
                  <a:schemeClr val="tx1"/>
                </a:solidFill>
                <a:latin typeface="Trebuchet MS" panose="020B0603020202020204" pitchFamily="34" charset="0"/>
                <a:ea typeface="Meiryo UI" panose="020B0604030504040204" pitchFamily="50" charset="-128"/>
              </a:rPr>
              <a:t>(</a:t>
            </a:r>
            <a:r>
              <a:rPr kumimoji="1" lang="ja-JP" altLang="en-US" sz="1400" dirty="0">
                <a:solidFill>
                  <a:schemeClr val="tx1"/>
                </a:solidFill>
                <a:latin typeface="Trebuchet MS" panose="020B0603020202020204" pitchFamily="34" charset="0"/>
                <a:ea typeface="Meiryo UI" panose="020B0604030504040204" pitchFamily="50" charset="-128"/>
              </a:rPr>
              <a:t>フリガナ</a:t>
            </a:r>
            <a:r>
              <a:rPr kumimoji="1" lang="en-US" altLang="ja-JP" sz="1400" dirty="0">
                <a:solidFill>
                  <a:schemeClr val="tx1"/>
                </a:solidFill>
                <a:latin typeface="Trebuchet MS" panose="020B0603020202020204" pitchFamily="34" charset="0"/>
                <a:ea typeface="Meiryo UI" panose="020B0604030504040204" pitchFamily="50" charset="-128"/>
              </a:rPr>
              <a:t>)</a:t>
            </a:r>
            <a:r>
              <a:rPr kumimoji="1" lang="ja-JP" altLang="en-US" sz="1400" dirty="0">
                <a:solidFill>
                  <a:schemeClr val="tx1"/>
                </a:solidFill>
                <a:latin typeface="Trebuchet MS" panose="020B0603020202020204" pitchFamily="34" charset="0"/>
                <a:ea typeface="Meiryo UI" panose="020B0604030504040204" pitchFamily="50" charset="-128"/>
              </a:rPr>
              <a:t>：</a:t>
            </a:r>
            <a:r>
              <a:rPr kumimoji="1" lang="en-US" altLang="ja-JP" sz="1400" dirty="0">
                <a:solidFill>
                  <a:schemeClr val="tx1"/>
                </a:solidFill>
                <a:latin typeface="Trebuchet MS" panose="020B0603020202020204" pitchFamily="34" charset="0"/>
                <a:ea typeface="Meiryo UI" panose="020B0604030504040204" pitchFamily="50" charset="-128"/>
              </a:rPr>
              <a:t>XXX (XXX)</a:t>
            </a: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メールアドレス：</a:t>
            </a:r>
            <a:r>
              <a:rPr kumimoji="1" lang="en-US" altLang="ja-JP" sz="14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電話番号：</a:t>
            </a:r>
            <a:r>
              <a:rPr kumimoji="1" lang="en-US" altLang="ja-JP" sz="1400" dirty="0">
                <a:solidFill>
                  <a:schemeClr val="tx1"/>
                </a:solidFill>
                <a:latin typeface="Trebuchet MS" panose="020B0603020202020204" pitchFamily="34" charset="0"/>
                <a:ea typeface="Meiryo UI" panose="020B0604030504040204" pitchFamily="50" charset="-128"/>
              </a:rPr>
              <a:t>XXX</a:t>
            </a:r>
          </a:p>
        </p:txBody>
      </p:sp>
      <p:sp>
        <p:nvSpPr>
          <p:cNvPr id="12" name="Rectangle 11">
            <a:extLst>
              <a:ext uri="{FF2B5EF4-FFF2-40B4-BE49-F238E27FC236}">
                <a16:creationId xmlns:a16="http://schemas.microsoft.com/office/drawing/2014/main" id="{12E8E300-5126-46A9-A71C-2EA699321973}"/>
              </a:ext>
            </a:extLst>
          </p:cNvPr>
          <p:cNvSpPr/>
          <p:nvPr/>
        </p:nvSpPr>
        <p:spPr>
          <a:xfrm>
            <a:off x="5874130" y="2436525"/>
            <a:ext cx="2124561" cy="1277273"/>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公募要領を見た上で、</a:t>
            </a:r>
            <a:r>
              <a:rPr kumimoji="1" lang="en-US" altLang="ja-JP" sz="1200" dirty="0">
                <a:solidFill>
                  <a:srgbClr val="FFFFFF"/>
                </a:solidFill>
                <a:latin typeface="Meiryo UI" panose="020B0604030504040204" pitchFamily="50" charset="-128"/>
                <a:ea typeface="Meiryo UI" panose="020B0604030504040204" pitchFamily="50" charset="-128"/>
              </a:rPr>
              <a:t>(a)(b)</a:t>
            </a:r>
            <a:r>
              <a:rPr kumimoji="1" lang="ja-JP" altLang="en-US" sz="1200" dirty="0">
                <a:solidFill>
                  <a:srgbClr val="FFFFFF"/>
                </a:solidFill>
                <a:latin typeface="Meiryo UI" panose="020B0604030504040204" pitchFamily="50" charset="-128"/>
                <a:ea typeface="Meiryo UI" panose="020B0604030504040204" pitchFamily="50" charset="-128"/>
              </a:rPr>
              <a:t>のうち当てはまるもののみを</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記載してください</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6784958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4.</a:t>
            </a:r>
            <a:r>
              <a:rPr lang="ja-JP" altLang="en-US" dirty="0"/>
              <a:t>実施スケジュール</a:t>
            </a:r>
            <a:endParaRPr lang="en-US" sz="1600" dirty="0">
              <a:solidFill>
                <a:srgbClr val="575757"/>
              </a:solidFill>
              <a:latin typeface="Trebuchet MS" panose="020B0603020202020204" pitchFamily="34" charset="0"/>
            </a:endParaRPr>
          </a:p>
        </p:txBody>
      </p:sp>
      <p:sp>
        <p:nvSpPr>
          <p:cNvPr id="50" name="Rectangle 24">
            <a:extLst>
              <a:ext uri="{FF2B5EF4-FFF2-40B4-BE49-F238E27FC236}">
                <a16:creationId xmlns:a16="http://schemas.microsoft.com/office/drawing/2014/main" id="{978B5F9F-7127-4D9E-86A2-33C865450D4A}"/>
              </a:ext>
            </a:extLst>
          </p:cNvPr>
          <p:cNvSpPr/>
          <p:nvPr/>
        </p:nvSpPr>
        <p:spPr>
          <a:xfrm>
            <a:off x="9049970" y="47260"/>
            <a:ext cx="3066473" cy="135421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本事業の実施スケジュールを書いてください。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・採択</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事業開始</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が</a:t>
            </a:r>
            <a:r>
              <a:rPr kumimoji="1" lang="en-US" altLang="ja-JP" sz="1200" dirty="0">
                <a:solidFill>
                  <a:srgbClr val="FFFFFF"/>
                </a:solidFill>
                <a:latin typeface="Meiryo UI" panose="020B0604030504040204" pitchFamily="50" charset="-128"/>
                <a:ea typeface="Meiryo UI" panose="020B0604030504040204" pitchFamily="50" charset="-128"/>
              </a:rPr>
              <a:t>9~10</a:t>
            </a:r>
            <a:r>
              <a:rPr kumimoji="1" lang="ja-JP" altLang="en-US" sz="1200" dirty="0">
                <a:solidFill>
                  <a:srgbClr val="FFFFFF"/>
                </a:solidFill>
                <a:latin typeface="Meiryo UI" panose="020B0604030504040204" pitchFamily="50" charset="-128"/>
                <a:ea typeface="Meiryo UI" panose="020B0604030504040204" pitchFamily="50" charset="-128"/>
              </a:rPr>
              <a:t>月になる前提で</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スケジュールを組んでいただければと思いますが、採択時期によっては前後する可能性があります。</a:t>
            </a: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52635004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378594282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5.</a:t>
            </a:r>
            <a:r>
              <a:rPr lang="ja-JP" altLang="en-US" dirty="0"/>
              <a:t>実施体制</a:t>
            </a:r>
            <a:endParaRPr lang="en-US" sz="1600" dirty="0">
              <a:solidFill>
                <a:srgbClr val="575757"/>
              </a:solidFill>
              <a:latin typeface="Trebuchet MS" panose="020B0603020202020204" pitchFamily="34" charset="0"/>
            </a:endParaRPr>
          </a:p>
        </p:txBody>
      </p:sp>
      <p:sp>
        <p:nvSpPr>
          <p:cNvPr id="5" name="正方形/長方形 6">
            <a:extLst>
              <a:ext uri="{FF2B5EF4-FFF2-40B4-BE49-F238E27FC236}">
                <a16:creationId xmlns:a16="http://schemas.microsoft.com/office/drawing/2014/main" id="{EAF10CC0-BD5C-45CB-A974-BB902276C812}"/>
              </a:ext>
            </a:extLst>
          </p:cNvPr>
          <p:cNvSpPr/>
          <p:nvPr/>
        </p:nvSpPr>
        <p:spPr>
          <a:xfrm>
            <a:off x="630001" y="1999678"/>
            <a:ext cx="10933351" cy="3967009"/>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事業受託者：株式会社</a:t>
            </a:r>
            <a:r>
              <a:rPr kumimoji="1" lang="en-US" altLang="ja-JP" sz="1600" dirty="0">
                <a:solidFill>
                  <a:schemeClr val="tx1"/>
                </a:solidFill>
                <a:latin typeface="Trebuchet MS" panose="020B0603020202020204" pitchFamily="34" charset="0"/>
                <a:ea typeface="Meiryo UI" panose="020B0604030504040204" pitchFamily="50" charset="-128"/>
              </a:rPr>
              <a:t>XX</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統括責任者</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代表取締役</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執行責任者</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執行役員</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渉外担当</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a:t>
            </a:r>
          </a:p>
          <a:p>
            <a:pPr>
              <a:buSzPct val="100000"/>
            </a:pPr>
            <a:endParaRPr kumimoji="1" lang="en-US" altLang="ja-JP" sz="16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再委託先：</a:t>
            </a:r>
            <a:r>
              <a:rPr kumimoji="1" lang="en-US" altLang="ja-JP" sz="1600" dirty="0">
                <a:solidFill>
                  <a:schemeClr val="tx1"/>
                </a:solidFill>
                <a:latin typeface="Trebuchet MS" panose="020B0603020202020204" pitchFamily="34" charset="0"/>
                <a:ea typeface="Meiryo UI" panose="020B0604030504040204" pitchFamily="50" charset="-128"/>
              </a:rPr>
              <a:t>XX</a:t>
            </a:r>
            <a:r>
              <a:rPr kumimoji="1" lang="ja-JP" altLang="en-US" sz="1600" dirty="0">
                <a:solidFill>
                  <a:schemeClr val="tx1"/>
                </a:solidFill>
                <a:latin typeface="Trebuchet MS" panose="020B0603020202020204" pitchFamily="34" charset="0"/>
                <a:ea typeface="Meiryo UI" panose="020B0604030504040204" pitchFamily="50" charset="-128"/>
              </a:rPr>
              <a:t>大学</a:t>
            </a:r>
            <a:r>
              <a:rPr kumimoji="1" lang="en-US" altLang="ja-JP" sz="1600" dirty="0">
                <a:solidFill>
                  <a:schemeClr val="tx1"/>
                </a:solidFill>
                <a:latin typeface="Trebuchet MS" panose="020B0603020202020204" pitchFamily="34" charset="0"/>
                <a:ea typeface="Meiryo UI" panose="020B0604030504040204" pitchFamily="50" charset="-128"/>
              </a:rPr>
              <a:t>XX</a:t>
            </a:r>
            <a:r>
              <a:rPr kumimoji="1" lang="ja-JP" altLang="en-US" sz="1600" dirty="0">
                <a:solidFill>
                  <a:schemeClr val="tx1"/>
                </a:solidFill>
                <a:latin typeface="Trebuchet MS" panose="020B0603020202020204" pitchFamily="34" charset="0"/>
                <a:ea typeface="Meiryo UI" panose="020B0604030504040204" pitchFamily="50" charset="-128"/>
              </a:rPr>
              <a:t>研究室</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効果検証を担当</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責任者</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教授</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〇〇担当</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助教</a:t>
            </a:r>
            <a:r>
              <a:rPr kumimoji="1" lang="en-US" altLang="ja-JP" sz="1600" dirty="0">
                <a:solidFill>
                  <a:schemeClr val="tx1"/>
                </a:solidFill>
                <a:latin typeface="Trebuchet MS" panose="020B0603020202020204" pitchFamily="34" charset="0"/>
                <a:ea typeface="Meiryo UI" panose="020B0604030504040204" pitchFamily="50" charset="-128"/>
              </a:rPr>
              <a:t>)</a:t>
            </a:r>
          </a:p>
          <a:p>
            <a:pPr>
              <a:buSzPct val="100000"/>
              <a:buFont typeface="Trebuchet MS" panose="020B0603020202020204" pitchFamily="34" charset="0"/>
              <a:buChar char="​"/>
            </a:pPr>
            <a:endParaRPr kumimoji="1" lang="en-US" altLang="ja-JP" sz="16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監修</a:t>
            </a:r>
            <a:r>
              <a:rPr kumimoji="1" lang="en-US" altLang="ja-JP" sz="1600" dirty="0">
                <a:solidFill>
                  <a:schemeClr val="tx1"/>
                </a:solidFill>
                <a:latin typeface="Trebuchet MS" panose="020B0603020202020204" pitchFamily="34" charset="0"/>
                <a:ea typeface="Meiryo UI" panose="020B0604030504040204" pitchFamily="50" charset="-128"/>
              </a:rPr>
              <a:t>(</a:t>
            </a:r>
            <a:r>
              <a:rPr kumimoji="1" lang="ja-JP" altLang="en-US" sz="1600" dirty="0">
                <a:solidFill>
                  <a:schemeClr val="tx1"/>
                </a:solidFill>
                <a:latin typeface="Trebuchet MS" panose="020B0603020202020204" pitchFamily="34" charset="0"/>
                <a:ea typeface="Meiryo UI" panose="020B0604030504040204" pitchFamily="50" charset="-128"/>
              </a:rPr>
              <a:t>謝金支払先</a:t>
            </a:r>
            <a:r>
              <a:rPr kumimoji="1" lang="en-US" altLang="ja-JP" sz="1600" dirty="0">
                <a:solidFill>
                  <a:schemeClr val="tx1"/>
                </a:solidFill>
                <a:latin typeface="Trebuchet MS" panose="020B0603020202020204" pitchFamily="34" charset="0"/>
                <a:ea typeface="Meiryo UI" panose="020B0604030504040204" pitchFamily="50" charset="-128"/>
              </a:rPr>
              <a:t>)</a:t>
            </a:r>
            <a:r>
              <a:rPr kumimoji="1" lang="ja-JP" altLang="en-US" sz="1600" dirty="0">
                <a:solidFill>
                  <a:schemeClr val="tx1"/>
                </a:solidFill>
                <a:latin typeface="Trebuchet MS" panose="020B0603020202020204" pitchFamily="34" charset="0"/>
                <a:ea typeface="Meiryo UI" panose="020B0604030504040204" pitchFamily="50" charset="-128"/>
              </a:rPr>
              <a:t>：</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sz="1600" dirty="0">
                <a:solidFill>
                  <a:schemeClr val="tx1"/>
                </a:solidFill>
                <a:latin typeface="Trebuchet MS" panose="020B0603020202020204" pitchFamily="34" charset="0"/>
                <a:ea typeface="Meiryo UI" panose="020B0604030504040204" pitchFamily="50" charset="-128"/>
              </a:rPr>
              <a:t>XX </a:t>
            </a:r>
            <a:r>
              <a:rPr kumimoji="1" lang="ja-JP" altLang="en-US" sz="1600" dirty="0">
                <a:solidFill>
                  <a:schemeClr val="tx1"/>
                </a:solidFill>
                <a:latin typeface="Trebuchet MS" panose="020B0603020202020204" pitchFamily="34" charset="0"/>
                <a:ea typeface="Meiryo UI" panose="020B0604030504040204" pitchFamily="50" charset="-128"/>
              </a:rPr>
              <a:t>大学 </a:t>
            </a:r>
            <a:r>
              <a:rPr kumimoji="1" lang="en-US" altLang="ja-JP" sz="1600" dirty="0">
                <a:solidFill>
                  <a:schemeClr val="tx1"/>
                </a:solidFill>
                <a:latin typeface="Trebuchet MS" panose="020B0603020202020204" pitchFamily="34" charset="0"/>
                <a:ea typeface="Meiryo UI" panose="020B0604030504040204" pitchFamily="50" charset="-128"/>
              </a:rPr>
              <a:t>XX </a:t>
            </a:r>
            <a:r>
              <a:rPr kumimoji="1" lang="ja-JP" altLang="en-US" sz="1600" dirty="0">
                <a:solidFill>
                  <a:schemeClr val="tx1"/>
                </a:solidFill>
                <a:latin typeface="Trebuchet MS" panose="020B0603020202020204" pitchFamily="34" charset="0"/>
                <a:ea typeface="Meiryo UI" panose="020B0604030504040204" pitchFamily="50" charset="-128"/>
              </a:rPr>
              <a:t>先生 </a:t>
            </a:r>
            <a:r>
              <a:rPr kumimoji="1" lang="en-US" altLang="ja-JP" sz="1600" dirty="0">
                <a:solidFill>
                  <a:schemeClr val="tx1"/>
                </a:solidFill>
                <a:latin typeface="Trebuchet MS" panose="020B0603020202020204" pitchFamily="34" charset="0"/>
                <a:ea typeface="Meiryo UI" panose="020B0604030504040204" pitchFamily="50" charset="-128"/>
              </a:rPr>
              <a:t>(</a:t>
            </a:r>
            <a:r>
              <a:rPr kumimoji="1" lang="ja-JP" altLang="en-US" sz="1600" dirty="0">
                <a:solidFill>
                  <a:schemeClr val="tx1"/>
                </a:solidFill>
                <a:latin typeface="Trebuchet MS" panose="020B0603020202020204" pitchFamily="34" charset="0"/>
                <a:ea typeface="Meiryo UI" panose="020B0604030504040204" pitchFamily="50" charset="-128"/>
              </a:rPr>
              <a:t>ルーブリック作成を担当</a:t>
            </a:r>
            <a:r>
              <a:rPr kumimoji="1" lang="en-US" altLang="ja-JP" sz="1600" dirty="0">
                <a:solidFill>
                  <a:schemeClr val="tx1"/>
                </a:solidFill>
                <a:latin typeface="Trebuchet MS" panose="020B0603020202020204" pitchFamily="34" charset="0"/>
                <a:ea typeface="Meiryo UI" panose="020B0604030504040204" pitchFamily="50" charset="-128"/>
              </a:rPr>
              <a:t>)</a:t>
            </a:r>
            <a:endParaRPr kumimoji="1" lang="ja-JP" altLang="en-US" sz="1600" dirty="0">
              <a:solidFill>
                <a:schemeClr val="tx1"/>
              </a:solidFill>
              <a:latin typeface="Trebuchet MS" panose="020B0603020202020204" pitchFamily="34" charset="0"/>
              <a:ea typeface="Meiryo UI" panose="020B0604030504040204" pitchFamily="50" charset="-128"/>
            </a:endParaRPr>
          </a:p>
          <a:p>
            <a:pPr>
              <a:buSzPct val="100000"/>
            </a:pPr>
            <a:endParaRPr kumimoji="1" lang="en-US" altLang="ja-JP" sz="1600" dirty="0">
              <a:solidFill>
                <a:schemeClr val="tx1"/>
              </a:solidFill>
              <a:latin typeface="Trebuchet MS" panose="020B0603020202020204" pitchFamily="34" charset="0"/>
              <a:ea typeface="Meiryo UI" panose="020B0604030504040204" pitchFamily="50" charset="-128"/>
            </a:endParaRPr>
          </a:p>
        </p:txBody>
      </p:sp>
      <p:sp>
        <p:nvSpPr>
          <p:cNvPr id="16" name="Rectangle 15">
            <a:extLst>
              <a:ext uri="{FF2B5EF4-FFF2-40B4-BE49-F238E27FC236}">
                <a16:creationId xmlns:a16="http://schemas.microsoft.com/office/drawing/2014/main" id="{3A1DD5B5-C909-4710-A1DD-49C378F39295}"/>
              </a:ext>
            </a:extLst>
          </p:cNvPr>
          <p:cNvSpPr/>
          <p:nvPr/>
        </p:nvSpPr>
        <p:spPr>
          <a:xfrm>
            <a:off x="8495526" y="274932"/>
            <a:ext cx="3066473" cy="1981858"/>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本事業を実施する上での</a:t>
            </a:r>
            <a:br>
              <a:rPr kumimoji="1" lang="ja-JP" altLang="en-US"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体制を記載ください。実施体制については、</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再委託、監修等の区別も記載ください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現時点で記載できる範囲で可です</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まだ確定していない場合、</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検討中</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などと</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　 付記してください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08006281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33659453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ea typeface="Meiryo UI" panose="020B0604030504040204" pitchFamily="50" charset="-128"/>
              </a:rPr>
              <a:t>6.</a:t>
            </a:r>
            <a:r>
              <a:rPr lang="ja-JP" altLang="en-US" dirty="0">
                <a:ea typeface="Meiryo UI" panose="020B0604030504040204" pitchFamily="50" charset="-128"/>
              </a:rPr>
              <a:t>期待成果物</a:t>
            </a:r>
            <a:endParaRPr lang="en-US" sz="1600" dirty="0">
              <a:solidFill>
                <a:srgbClr val="575757"/>
              </a:solidFill>
              <a:latin typeface="Trebuchet MS" panose="020B0603020202020204" pitchFamily="34" charset="0"/>
            </a:endParaRPr>
          </a:p>
        </p:txBody>
      </p:sp>
      <p:sp>
        <p:nvSpPr>
          <p:cNvPr id="14" name="正方形/長方形 6">
            <a:extLst>
              <a:ext uri="{FF2B5EF4-FFF2-40B4-BE49-F238E27FC236}">
                <a16:creationId xmlns:a16="http://schemas.microsoft.com/office/drawing/2014/main" id="{B5C955B9-1FDC-41B0-BF72-B2B0B713A4B3}"/>
              </a:ext>
            </a:extLst>
          </p:cNvPr>
          <p:cNvSpPr/>
          <p:nvPr/>
        </p:nvSpPr>
        <p:spPr>
          <a:xfrm>
            <a:off x="630001" y="1676399"/>
            <a:ext cx="10933351" cy="4484689"/>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457200" indent="-457200">
              <a:buSzPct val="100000"/>
              <a:buFont typeface="+mj-lt"/>
              <a:buAutoNum type="arabicPeriod"/>
            </a:pPr>
            <a:r>
              <a:rPr kumimoji="1" lang="ja-JP" altLang="en-US" sz="2000" dirty="0">
                <a:solidFill>
                  <a:schemeClr val="tx1"/>
                </a:solidFill>
                <a:latin typeface="Trebuchet MS" panose="020B0603020202020204" pitchFamily="34" charset="0"/>
                <a:ea typeface="Meiryo UI" panose="020B0604030504040204" pitchFamily="50" charset="-128"/>
              </a:rPr>
              <a:t>提案した「サードプレイス」の目的や内容・仕組み、運用体制等の説明</a:t>
            </a:r>
          </a:p>
          <a:p>
            <a:pPr marL="457200" indent="-457200">
              <a:buSzPct val="100000"/>
              <a:buFont typeface="+mj-lt"/>
              <a:buAutoNum type="arabicPeriod"/>
            </a:pPr>
            <a:r>
              <a:rPr kumimoji="1" lang="ja-JP" altLang="en-US" sz="2000" dirty="0">
                <a:solidFill>
                  <a:schemeClr val="tx1"/>
                </a:solidFill>
                <a:latin typeface="Trebuchet MS" panose="020B0603020202020204" pitchFamily="34" charset="0"/>
                <a:ea typeface="Meiryo UI" panose="020B0604030504040204" pitchFamily="50" charset="-128"/>
              </a:rPr>
              <a:t>提案した「サードプレイス」が関係者にもたらす効果・利点の検証結果</a:t>
            </a:r>
          </a:p>
          <a:p>
            <a:pPr marL="457200" indent="-457200">
              <a:buSzPct val="100000"/>
              <a:buFont typeface="+mj-lt"/>
              <a:buAutoNum type="arabicPeriod"/>
            </a:pPr>
            <a:r>
              <a:rPr kumimoji="1" lang="ja-JP" altLang="en-US" sz="2000" dirty="0">
                <a:solidFill>
                  <a:schemeClr val="tx1"/>
                </a:solidFill>
                <a:latin typeface="Trebuchet MS" panose="020B0603020202020204" pitchFamily="34" charset="0"/>
                <a:ea typeface="Meiryo UI" panose="020B0604030504040204" pitchFamily="50" charset="-128"/>
              </a:rPr>
              <a:t>提案した「サードプレイス」を全国へ普及するにあたっての課題・示唆の整理</a:t>
            </a:r>
          </a:p>
          <a:p>
            <a:pPr>
              <a:buSzPct val="100000"/>
              <a:buFont typeface="Trebuchet MS" panose="020B0603020202020204" pitchFamily="34" charset="0"/>
              <a:buChar char="​"/>
            </a:pPr>
            <a:endParaRPr kumimoji="1" lang="en-US" altLang="ja-JP" sz="2000" dirty="0">
              <a:solidFill>
                <a:schemeClr val="tx1"/>
              </a:solidFill>
              <a:latin typeface="Trebuchet MS" panose="020B0603020202020204" pitchFamily="34" charset="0"/>
              <a:ea typeface="Meiryo UI" panose="020B0604030504040204" pitchFamily="50" charset="-128"/>
            </a:endParaRPr>
          </a:p>
        </p:txBody>
      </p:sp>
      <p:sp>
        <p:nvSpPr>
          <p:cNvPr id="9" name="Rectangle 24">
            <a:extLst>
              <a:ext uri="{FF2B5EF4-FFF2-40B4-BE49-F238E27FC236}">
                <a16:creationId xmlns:a16="http://schemas.microsoft.com/office/drawing/2014/main" id="{386074D6-DB61-4CC8-B68C-FB156F298C26}"/>
              </a:ext>
            </a:extLst>
          </p:cNvPr>
          <p:cNvSpPr/>
          <p:nvPr/>
        </p:nvSpPr>
        <p:spPr>
          <a:xfrm>
            <a:off x="8918935" y="60572"/>
            <a:ext cx="3066473" cy="161582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現時点で、どのような成果物を想定しているかを記載ください。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ここに書いているのは事務局の想定している期待成果物ですが、ご提案される事業に合わせて、適宜具体化・修正ください。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86090116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405112842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7</a:t>
            </a:r>
            <a:r>
              <a:rPr lang="en-US" altLang="ja-JP">
                <a:ea typeface="Meiryo UI" panose="020B0604030504040204" pitchFamily="50" charset="-128"/>
              </a:rPr>
              <a:t>.</a:t>
            </a:r>
            <a:r>
              <a:rPr lang="ja-JP" altLang="en-US" dirty="0">
                <a:ea typeface="Meiryo UI" panose="020B0604030504040204" pitchFamily="50" charset="-128"/>
              </a:rPr>
              <a:t>個人情報 </a:t>
            </a:r>
            <a:r>
              <a:rPr lang="en-US" altLang="ja-JP" dirty="0">
                <a:ea typeface="Meiryo UI" panose="020B0604030504040204" pitchFamily="50" charset="-128"/>
              </a:rPr>
              <a:t>(</a:t>
            </a:r>
            <a:r>
              <a:rPr lang="ja-JP" altLang="en-US" dirty="0">
                <a:ea typeface="Meiryo UI" panose="020B0604030504040204" pitchFamily="50" charset="-128"/>
              </a:rPr>
              <a:t>受講者の学習履歴 等</a:t>
            </a:r>
            <a:r>
              <a:rPr lang="en-US" altLang="ja-JP" dirty="0">
                <a:ea typeface="Meiryo UI" panose="020B0604030504040204" pitchFamily="50" charset="-128"/>
              </a:rPr>
              <a:t>)</a:t>
            </a:r>
            <a:r>
              <a:rPr lang="ja-JP" altLang="en-US" dirty="0"/>
              <a:t> の取扱い方法</a:t>
            </a:r>
            <a:endParaRPr lang="en-US" sz="1600" dirty="0">
              <a:solidFill>
                <a:srgbClr val="575757"/>
              </a:solidFill>
              <a:latin typeface="Trebuchet MS" panose="020B0603020202020204" pitchFamily="34" charset="0"/>
            </a:endParaRPr>
          </a:p>
        </p:txBody>
      </p:sp>
      <p:sp>
        <p:nvSpPr>
          <p:cNvPr id="26" name="正方形/長方形 6">
            <a:extLst>
              <a:ext uri="{FF2B5EF4-FFF2-40B4-BE49-F238E27FC236}">
                <a16:creationId xmlns:a16="http://schemas.microsoft.com/office/drawing/2014/main" id="{6AEC88CD-F03A-4B06-89B6-8ACA10F383B1}"/>
              </a:ext>
            </a:extLst>
          </p:cNvPr>
          <p:cNvSpPr/>
          <p:nvPr/>
        </p:nvSpPr>
        <p:spPr>
          <a:xfrm>
            <a:off x="630001" y="1694349"/>
            <a:ext cx="10933351" cy="440120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pPr>
            <a:r>
              <a:rPr kumimoji="1" lang="en-US" altLang="ja-JP" sz="20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XXX</a:t>
            </a:r>
          </a:p>
          <a:p>
            <a:pPr marL="648000" lvl="2" indent="-216000">
              <a:buClr>
                <a:schemeClr val="tx2"/>
              </a:buCl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XXX</a:t>
            </a:r>
          </a:p>
        </p:txBody>
      </p:sp>
      <p:sp>
        <p:nvSpPr>
          <p:cNvPr id="8" name="Rectangle 24">
            <a:extLst>
              <a:ext uri="{FF2B5EF4-FFF2-40B4-BE49-F238E27FC236}">
                <a16:creationId xmlns:a16="http://schemas.microsoft.com/office/drawing/2014/main" id="{F6425C59-755D-4F8F-9CF3-BA70BFD2ACD9}"/>
              </a:ext>
            </a:extLst>
          </p:cNvPr>
          <p:cNvSpPr/>
          <p:nvPr/>
        </p:nvSpPr>
        <p:spPr>
          <a:xfrm>
            <a:off x="8958691" y="622802"/>
            <a:ext cx="3066473" cy="1015663"/>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個人情報に関連する認証の取得状況（</a:t>
            </a:r>
            <a:r>
              <a:rPr kumimoji="1" lang="en-US" altLang="ja-JP" sz="1200" dirty="0" err="1">
                <a:solidFill>
                  <a:srgbClr val="FFFFFF"/>
                </a:solidFill>
                <a:latin typeface="Meiryo UI" panose="020B0604030504040204" pitchFamily="50" charset="-128"/>
                <a:ea typeface="Meiryo UI" panose="020B0604030504040204" pitchFamily="50" charset="-128"/>
              </a:rPr>
              <a:t>JIS</a:t>
            </a:r>
            <a:r>
              <a:rPr kumimoji="1" lang="en-US" altLang="ja-JP" sz="1200" dirty="0">
                <a:solidFill>
                  <a:srgbClr val="FFFFFF"/>
                </a:solidFill>
                <a:latin typeface="Meiryo UI" panose="020B0604030504040204" pitchFamily="50" charset="-128"/>
                <a:ea typeface="Meiryo UI" panose="020B0604030504040204" pitchFamily="50" charset="-128"/>
              </a:rPr>
              <a:t> / ISO </a:t>
            </a:r>
            <a:r>
              <a:rPr kumimoji="1" lang="ja-JP" altLang="en-US" sz="1200" dirty="0">
                <a:solidFill>
                  <a:srgbClr val="FFFFFF"/>
                </a:solidFill>
                <a:latin typeface="Meiryo UI" panose="020B0604030504040204" pitchFamily="50" charset="-128"/>
                <a:ea typeface="Meiryo UI" panose="020B0604030504040204" pitchFamily="50" charset="-128"/>
              </a:rPr>
              <a:t>等）や、それらがない場合は個人情報に関する取扱いマニュアルなどをご記載ください</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5112117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364533377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ja-JP" altLang="en-US" dirty="0">
                <a:ea typeface="Meiryo UI" panose="020B0604030504040204" pitchFamily="50" charset="-128"/>
              </a:rPr>
              <a:t>（参考）支出計画の概要 </a:t>
            </a:r>
            <a:r>
              <a:rPr lang="en-US" altLang="ja-JP" dirty="0">
                <a:ea typeface="Meiryo UI" panose="020B0604030504040204" pitchFamily="50" charset="-128"/>
              </a:rPr>
              <a:t>(</a:t>
            </a:r>
            <a:r>
              <a:rPr lang="ja-JP" altLang="en-US" dirty="0">
                <a:ea typeface="Meiryo UI" panose="020B0604030504040204" pitchFamily="50" charset="-128"/>
              </a:rPr>
              <a:t>詳細な内訳は別紙</a:t>
            </a:r>
            <a:r>
              <a:rPr lang="en-US" altLang="ja-JP" dirty="0">
                <a:ea typeface="Meiryo UI" panose="020B0604030504040204" pitchFamily="50" charset="-128"/>
              </a:rPr>
              <a:t>)</a:t>
            </a:r>
            <a:endParaRPr lang="en-US" sz="1600" dirty="0">
              <a:solidFill>
                <a:srgbClr val="575757"/>
              </a:solidFill>
              <a:latin typeface="Trebuchet MS" panose="020B0603020202020204" pitchFamily="34" charset="0"/>
            </a:endParaRPr>
          </a:p>
        </p:txBody>
      </p:sp>
      <p:graphicFrame>
        <p:nvGraphicFramePr>
          <p:cNvPr id="5" name="Table 5">
            <a:extLst>
              <a:ext uri="{FF2B5EF4-FFF2-40B4-BE49-F238E27FC236}">
                <a16:creationId xmlns:a16="http://schemas.microsoft.com/office/drawing/2014/main" id="{ED10BA07-7AF3-44D7-BDE1-B32BDA882BE0}"/>
              </a:ext>
            </a:extLst>
          </p:cNvPr>
          <p:cNvGraphicFramePr>
            <a:graphicFrameLocks noGrp="1"/>
          </p:cNvGraphicFramePr>
          <p:nvPr>
            <p:extLst>
              <p:ext uri="{D42A27DB-BD31-4B8C-83A1-F6EECF244321}">
                <p14:modId xmlns:p14="http://schemas.microsoft.com/office/powerpoint/2010/main" val="3191743210"/>
              </p:ext>
            </p:extLst>
          </p:nvPr>
        </p:nvGraphicFramePr>
        <p:xfrm>
          <a:off x="1834238" y="1429385"/>
          <a:ext cx="8524877" cy="4450080"/>
        </p:xfrm>
        <a:graphic>
          <a:graphicData uri="http://schemas.openxmlformats.org/drawingml/2006/table">
            <a:tbl>
              <a:tblPr firstRow="1" bandRow="1">
                <a:tableStyleId>{5C22544A-7EE6-4342-B048-85BDC9FD1C3A}</a:tableStyleId>
              </a:tblPr>
              <a:tblGrid>
                <a:gridCol w="3577056">
                  <a:extLst>
                    <a:ext uri="{9D8B030D-6E8A-4147-A177-3AD203B41FA5}">
                      <a16:colId xmlns:a16="http://schemas.microsoft.com/office/drawing/2014/main" val="3481292957"/>
                    </a:ext>
                  </a:extLst>
                </a:gridCol>
                <a:gridCol w="4947821">
                  <a:extLst>
                    <a:ext uri="{9D8B030D-6E8A-4147-A177-3AD203B41FA5}">
                      <a16:colId xmlns:a16="http://schemas.microsoft.com/office/drawing/2014/main" val="472573863"/>
                    </a:ext>
                  </a:extLst>
                </a:gridCol>
              </a:tblGrid>
              <a:tr h="370840">
                <a:tc>
                  <a:txBody>
                    <a:bodyPr/>
                    <a:lstStyle/>
                    <a:p>
                      <a:r>
                        <a:rPr lang="ja-JP" altLang="en-US" dirty="0">
                          <a:solidFill>
                            <a:srgbClr val="575757"/>
                          </a:solidFill>
                          <a:latin typeface="Meiryo UI" panose="020B0604030504040204" pitchFamily="50" charset="-128"/>
                          <a:ea typeface="Meiryo UI" panose="020B0604030504040204" pitchFamily="50" charset="-128"/>
                        </a:rPr>
                        <a:t>支出項目</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r"/>
                      <a:r>
                        <a:rPr lang="ja-JP" altLang="en-US" dirty="0">
                          <a:solidFill>
                            <a:srgbClr val="575757"/>
                          </a:solidFill>
                          <a:latin typeface="Meiryo UI" panose="020B0604030504040204" pitchFamily="50" charset="-128"/>
                          <a:ea typeface="Meiryo UI" panose="020B0604030504040204" pitchFamily="50" charset="-128"/>
                        </a:rPr>
                        <a:t>金額</a:t>
                      </a:r>
                      <a:r>
                        <a:rPr lang="en-US" altLang="ja-JP" dirty="0">
                          <a:solidFill>
                            <a:srgbClr val="575757"/>
                          </a:solidFill>
                          <a:latin typeface="Meiryo UI" panose="020B0604030504040204" pitchFamily="50" charset="-128"/>
                          <a:ea typeface="Meiryo UI" panose="020B0604030504040204" pitchFamily="50" charset="-128"/>
                        </a:rPr>
                        <a:t>(</a:t>
                      </a:r>
                      <a:r>
                        <a:rPr lang="ja-JP" altLang="en-US" dirty="0">
                          <a:solidFill>
                            <a:srgbClr val="575757"/>
                          </a:solidFill>
                          <a:latin typeface="Meiryo UI" panose="020B0604030504040204" pitchFamily="50" charset="-128"/>
                          <a:ea typeface="Meiryo UI" panose="020B0604030504040204" pitchFamily="50" charset="-128"/>
                        </a:rPr>
                        <a:t>円</a:t>
                      </a:r>
                      <a:r>
                        <a:rPr lang="en-US" altLang="ja-JP" dirty="0">
                          <a:solidFill>
                            <a:srgbClr val="575757"/>
                          </a:solidFill>
                          <a:latin typeface="Meiryo UI" panose="020B0604030504040204" pitchFamily="50" charset="-128"/>
                          <a:ea typeface="Meiryo UI" panose="020B0604030504040204" pitchFamily="50" charset="-128"/>
                        </a:rPr>
                        <a:t>)</a:t>
                      </a: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7238992"/>
                  </a:ext>
                </a:extLst>
              </a:tr>
              <a:tr h="370840">
                <a:tc>
                  <a:txBody>
                    <a:bodyPr/>
                    <a:lstStyle/>
                    <a:p>
                      <a:r>
                        <a:rPr lang="en-US" altLang="ja-JP" dirty="0">
                          <a:solidFill>
                            <a:srgbClr val="575757"/>
                          </a:solidFill>
                          <a:latin typeface="Meiryo UI" panose="020B0604030504040204" pitchFamily="50" charset="-128"/>
                          <a:ea typeface="Meiryo UI" panose="020B0604030504040204" pitchFamily="50" charset="-128"/>
                        </a:rPr>
                        <a:t>1.</a:t>
                      </a:r>
                      <a:r>
                        <a:rPr lang="ja-JP" altLang="en-US" dirty="0">
                          <a:solidFill>
                            <a:srgbClr val="575757"/>
                          </a:solidFill>
                          <a:latin typeface="Meiryo UI" panose="020B0604030504040204" pitchFamily="50" charset="-128"/>
                          <a:ea typeface="Meiryo UI" panose="020B0604030504040204" pitchFamily="50" charset="-128"/>
                        </a:rPr>
                        <a:t>人件費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a:r>
                        <a:rPr lang="en-US" dirty="0">
                          <a:solidFill>
                            <a:srgbClr val="575757"/>
                          </a:solidFill>
                          <a:latin typeface="Meiryo UI" panose="020B0604030504040204" pitchFamily="50" charset="-128"/>
                          <a:ea typeface="Meiryo UI" panose="020B0604030504040204" pitchFamily="50" charset="-128"/>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2491662999"/>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2.</a:t>
                      </a:r>
                      <a:r>
                        <a:rPr lang="ja-JP" altLang="en-US" dirty="0">
                          <a:solidFill>
                            <a:srgbClr val="575757"/>
                          </a:solidFill>
                          <a:latin typeface="Meiryo UI" panose="020B0604030504040204" pitchFamily="50" charset="-128"/>
                          <a:ea typeface="Meiryo UI" panose="020B0604030504040204" pitchFamily="50" charset="-128"/>
                        </a:rPr>
                        <a:t>事業費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724170932"/>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6652446"/>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261779"/>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3.</a:t>
                      </a:r>
                      <a:r>
                        <a:rPr lang="ja-JP" altLang="en-US" dirty="0">
                          <a:solidFill>
                            <a:srgbClr val="575757"/>
                          </a:solidFill>
                          <a:latin typeface="Meiryo UI" panose="020B0604030504040204" pitchFamily="50" charset="-128"/>
                          <a:ea typeface="Meiryo UI" panose="020B0604030504040204" pitchFamily="50" charset="-128"/>
                        </a:rPr>
                        <a:t>再委託費</a:t>
                      </a:r>
                      <a:r>
                        <a:rPr lang="en-US" altLang="ja-JP" dirty="0">
                          <a:solidFill>
                            <a:srgbClr val="575757"/>
                          </a:solidFill>
                          <a:latin typeface="Meiryo UI" panose="020B0604030504040204" pitchFamily="50" charset="-128"/>
                          <a:ea typeface="Meiryo UI" panose="020B0604030504040204" pitchFamily="50" charset="-128"/>
                        </a:rPr>
                        <a:t>/</a:t>
                      </a:r>
                      <a:r>
                        <a:rPr lang="ja-JP" altLang="en-US" dirty="0">
                          <a:solidFill>
                            <a:srgbClr val="575757"/>
                          </a:solidFill>
                          <a:latin typeface="Meiryo UI" panose="020B0604030504040204" pitchFamily="50" charset="-128"/>
                          <a:ea typeface="Meiryo UI" panose="020B0604030504040204" pitchFamily="50" charset="-128"/>
                        </a:rPr>
                        <a:t>外注費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703240054"/>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5933771"/>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4212889"/>
                  </a:ext>
                </a:extLst>
              </a:tr>
              <a:tr h="370840">
                <a:tc>
                  <a:txBody>
                    <a:bodyPr/>
                    <a:lstStyle/>
                    <a:p>
                      <a:r>
                        <a:rPr lang="en-US" altLang="ja-JP" dirty="0">
                          <a:solidFill>
                            <a:srgbClr val="575757"/>
                          </a:solidFill>
                          <a:latin typeface="Meiryo UI" panose="020B0604030504040204" pitchFamily="50" charset="-128"/>
                          <a:ea typeface="Meiryo UI" panose="020B0604030504040204" pitchFamily="50" charset="-128"/>
                        </a:rPr>
                        <a:t>4.</a:t>
                      </a:r>
                      <a:r>
                        <a:rPr lang="ja-JP" altLang="en-US" dirty="0">
                          <a:solidFill>
                            <a:srgbClr val="575757"/>
                          </a:solidFill>
                          <a:latin typeface="Meiryo UI" panose="020B0604030504040204" pitchFamily="50" charset="-128"/>
                          <a:ea typeface="Meiryo UI" panose="020B0604030504040204" pitchFamily="50" charset="-128"/>
                        </a:rPr>
                        <a:t>一般管理費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100,000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2882729986"/>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5.</a:t>
                      </a:r>
                      <a:r>
                        <a:rPr lang="ja-JP" altLang="en-US" dirty="0">
                          <a:solidFill>
                            <a:srgbClr val="575757"/>
                          </a:solidFill>
                          <a:latin typeface="Meiryo UI" panose="020B0604030504040204" pitchFamily="50" charset="-128"/>
                          <a:ea typeface="Meiryo UI" panose="020B0604030504040204" pitchFamily="50" charset="-128"/>
                        </a:rPr>
                        <a:t>小計</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3,100,000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997794036"/>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6.</a:t>
                      </a:r>
                      <a:r>
                        <a:rPr lang="ja-JP" altLang="en-US" dirty="0">
                          <a:solidFill>
                            <a:srgbClr val="575757"/>
                          </a:solidFill>
                          <a:latin typeface="Meiryo UI" panose="020B0604030504040204" pitchFamily="50" charset="-128"/>
                          <a:ea typeface="Meiryo UI" panose="020B0604030504040204" pitchFamily="50" charset="-128"/>
                        </a:rPr>
                        <a:t>消費税及び地方消費税</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a:r>
                        <a:rPr lang="en-US" altLang="ja-JP" dirty="0">
                          <a:solidFill>
                            <a:srgbClr val="575757"/>
                          </a:solidFill>
                          <a:latin typeface="Meiryo UI" panose="020B0604030504040204" pitchFamily="50" charset="-128"/>
                          <a:ea typeface="Meiryo UI" panose="020B0604030504040204" pitchFamily="50" charset="-128"/>
                        </a:rPr>
                        <a:t>310,000</a:t>
                      </a: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729475806"/>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7.</a:t>
                      </a:r>
                      <a:r>
                        <a:rPr lang="ja-JP" altLang="en-US" dirty="0">
                          <a:solidFill>
                            <a:srgbClr val="575757"/>
                          </a:solidFill>
                          <a:latin typeface="Meiryo UI" panose="020B0604030504040204" pitchFamily="50" charset="-128"/>
                          <a:ea typeface="Meiryo UI" panose="020B0604030504040204" pitchFamily="50" charset="-128"/>
                        </a:rPr>
                        <a:t>合計</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3,410,000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2F2F2"/>
                    </a:solidFill>
                  </a:tcPr>
                </a:tc>
                <a:extLst>
                  <a:ext uri="{0D108BD9-81ED-4DB2-BD59-A6C34878D82A}">
                    <a16:rowId xmlns:a16="http://schemas.microsoft.com/office/drawing/2014/main" val="3590996601"/>
                  </a:ext>
                </a:extLst>
              </a:tr>
            </a:tbl>
          </a:graphicData>
        </a:graphic>
      </p:graphicFrame>
      <p:sp>
        <p:nvSpPr>
          <p:cNvPr id="9" name="Rectangle 24">
            <a:extLst>
              <a:ext uri="{FF2B5EF4-FFF2-40B4-BE49-F238E27FC236}">
                <a16:creationId xmlns:a16="http://schemas.microsoft.com/office/drawing/2014/main" id="{7D4E8C74-851A-470B-91DD-333B140BACB6}"/>
              </a:ext>
            </a:extLst>
          </p:cNvPr>
          <p:cNvSpPr/>
          <p:nvPr/>
        </p:nvSpPr>
        <p:spPr>
          <a:xfrm>
            <a:off x="8958691" y="622802"/>
            <a:ext cx="3066473" cy="72327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Excel</a:t>
            </a:r>
            <a:r>
              <a:rPr kumimoji="1" lang="ja-JP" altLang="en-US" sz="1200" dirty="0">
                <a:solidFill>
                  <a:srgbClr val="FFFFFF"/>
                </a:solidFill>
                <a:latin typeface="Meiryo UI" panose="020B0604030504040204" pitchFamily="50" charset="-128"/>
                <a:ea typeface="Meiryo UI" panose="020B0604030504040204" pitchFamily="50" charset="-128"/>
              </a:rPr>
              <a:t>の支出計画書の提出も必須であることに留意してください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1421431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a:spAutoFit/>
          </a:bodyPr>
          <a:lstStyle/>
          <a:p>
            <a:r>
              <a:rPr lang="ja-JP" altLang="en-US" dirty="0">
                <a:ea typeface="Meiryo UI" panose="020B0604030504040204" pitchFamily="50" charset="-128"/>
              </a:rPr>
              <a:t>目次</a:t>
            </a:r>
            <a:endParaRPr lang="en-US" sz="1600" dirty="0">
              <a:solidFill>
                <a:srgbClr val="575757"/>
              </a:solidFill>
              <a:latin typeface="Trebuchet MS" panose="020B0603020202020204" pitchFamily="34" charset="0"/>
            </a:endParaRPr>
          </a:p>
        </p:txBody>
      </p:sp>
      <p:sp>
        <p:nvSpPr>
          <p:cNvPr id="92" name="正方形/長方形 91">
            <a:extLst>
              <a:ext uri="{FF2B5EF4-FFF2-40B4-BE49-F238E27FC236}">
                <a16:creationId xmlns:a16="http://schemas.microsoft.com/office/drawing/2014/main" id="{545F27A2-3A0C-495E-BB19-17F114FE07CF}"/>
              </a:ext>
            </a:extLst>
          </p:cNvPr>
          <p:cNvSpPr/>
          <p:nvPr/>
        </p:nvSpPr>
        <p:spPr>
          <a:xfrm>
            <a:off x="628650" y="1236060"/>
            <a:ext cx="10934700" cy="4970079"/>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buSzPct val="100000"/>
              <a:buFont typeface="Trebuchet MS" panose="020B0603020202020204" pitchFamily="34" charset="0"/>
              <a:buChar char="​"/>
            </a:pPr>
            <a:r>
              <a:rPr kumimoji="1" lang="ja-JP" altLang="en-US" sz="2400" dirty="0">
                <a:solidFill>
                  <a:schemeClr val="tx1"/>
                </a:solidFill>
                <a:latin typeface="Trebuchet MS" panose="020B0603020202020204" pitchFamily="34" charset="0"/>
                <a:ea typeface="Meiryo UI" panose="020B0604030504040204" pitchFamily="50" charset="-128"/>
              </a:rPr>
              <a:t>提案のサマリ</a:t>
            </a:r>
            <a:endParaRPr kumimoji="1" lang="en-US" altLang="ja-JP" sz="24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endParaRPr kumimoji="1" lang="en-US" altLang="ja-JP" sz="1000" dirty="0">
              <a:solidFill>
                <a:schemeClr val="tx1"/>
              </a:solidFill>
              <a:latin typeface="Trebuchet MS" panose="020B0603020202020204" pitchFamily="34" charset="0"/>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背景と目的</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目指す姿と本実証で検証する事</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実証内容</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実施スケジュール</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実施体制</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期待成果物</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個人情報 </a:t>
            </a:r>
            <a:r>
              <a:rPr kumimoji="1" lang="en-US" altLang="ja-JP" sz="2400" dirty="0">
                <a:solidFill>
                  <a:schemeClr val="tx1"/>
                </a:solidFill>
                <a:latin typeface="Meiryo UI" panose="020B0604030504040204" pitchFamily="50" charset="-128"/>
                <a:ea typeface="Meiryo UI" panose="020B0604030504040204" pitchFamily="50" charset="-128"/>
              </a:rPr>
              <a:t>(</a:t>
            </a:r>
            <a:r>
              <a:rPr kumimoji="1" lang="ja-JP" altLang="en-US" sz="2400" dirty="0">
                <a:solidFill>
                  <a:schemeClr val="tx1"/>
                </a:solidFill>
                <a:latin typeface="Meiryo UI" panose="020B0604030504040204" pitchFamily="50" charset="-128"/>
                <a:ea typeface="Meiryo UI" panose="020B0604030504040204" pitchFamily="50" charset="-128"/>
              </a:rPr>
              <a:t>受講者の学習履歴 等</a:t>
            </a:r>
            <a:r>
              <a:rPr kumimoji="1" lang="en-US" altLang="ja-JP" sz="2400" dirty="0">
                <a:solidFill>
                  <a:schemeClr val="tx1"/>
                </a:solidFill>
                <a:latin typeface="Meiryo UI" panose="020B0604030504040204" pitchFamily="50" charset="-128"/>
                <a:ea typeface="Meiryo UI" panose="020B0604030504040204" pitchFamily="50" charset="-128"/>
              </a:rPr>
              <a:t>) </a:t>
            </a:r>
            <a:r>
              <a:rPr kumimoji="1" lang="ja-JP" altLang="en-US" sz="2400" dirty="0">
                <a:solidFill>
                  <a:schemeClr val="tx1"/>
                </a:solidFill>
                <a:latin typeface="Meiryo UI" panose="020B0604030504040204" pitchFamily="50" charset="-128"/>
                <a:ea typeface="Meiryo UI" panose="020B0604030504040204" pitchFamily="50" charset="-128"/>
              </a:rPr>
              <a:t>の取扱い方法</a:t>
            </a:r>
            <a:endParaRPr kumimoji="1" lang="en-US" altLang="ja-JP" sz="2400" dirty="0">
              <a:solidFill>
                <a:schemeClr val="tx1"/>
              </a:solidFill>
              <a:latin typeface="Meiryo UI" panose="020B0604030504040204" pitchFamily="50" charset="-128"/>
              <a:ea typeface="Meiryo UI" panose="020B0604030504040204" pitchFamily="50" charset="-128"/>
            </a:endParaRPr>
          </a:p>
          <a:p>
            <a:pPr marL="0" lvl="1">
              <a:lnSpc>
                <a:spcPct val="150000"/>
              </a:lnSpc>
              <a:buClr>
                <a:schemeClr val="tx2"/>
              </a:buClr>
              <a:buSzPct val="100000"/>
            </a:pPr>
            <a:r>
              <a:rPr kumimoji="1" lang="ja-JP" altLang="en-US" sz="2400" dirty="0">
                <a:solidFill>
                  <a:schemeClr val="tx1"/>
                </a:solidFill>
                <a:latin typeface="Meiryo UI" panose="020B0604030504040204" pitchFamily="50" charset="-128"/>
                <a:ea typeface="Meiryo UI" panose="020B0604030504040204" pitchFamily="50" charset="-128"/>
              </a:rPr>
              <a:t>（参考）支出計画の概要</a:t>
            </a:r>
            <a:endParaRPr kumimoji="1" lang="en-US" altLang="ja-JP" sz="2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276186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36145654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0" y="622802"/>
            <a:ext cx="10934700" cy="332399"/>
          </a:xfrm>
        </p:spPr>
        <p:txBody>
          <a:bodyPr vert="horz">
            <a:spAutoFit/>
          </a:bodyPr>
          <a:lstStyle/>
          <a:p>
            <a:r>
              <a:rPr lang="ja-JP" altLang="en-US" dirty="0"/>
              <a:t>提案のサマリ</a:t>
            </a:r>
            <a:endParaRPr lang="en-US" sz="1600" dirty="0">
              <a:solidFill>
                <a:srgbClr val="575757"/>
              </a:solidFill>
              <a:latin typeface="Trebuchet MS" panose="020B0603020202020204" pitchFamily="34" charset="0"/>
            </a:endParaRPr>
          </a:p>
        </p:txBody>
      </p:sp>
      <p:graphicFrame>
        <p:nvGraphicFramePr>
          <p:cNvPr id="3" name="Table 3">
            <a:extLst>
              <a:ext uri="{FF2B5EF4-FFF2-40B4-BE49-F238E27FC236}">
                <a16:creationId xmlns:a16="http://schemas.microsoft.com/office/drawing/2014/main" id="{722E403F-B16E-44D3-A1DE-C4695BB5B656}"/>
              </a:ext>
            </a:extLst>
          </p:cNvPr>
          <p:cNvGraphicFramePr>
            <a:graphicFrameLocks noGrp="1"/>
          </p:cNvGraphicFramePr>
          <p:nvPr>
            <p:extLst>
              <p:ext uri="{D42A27DB-BD31-4B8C-83A1-F6EECF244321}">
                <p14:modId xmlns:p14="http://schemas.microsoft.com/office/powerpoint/2010/main" val="4150900194"/>
              </p:ext>
            </p:extLst>
          </p:nvPr>
        </p:nvGraphicFramePr>
        <p:xfrm>
          <a:off x="665922" y="1274593"/>
          <a:ext cx="10949429" cy="4705635"/>
        </p:xfrm>
        <a:graphic>
          <a:graphicData uri="http://schemas.openxmlformats.org/drawingml/2006/table">
            <a:tbl>
              <a:tblPr firstRow="1" bandRow="1">
                <a:tableStyleId>{5C22544A-7EE6-4342-B048-85BDC9FD1C3A}</a:tableStyleId>
              </a:tblPr>
              <a:tblGrid>
                <a:gridCol w="680964">
                  <a:extLst>
                    <a:ext uri="{9D8B030D-6E8A-4147-A177-3AD203B41FA5}">
                      <a16:colId xmlns:a16="http://schemas.microsoft.com/office/drawing/2014/main" val="3191788206"/>
                    </a:ext>
                  </a:extLst>
                </a:gridCol>
                <a:gridCol w="2360141">
                  <a:extLst>
                    <a:ext uri="{9D8B030D-6E8A-4147-A177-3AD203B41FA5}">
                      <a16:colId xmlns:a16="http://schemas.microsoft.com/office/drawing/2014/main" val="164871375"/>
                    </a:ext>
                  </a:extLst>
                </a:gridCol>
                <a:gridCol w="864973">
                  <a:extLst>
                    <a:ext uri="{9D8B030D-6E8A-4147-A177-3AD203B41FA5}">
                      <a16:colId xmlns:a16="http://schemas.microsoft.com/office/drawing/2014/main" val="2619398578"/>
                    </a:ext>
                  </a:extLst>
                </a:gridCol>
                <a:gridCol w="7043351">
                  <a:extLst>
                    <a:ext uri="{9D8B030D-6E8A-4147-A177-3AD203B41FA5}">
                      <a16:colId xmlns:a16="http://schemas.microsoft.com/office/drawing/2014/main" val="206671746"/>
                    </a:ext>
                  </a:extLst>
                </a:gridCol>
              </a:tblGrid>
              <a:tr h="316515">
                <a:tc>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nchor="b">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項目</a:t>
                      </a:r>
                      <a:endParaRPr lang="en-US" sz="1400" dirty="0">
                        <a:solidFill>
                          <a:srgbClr val="575757"/>
                        </a:solidFill>
                        <a:latin typeface="Meiryo UI" panose="020B0604030504040204" pitchFamily="50" charset="-128"/>
                        <a:ea typeface="Meiryo UI" panose="020B0604030504040204" pitchFamily="50" charset="-128"/>
                      </a:endParaRPr>
                    </a:p>
                  </a:txBody>
                  <a:tcPr anchor="b">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対応する</a:t>
                      </a:r>
                      <a:endParaRPr lang="en-US" altLang="ja-JP" sz="1400" dirty="0">
                        <a:solidFill>
                          <a:srgbClr val="575757"/>
                        </a:solidFill>
                        <a:latin typeface="Meiryo UI" panose="020B0604030504040204" pitchFamily="50" charset="-128"/>
                        <a:ea typeface="Meiryo UI" panose="020B0604030504040204" pitchFamily="50" charset="-128"/>
                      </a:endParaRPr>
                    </a:p>
                    <a:p>
                      <a:r>
                        <a:rPr lang="ja-JP" altLang="en-US" sz="1400" dirty="0">
                          <a:solidFill>
                            <a:srgbClr val="575757"/>
                          </a:solidFill>
                          <a:latin typeface="Meiryo UI" panose="020B0604030504040204" pitchFamily="50" charset="-128"/>
                          <a:ea typeface="Meiryo UI" panose="020B0604030504040204" pitchFamily="50" charset="-128"/>
                        </a:rPr>
                        <a:t>要件</a:t>
                      </a:r>
                      <a:endParaRPr lang="en-US" sz="1400" dirty="0">
                        <a:solidFill>
                          <a:srgbClr val="575757"/>
                        </a:solidFill>
                        <a:latin typeface="Meiryo UI" panose="020B0604030504040204" pitchFamily="50" charset="-128"/>
                        <a:ea typeface="Meiryo UI" panose="020B0604030504040204" pitchFamily="50" charset="-128"/>
                      </a:endParaRPr>
                    </a:p>
                  </a:txBody>
                  <a:tcPr anchor="b">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提案概要</a:t>
                      </a:r>
                      <a:endParaRPr lang="en-US" sz="1400" dirty="0">
                        <a:solidFill>
                          <a:srgbClr val="575757"/>
                        </a:solidFill>
                        <a:latin typeface="Meiryo UI" panose="020B0604030504040204" pitchFamily="50" charset="-128"/>
                        <a:ea typeface="Meiryo UI" panose="020B0604030504040204" pitchFamily="50" charset="-128"/>
                      </a:endParaRPr>
                    </a:p>
                  </a:txBody>
                  <a:tcPr anchor="b">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8602525"/>
                  </a:ext>
                </a:extLst>
              </a:tr>
              <a:tr h="316515">
                <a:tc rowSpan="3">
                  <a:txBody>
                    <a:bodyPr/>
                    <a:lstStyle/>
                    <a:p>
                      <a:r>
                        <a:rPr lang="ja-JP" altLang="en-US" sz="1400" dirty="0">
                          <a:solidFill>
                            <a:srgbClr val="575757"/>
                          </a:solidFill>
                          <a:latin typeface="Meiryo UI" panose="020B0604030504040204" pitchFamily="50" charset="-128"/>
                          <a:ea typeface="Meiryo UI" panose="020B0604030504040204" pitchFamily="50" charset="-128"/>
                        </a:rPr>
                        <a:t>必須</a:t>
                      </a:r>
                      <a:endParaRPr lang="en-US" altLang="ja-JP" sz="1400" dirty="0">
                        <a:solidFill>
                          <a:srgbClr val="575757"/>
                        </a:solidFill>
                        <a:latin typeface="Meiryo UI" panose="020B0604030504040204" pitchFamily="50" charset="-128"/>
                        <a:ea typeface="Meiryo UI" panose="020B0604030504040204" pitchFamily="50" charset="-128"/>
                      </a:endParaRPr>
                    </a:p>
                    <a:p>
                      <a:r>
                        <a:rPr lang="ja-JP" altLang="en-US" sz="1400" dirty="0">
                          <a:solidFill>
                            <a:srgbClr val="575757"/>
                          </a:solidFill>
                          <a:latin typeface="Meiryo UI" panose="020B0604030504040204" pitchFamily="50" charset="-128"/>
                          <a:ea typeface="Meiryo UI" panose="020B0604030504040204" pitchFamily="50" charset="-128"/>
                        </a:rPr>
                        <a:t>要素</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実証の背景・目的および目指す姿・本実証で検証することと、創出・進化させるサードプレイスの概要</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①</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p>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p>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60067"/>
                  </a:ext>
                </a:extLst>
              </a:tr>
              <a:tr h="371573">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想定する関係者（学習者、保護者、行政等）への効果・利点と検証方法</a:t>
                      </a:r>
                      <a:endParaRPr lang="en-US" sz="1400" dirty="0">
                        <a:solidFill>
                          <a:srgbClr val="FF0000"/>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②</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p>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p>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288905"/>
                  </a:ext>
                </a:extLst>
              </a:tr>
              <a:tr h="446844">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全国への展開を目指した</a:t>
                      </a:r>
                      <a:br>
                        <a:rPr lang="en-US" altLang="ja-JP" sz="1400" dirty="0">
                          <a:solidFill>
                            <a:srgbClr val="575757"/>
                          </a:solidFill>
                          <a:latin typeface="Meiryo UI" panose="020B0604030504040204" pitchFamily="50" charset="-128"/>
                          <a:ea typeface="Meiryo UI" panose="020B0604030504040204" pitchFamily="50" charset="-128"/>
                        </a:rPr>
                      </a:br>
                      <a:r>
                        <a:rPr lang="ja-JP" altLang="en-US" sz="1400" dirty="0">
                          <a:solidFill>
                            <a:srgbClr val="575757"/>
                          </a:solidFill>
                          <a:latin typeface="Meiryo UI" panose="020B0604030504040204" pitchFamily="50" charset="-128"/>
                          <a:ea typeface="Meiryo UI" panose="020B0604030504040204" pitchFamily="50" charset="-128"/>
                        </a:rPr>
                        <a:t>自走・普及プラン</a:t>
                      </a:r>
                      <a:r>
                        <a:rPr lang="en-US" altLang="ja-JP" sz="1400" dirty="0">
                          <a:solidFill>
                            <a:srgbClr val="575757"/>
                          </a:solidFill>
                          <a:latin typeface="Meiryo UI" panose="020B0604030504040204" pitchFamily="50" charset="-128"/>
                          <a:ea typeface="Meiryo UI" panose="020B0604030504040204" pitchFamily="50" charset="-128"/>
                        </a:rPr>
                        <a:t>(</a:t>
                      </a:r>
                      <a:r>
                        <a:rPr lang="ja-JP" altLang="en-US" sz="1400" dirty="0">
                          <a:solidFill>
                            <a:srgbClr val="575757"/>
                          </a:solidFill>
                          <a:latin typeface="Meiryo UI" panose="020B0604030504040204" pitchFamily="50" charset="-128"/>
                          <a:ea typeface="Meiryo UI" panose="020B0604030504040204" pitchFamily="50" charset="-128"/>
                        </a:rPr>
                        <a:t>仮説</a:t>
                      </a:r>
                      <a:r>
                        <a:rPr lang="en-US" altLang="ja-JP" sz="1400" dirty="0">
                          <a:solidFill>
                            <a:srgbClr val="575757"/>
                          </a:solidFill>
                          <a:latin typeface="Meiryo UI" panose="020B0604030504040204" pitchFamily="50" charset="-128"/>
                          <a:ea typeface="Meiryo UI" panose="020B0604030504040204" pitchFamily="50" charset="-128"/>
                        </a:rPr>
                        <a:t>)</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③</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p>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p>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9006085"/>
                  </a:ext>
                </a:extLst>
              </a:tr>
              <a:tr h="316515">
                <a:tc rowSpan="3">
                  <a:txBody>
                    <a:bodyPr/>
                    <a:lstStyle/>
                    <a:p>
                      <a:r>
                        <a:rPr lang="ja-JP" altLang="en-US" sz="1400" dirty="0">
                          <a:solidFill>
                            <a:srgbClr val="575757"/>
                          </a:solidFill>
                          <a:latin typeface="Meiryo UI" panose="020B0604030504040204" pitchFamily="50" charset="-128"/>
                          <a:ea typeface="Meiryo UI" panose="020B0604030504040204" pitchFamily="50" charset="-128"/>
                        </a:rPr>
                        <a:t>加点</a:t>
                      </a:r>
                      <a:endParaRPr lang="en-US" altLang="ja-JP" sz="1400" dirty="0">
                        <a:solidFill>
                          <a:srgbClr val="575757"/>
                        </a:solidFill>
                        <a:latin typeface="Meiryo UI" panose="020B0604030504040204" pitchFamily="50" charset="-128"/>
                        <a:ea typeface="Meiryo UI" panose="020B0604030504040204" pitchFamily="50" charset="-128"/>
                      </a:endParaRPr>
                    </a:p>
                    <a:p>
                      <a:r>
                        <a:rPr lang="ja-JP" altLang="en-US" sz="1400" dirty="0">
                          <a:solidFill>
                            <a:srgbClr val="575757"/>
                          </a:solidFill>
                          <a:latin typeface="Meiryo UI" panose="020B0604030504040204" pitchFamily="50" charset="-128"/>
                          <a:ea typeface="Meiryo UI" panose="020B0604030504040204" pitchFamily="50" charset="-128"/>
                        </a:rPr>
                        <a:t>要素</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既存の「サードプレイス」とは異なる独自性、新規性</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④</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ja-JP" altLang="en-US" sz="1400" dirty="0">
                          <a:solidFill>
                            <a:schemeClr val="tx1"/>
                          </a:solidFill>
                          <a:latin typeface="Trebuchet MS" panose="020B0603020202020204" pitchFamily="34" charset="0"/>
                          <a:ea typeface="Meiryo UI" panose="020B0604030504040204" pitchFamily="50" charset="-128"/>
                        </a:rPr>
                        <a:t>（該当なし）</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91732598"/>
                  </a:ext>
                </a:extLst>
              </a:tr>
              <a:tr h="316515">
                <a:tc vMerge="1">
                  <a:txBody>
                    <a:bodyPr/>
                    <a:lstStyle/>
                    <a:p>
                      <a:endParaRPr lang="en-US" sz="140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幅広い子どもたちへ参加の間口が開かれており、多様な個性・才能・創造性を発掘・育成する工夫</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⑤</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ja-JP" altLang="en-US" sz="1400" dirty="0">
                          <a:solidFill>
                            <a:schemeClr val="tx1"/>
                          </a:solidFill>
                          <a:latin typeface="Trebuchet MS" panose="020B0603020202020204" pitchFamily="34" charset="0"/>
                          <a:ea typeface="Meiryo UI" panose="020B0604030504040204" pitchFamily="50" charset="-128"/>
                        </a:rPr>
                        <a:t>（該当なし）</a:t>
                      </a:r>
                      <a:endParaRPr lang="en-US" altLang="ja-JP"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00400791"/>
                  </a:ext>
                </a:extLst>
              </a:tr>
              <a:tr h="316515">
                <a:tc vMerge="1">
                  <a:txBody>
                    <a:bodyPr/>
                    <a:lstStyle/>
                    <a:p>
                      <a:endParaRPr lang="en-US" sz="140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来年度以降の自走の目途</a:t>
                      </a:r>
                      <a:endParaRPr lang="en-US" altLang="ja-JP"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⑥</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ja-JP" altLang="en-US" sz="1400" dirty="0">
                          <a:solidFill>
                            <a:schemeClr val="tx1"/>
                          </a:solidFill>
                          <a:latin typeface="Trebuchet MS" panose="020B0603020202020204" pitchFamily="34" charset="0"/>
                          <a:ea typeface="Meiryo UI" panose="020B0604030504040204" pitchFamily="50" charset="-128"/>
                        </a:rPr>
                        <a:t>（該当なし）</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2936758"/>
                  </a:ext>
                </a:extLst>
              </a:tr>
            </a:tbl>
          </a:graphicData>
        </a:graphic>
      </p:graphicFrame>
      <p:sp>
        <p:nvSpPr>
          <p:cNvPr id="8" name="Rectangle 24">
            <a:extLst>
              <a:ext uri="{FF2B5EF4-FFF2-40B4-BE49-F238E27FC236}">
                <a16:creationId xmlns:a16="http://schemas.microsoft.com/office/drawing/2014/main" id="{310F7EE3-1CE6-43E8-8103-953E279F1739}"/>
              </a:ext>
            </a:extLst>
          </p:cNvPr>
          <p:cNvSpPr/>
          <p:nvPr/>
        </p:nvSpPr>
        <p:spPr>
          <a:xfrm>
            <a:off x="8957346" y="599004"/>
            <a:ext cx="3066473" cy="1585049"/>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実証の概要を簡潔に記載してください。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必須要素は必ず記入してください。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加点要素は必要なところだけ記入してください。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24686216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220485504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1.</a:t>
            </a:r>
            <a:r>
              <a:rPr lang="ja-JP" altLang="en-US" dirty="0"/>
              <a:t>背景と目的</a:t>
            </a:r>
            <a:endParaRPr lang="en-US" sz="1600" dirty="0">
              <a:solidFill>
                <a:srgbClr val="575757"/>
              </a:solidFill>
              <a:latin typeface="Trebuchet MS" panose="020B0603020202020204" pitchFamily="34" charset="0"/>
            </a:endParaRPr>
          </a:p>
        </p:txBody>
      </p:sp>
      <p:sp>
        <p:nvSpPr>
          <p:cNvPr id="7" name="正方形/長方形 6">
            <a:extLst>
              <a:ext uri="{FF2B5EF4-FFF2-40B4-BE49-F238E27FC236}">
                <a16:creationId xmlns:a16="http://schemas.microsoft.com/office/drawing/2014/main" id="{EDE89C94-178E-4562-AE82-19FD49ED4602}"/>
              </a:ext>
            </a:extLst>
          </p:cNvPr>
          <p:cNvSpPr/>
          <p:nvPr/>
        </p:nvSpPr>
        <p:spPr>
          <a:xfrm>
            <a:off x="629999" y="2081213"/>
            <a:ext cx="4995815" cy="407987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endParaRPr kumimoji="1" lang="en-US" dirty="0">
              <a:solidFill>
                <a:schemeClr val="tx1"/>
              </a:solidFill>
              <a:latin typeface="Trebuchet MS" panose="020B0603020202020204" pitchFamily="34" charset="0"/>
              <a:ea typeface="Meiryo UI" panose="020B0604030504040204" pitchFamily="50" charset="-128"/>
            </a:endParaRPr>
          </a:p>
        </p:txBody>
      </p:sp>
      <p:grpSp>
        <p:nvGrpSpPr>
          <p:cNvPr id="6" name="グループ化 39">
            <a:extLst>
              <a:ext uri="{FF2B5EF4-FFF2-40B4-BE49-F238E27FC236}">
                <a16:creationId xmlns:a16="http://schemas.microsoft.com/office/drawing/2014/main" id="{FE54EC85-B0B3-4DA6-82A5-F263D8D37437}"/>
              </a:ext>
            </a:extLst>
          </p:cNvPr>
          <p:cNvGrpSpPr/>
          <p:nvPr/>
        </p:nvGrpSpPr>
        <p:grpSpPr>
          <a:xfrm>
            <a:off x="629999" y="1381454"/>
            <a:ext cx="4995815" cy="481542"/>
            <a:chOff x="5715831" y="959006"/>
            <a:chExt cx="6170577" cy="481542"/>
          </a:xfrm>
        </p:grpSpPr>
        <p:sp>
          <p:nvSpPr>
            <p:cNvPr id="8" name="ee4pHeader3">
              <a:extLst>
                <a:ext uri="{FF2B5EF4-FFF2-40B4-BE49-F238E27FC236}">
                  <a16:creationId xmlns:a16="http://schemas.microsoft.com/office/drawing/2014/main" id="{AFE54294-4A26-435D-924F-64A94EF23931}"/>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背景</a:t>
              </a:r>
              <a:endParaRPr lang="en-US" altLang="ja-JP" sz="2000" dirty="0">
                <a:solidFill>
                  <a:schemeClr val="tx2"/>
                </a:solidFill>
                <a:latin typeface="+mj-lt"/>
                <a:ea typeface="Meiryo UI" panose="020B0604030504040204" pitchFamily="50" charset="-128"/>
              </a:endParaRPr>
            </a:p>
          </p:txBody>
        </p:sp>
        <p:cxnSp>
          <p:nvCxnSpPr>
            <p:cNvPr id="9" name="直線コネクタ 41">
              <a:extLst>
                <a:ext uri="{FF2B5EF4-FFF2-40B4-BE49-F238E27FC236}">
                  <a16:creationId xmlns:a16="http://schemas.microsoft.com/office/drawing/2014/main" id="{4D934523-502A-4C21-8001-46EE0E46C62D}"/>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10" name="グループ化 39">
            <a:extLst>
              <a:ext uri="{FF2B5EF4-FFF2-40B4-BE49-F238E27FC236}">
                <a16:creationId xmlns:a16="http://schemas.microsoft.com/office/drawing/2014/main" id="{1C7BAE6A-3603-4572-A260-93E0F3827C01}"/>
              </a:ext>
            </a:extLst>
          </p:cNvPr>
          <p:cNvGrpSpPr/>
          <p:nvPr/>
        </p:nvGrpSpPr>
        <p:grpSpPr>
          <a:xfrm>
            <a:off x="6775265" y="1381454"/>
            <a:ext cx="4995815" cy="481542"/>
            <a:chOff x="5715831" y="959006"/>
            <a:chExt cx="6170577" cy="481542"/>
          </a:xfrm>
        </p:grpSpPr>
        <p:sp>
          <p:nvSpPr>
            <p:cNvPr id="11" name="ee4pHeader3">
              <a:extLst>
                <a:ext uri="{FF2B5EF4-FFF2-40B4-BE49-F238E27FC236}">
                  <a16:creationId xmlns:a16="http://schemas.microsoft.com/office/drawing/2014/main" id="{0D7DBAD8-58EE-40C2-AF2F-6DE80453D61E}"/>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eiryo UI" panose="020B0604030504040204" pitchFamily="50" charset="-128"/>
                  <a:ea typeface="Meiryo UI" panose="020B0604030504040204" pitchFamily="50" charset="-128"/>
                </a:rPr>
                <a:t>目的</a:t>
              </a:r>
              <a:endParaRPr lang="en-US" altLang="ja-JP" sz="2000" dirty="0">
                <a:solidFill>
                  <a:schemeClr val="tx2"/>
                </a:solidFill>
                <a:latin typeface="Meiryo UI" panose="020B0604030504040204" pitchFamily="50" charset="-128"/>
                <a:ea typeface="Meiryo UI" panose="020B0604030504040204" pitchFamily="50" charset="-128"/>
              </a:endParaRPr>
            </a:p>
          </p:txBody>
        </p:sp>
        <p:cxnSp>
          <p:nvCxnSpPr>
            <p:cNvPr id="12" name="直線コネクタ 41">
              <a:extLst>
                <a:ext uri="{FF2B5EF4-FFF2-40B4-BE49-F238E27FC236}">
                  <a16:creationId xmlns:a16="http://schemas.microsoft.com/office/drawing/2014/main" id="{77BE3EA1-6B05-4EE1-B08E-9EAC48173970}"/>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3" name="Isosceles Triangle 2">
            <a:extLst>
              <a:ext uri="{FF2B5EF4-FFF2-40B4-BE49-F238E27FC236}">
                <a16:creationId xmlns:a16="http://schemas.microsoft.com/office/drawing/2014/main" id="{C6DCD8FB-A24D-486E-81C0-08597FA253F6}"/>
              </a:ext>
            </a:extLst>
          </p:cNvPr>
          <p:cNvSpPr/>
          <p:nvPr/>
        </p:nvSpPr>
        <p:spPr>
          <a:xfrm rot="5400000">
            <a:off x="5181089" y="4034062"/>
            <a:ext cx="2038902" cy="174177"/>
          </a:xfrm>
          <a:prstGeom prst="triangle">
            <a:avLst/>
          </a:prstGeom>
          <a:solidFill>
            <a:srgbClr val="9A9A9A"/>
          </a:solidFill>
          <a:ln w="9525" cap="rnd" cmpd="sng" algn="ctr">
            <a:solidFill>
              <a:srgbClr val="9A9A9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endParaRPr kumimoji="1" lang="en-US" sz="1200" dirty="0" err="1">
              <a:solidFill>
                <a:srgbClr val="FFFFFF"/>
              </a:solidFill>
            </a:endParaRPr>
          </a:p>
        </p:txBody>
      </p:sp>
      <p:sp>
        <p:nvSpPr>
          <p:cNvPr id="23" name="正方形/長方形 6">
            <a:extLst>
              <a:ext uri="{FF2B5EF4-FFF2-40B4-BE49-F238E27FC236}">
                <a16:creationId xmlns:a16="http://schemas.microsoft.com/office/drawing/2014/main" id="{B0F76257-9A81-4AE2-AC96-681EBF5F5DA7}"/>
              </a:ext>
            </a:extLst>
          </p:cNvPr>
          <p:cNvSpPr/>
          <p:nvPr/>
        </p:nvSpPr>
        <p:spPr>
          <a:xfrm>
            <a:off x="6775266" y="2081213"/>
            <a:ext cx="4995815" cy="407987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endParaRPr kumimoji="1" lang="en-US" dirty="0">
              <a:solidFill>
                <a:schemeClr val="tx1"/>
              </a:solidFill>
              <a:latin typeface="Trebuchet MS" panose="020B0603020202020204" pitchFamily="34" charset="0"/>
              <a:ea typeface="Meiryo UI" panose="020B0604030504040204" pitchFamily="50" charset="-128"/>
            </a:endParaRPr>
          </a:p>
        </p:txBody>
      </p:sp>
      <p:sp>
        <p:nvSpPr>
          <p:cNvPr id="24" name="Rectangle 24">
            <a:extLst>
              <a:ext uri="{FF2B5EF4-FFF2-40B4-BE49-F238E27FC236}">
                <a16:creationId xmlns:a16="http://schemas.microsoft.com/office/drawing/2014/main" id="{C007869E-18D7-4D3E-BDD5-12120CA5465E}"/>
              </a:ext>
            </a:extLst>
          </p:cNvPr>
          <p:cNvSpPr/>
          <p:nvPr/>
        </p:nvSpPr>
        <p:spPr>
          <a:xfrm>
            <a:off x="8704607" y="300951"/>
            <a:ext cx="3066473" cy="135421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hlinkClick r:id="rId7">
                  <a:extLst>
                    <a:ext uri="{A12FA001-AC4F-418D-AE19-62706E023703}">
                      <ahyp:hlinkClr xmlns:ahyp="http://schemas.microsoft.com/office/drawing/2018/hyperlinkcolor" val="tx"/>
                    </a:ext>
                  </a:extLst>
                </a:hlinkClick>
              </a:rPr>
              <a:t>産業構造審議会</a:t>
            </a:r>
            <a:r>
              <a:rPr kumimoji="1" lang="zh-TW" altLang="en-US" sz="1200" dirty="0">
                <a:solidFill>
                  <a:srgbClr val="FFFFFF"/>
                </a:solidFill>
                <a:latin typeface="Meiryo UI" panose="020B0604030504040204" pitchFamily="50" charset="-128"/>
                <a:ea typeface="Meiryo UI" panose="020B0604030504040204" pitchFamily="50" charset="-128"/>
                <a:hlinkClick r:id="rId8">
                  <a:extLst>
                    <a:ext uri="{A12FA001-AC4F-418D-AE19-62706E023703}">
                      <ahyp:hlinkClr xmlns:ahyp="http://schemas.microsoft.com/office/drawing/2018/hyperlinkcolor" val="tx"/>
                    </a:ext>
                  </a:extLst>
                </a:hlinkClick>
              </a:rPr>
              <a:t>経済産業政策新機軸部会</a:t>
            </a:r>
            <a:r>
              <a:rPr kumimoji="1" lang="ja-JP" altLang="en-US" sz="1200" dirty="0">
                <a:solidFill>
                  <a:srgbClr val="FFFFFF"/>
                </a:solidFill>
                <a:latin typeface="Meiryo UI" panose="020B0604030504040204" pitchFamily="50" charset="-128"/>
                <a:ea typeface="Meiryo UI" panose="020B0604030504040204" pitchFamily="50" charset="-128"/>
                <a:hlinkClick r:id="rId7">
                  <a:extLst>
                    <a:ext uri="{A12FA001-AC4F-418D-AE19-62706E023703}">
                      <ahyp:hlinkClr xmlns:ahyp="http://schemas.microsoft.com/office/drawing/2018/hyperlinkcolor" val="tx"/>
                    </a:ext>
                  </a:extLst>
                </a:hlinkClick>
              </a:rPr>
              <a:t>・教育イノベーション小委員会での議論</a:t>
            </a:r>
            <a:r>
              <a:rPr kumimoji="1" lang="ja-JP" altLang="en-US" sz="1200" dirty="0">
                <a:solidFill>
                  <a:srgbClr val="FFFFFF"/>
                </a:solidFill>
                <a:latin typeface="Meiryo UI" panose="020B0604030504040204" pitchFamily="50" charset="-128"/>
                <a:ea typeface="Meiryo UI" panose="020B0604030504040204" pitchFamily="50" charset="-128"/>
              </a:rPr>
              <a:t>を踏まえ、社会的背景を整理し、サードプレイスを創出・</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進化させる目的を明記してください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81207826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260440134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0" y="622802"/>
            <a:ext cx="10934700" cy="332399"/>
          </a:xfrm>
        </p:spPr>
        <p:txBody>
          <a:bodyPr vert="horz">
            <a:spAutoFit/>
          </a:bodyPr>
          <a:lstStyle/>
          <a:p>
            <a:r>
              <a:rPr lang="en-US" altLang="ja-JP" dirty="0"/>
              <a:t>2.</a:t>
            </a:r>
            <a:r>
              <a:rPr lang="ja-JP" altLang="en-US" dirty="0"/>
              <a:t> 目指す姿と本実証で検証する事</a:t>
            </a:r>
            <a:endParaRPr lang="en-US" sz="1600" dirty="0">
              <a:solidFill>
                <a:srgbClr val="575757"/>
              </a:solidFill>
              <a:latin typeface="Trebuchet MS" panose="020B0603020202020204" pitchFamily="34" charset="0"/>
            </a:endParaRPr>
          </a:p>
        </p:txBody>
      </p:sp>
      <p:grpSp>
        <p:nvGrpSpPr>
          <p:cNvPr id="17" name="グループ化 39">
            <a:extLst>
              <a:ext uri="{FF2B5EF4-FFF2-40B4-BE49-F238E27FC236}">
                <a16:creationId xmlns:a16="http://schemas.microsoft.com/office/drawing/2014/main" id="{452A6004-9813-4773-9424-7E3DAEAA667E}"/>
              </a:ext>
            </a:extLst>
          </p:cNvPr>
          <p:cNvGrpSpPr/>
          <p:nvPr/>
        </p:nvGrpSpPr>
        <p:grpSpPr>
          <a:xfrm>
            <a:off x="629999" y="1381454"/>
            <a:ext cx="4995815" cy="481542"/>
            <a:chOff x="5715831" y="959006"/>
            <a:chExt cx="6170577" cy="481542"/>
          </a:xfrm>
        </p:grpSpPr>
        <p:sp>
          <p:nvSpPr>
            <p:cNvPr id="18" name="ee4pHeader3">
              <a:extLst>
                <a:ext uri="{FF2B5EF4-FFF2-40B4-BE49-F238E27FC236}">
                  <a16:creationId xmlns:a16="http://schemas.microsoft.com/office/drawing/2014/main" id="{1AAC6BFE-7A85-4771-AF7D-5EBE6528B0F2}"/>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提案する「サードプレイス」の目指す姿</a:t>
              </a:r>
              <a:endParaRPr lang="en-US" altLang="ja-JP" sz="2000" dirty="0">
                <a:solidFill>
                  <a:schemeClr val="tx2"/>
                </a:solidFill>
                <a:latin typeface="+mj-lt"/>
                <a:ea typeface="Meiryo UI" panose="020B0604030504040204" pitchFamily="50" charset="-128"/>
              </a:endParaRPr>
            </a:p>
          </p:txBody>
        </p:sp>
        <p:cxnSp>
          <p:nvCxnSpPr>
            <p:cNvPr id="19" name="直線コネクタ 41">
              <a:extLst>
                <a:ext uri="{FF2B5EF4-FFF2-40B4-BE49-F238E27FC236}">
                  <a16:creationId xmlns:a16="http://schemas.microsoft.com/office/drawing/2014/main" id="{78158921-5665-4664-8F9C-208194FE57C5}"/>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20" name="グループ化 39">
            <a:extLst>
              <a:ext uri="{FF2B5EF4-FFF2-40B4-BE49-F238E27FC236}">
                <a16:creationId xmlns:a16="http://schemas.microsoft.com/office/drawing/2014/main" id="{6CC8C0C3-F785-4F5A-AE27-7133B8C3FCDC}"/>
              </a:ext>
            </a:extLst>
          </p:cNvPr>
          <p:cNvGrpSpPr/>
          <p:nvPr/>
        </p:nvGrpSpPr>
        <p:grpSpPr>
          <a:xfrm>
            <a:off x="6757813" y="1381455"/>
            <a:ext cx="4995815" cy="481542"/>
            <a:chOff x="5715831" y="959006"/>
            <a:chExt cx="6170577" cy="481542"/>
          </a:xfrm>
        </p:grpSpPr>
        <p:sp>
          <p:nvSpPr>
            <p:cNvPr id="21" name="ee4pHeader3">
              <a:extLst>
                <a:ext uri="{FF2B5EF4-FFF2-40B4-BE49-F238E27FC236}">
                  <a16:creationId xmlns:a16="http://schemas.microsoft.com/office/drawing/2014/main" id="{56DA25BC-BA46-4252-B0E6-4D94B319CA2E}"/>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eiryo UI" panose="020B0604030504040204" pitchFamily="50" charset="-128"/>
                  <a:ea typeface="Meiryo UI" panose="020B0604030504040204" pitchFamily="50" charset="-128"/>
                </a:rPr>
                <a:t>本実証で検証すること</a:t>
              </a:r>
              <a:endParaRPr lang="en-US" altLang="ja-JP" sz="2000" dirty="0">
                <a:solidFill>
                  <a:schemeClr val="tx2"/>
                </a:solidFill>
                <a:latin typeface="Meiryo UI" panose="020B0604030504040204" pitchFamily="50" charset="-128"/>
                <a:ea typeface="Meiryo UI" panose="020B0604030504040204" pitchFamily="50" charset="-128"/>
              </a:endParaRPr>
            </a:p>
          </p:txBody>
        </p:sp>
        <p:cxnSp>
          <p:nvCxnSpPr>
            <p:cNvPr id="22" name="直線コネクタ 41">
              <a:extLst>
                <a:ext uri="{FF2B5EF4-FFF2-40B4-BE49-F238E27FC236}">
                  <a16:creationId xmlns:a16="http://schemas.microsoft.com/office/drawing/2014/main" id="{F90D81F8-5BD0-4BB7-8BE7-223C192BF473}"/>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23" name="正方形/長方形 6">
            <a:extLst>
              <a:ext uri="{FF2B5EF4-FFF2-40B4-BE49-F238E27FC236}">
                <a16:creationId xmlns:a16="http://schemas.microsoft.com/office/drawing/2014/main" id="{65288CDA-DAB0-4003-A1AE-B688732B1C8A}"/>
              </a:ext>
            </a:extLst>
          </p:cNvPr>
          <p:cNvSpPr/>
          <p:nvPr/>
        </p:nvSpPr>
        <p:spPr>
          <a:xfrm>
            <a:off x="6757814" y="2081214"/>
            <a:ext cx="4995815" cy="407987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endParaRPr kumimoji="1" lang="en-US" dirty="0">
              <a:solidFill>
                <a:schemeClr val="tx1"/>
              </a:solidFill>
              <a:latin typeface="Trebuchet MS" panose="020B0603020202020204" pitchFamily="34" charset="0"/>
              <a:ea typeface="Meiryo UI" panose="020B0604030504040204" pitchFamily="50" charset="-128"/>
            </a:endParaRPr>
          </a:p>
        </p:txBody>
      </p:sp>
      <p:sp>
        <p:nvSpPr>
          <p:cNvPr id="26" name="Rectangle 24">
            <a:extLst>
              <a:ext uri="{FF2B5EF4-FFF2-40B4-BE49-F238E27FC236}">
                <a16:creationId xmlns:a16="http://schemas.microsoft.com/office/drawing/2014/main" id="{37FDF32F-A1CE-4FF9-81B1-B6CEAEA0C358}"/>
              </a:ext>
            </a:extLst>
          </p:cNvPr>
          <p:cNvSpPr/>
          <p:nvPr/>
        </p:nvSpPr>
        <p:spPr>
          <a:xfrm>
            <a:off x="8945774" y="1996566"/>
            <a:ext cx="3066473" cy="187743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提案する「サードプレイス」の目指す姿と</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本実証で検証することを記載ください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●”目指す姿”は、本実証の終了時に実現する姿ではなく、中長期で実現したい姿で構いません</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●”目指す姿”は図やイメージだけではなく、</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　　テキストで適宜補足頂いて構いません</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
        <p:nvSpPr>
          <p:cNvPr id="24" name="Isosceles Triangle 23">
            <a:extLst>
              <a:ext uri="{FF2B5EF4-FFF2-40B4-BE49-F238E27FC236}">
                <a16:creationId xmlns:a16="http://schemas.microsoft.com/office/drawing/2014/main" id="{FB64D8D6-0083-4E2F-A2B5-FCAB1D79B7DF}"/>
              </a:ext>
            </a:extLst>
          </p:cNvPr>
          <p:cNvSpPr/>
          <p:nvPr/>
        </p:nvSpPr>
        <p:spPr>
          <a:xfrm rot="5400000">
            <a:off x="5163637" y="4034063"/>
            <a:ext cx="2038902" cy="174177"/>
          </a:xfrm>
          <a:prstGeom prst="triangle">
            <a:avLst/>
          </a:prstGeom>
          <a:solidFill>
            <a:srgbClr val="9A9A9A"/>
          </a:solidFill>
          <a:ln w="9525" cap="rnd" cmpd="sng" algn="ctr">
            <a:solidFill>
              <a:srgbClr val="9A9A9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endParaRPr kumimoji="1" lang="en-US" sz="1200" dirty="0" err="1">
              <a:solidFill>
                <a:srgbClr val="FFFFFF"/>
              </a:solidFill>
            </a:endParaRPr>
          </a:p>
        </p:txBody>
      </p:sp>
      <p:sp>
        <p:nvSpPr>
          <p:cNvPr id="15" name="正方形/長方形 6">
            <a:extLst>
              <a:ext uri="{FF2B5EF4-FFF2-40B4-BE49-F238E27FC236}">
                <a16:creationId xmlns:a16="http://schemas.microsoft.com/office/drawing/2014/main" id="{30DDF196-47E3-41AB-9BB6-29F69D837DF8}"/>
              </a:ext>
            </a:extLst>
          </p:cNvPr>
          <p:cNvSpPr/>
          <p:nvPr/>
        </p:nvSpPr>
        <p:spPr>
          <a:xfrm>
            <a:off x="629999" y="2081214"/>
            <a:ext cx="4995815" cy="407987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endParaRPr kumimoji="1" lang="en-US" dirty="0">
              <a:solidFill>
                <a:schemeClr val="tx1"/>
              </a:solidFill>
              <a:latin typeface="Trebuchet MS" panose="020B0603020202020204" pitchFamily="34" charset="0"/>
              <a:ea typeface="Meiryo UI" panose="020B0604030504040204" pitchFamily="50" charset="-128"/>
            </a:endParaRPr>
          </a:p>
        </p:txBody>
      </p:sp>
    </p:spTree>
    <p:extLst>
      <p:ext uri="{BB962C8B-B14F-4D97-AF65-F5344CB8AC3E}">
        <p14:creationId xmlns:p14="http://schemas.microsoft.com/office/powerpoint/2010/main" val="25482275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400083604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2.</a:t>
            </a:r>
            <a:r>
              <a:rPr lang="ja-JP" altLang="en-US" dirty="0"/>
              <a:t>参考）既存の「サードプレイス」の概要と課題</a:t>
            </a:r>
            <a:endParaRPr lang="en-US" sz="1600" dirty="0">
              <a:solidFill>
                <a:srgbClr val="575757"/>
              </a:solidFill>
              <a:latin typeface="Trebuchet MS" panose="020B0603020202020204" pitchFamily="34" charset="0"/>
            </a:endParaRPr>
          </a:p>
        </p:txBody>
      </p:sp>
      <p:sp>
        <p:nvSpPr>
          <p:cNvPr id="24" name="Rectangle 24">
            <a:extLst>
              <a:ext uri="{FF2B5EF4-FFF2-40B4-BE49-F238E27FC236}">
                <a16:creationId xmlns:a16="http://schemas.microsoft.com/office/drawing/2014/main" id="{C007869E-18D7-4D3E-BDD5-12120CA5465E}"/>
              </a:ext>
            </a:extLst>
          </p:cNvPr>
          <p:cNvSpPr/>
          <p:nvPr/>
        </p:nvSpPr>
        <p:spPr>
          <a:xfrm>
            <a:off x="8972144" y="2713419"/>
            <a:ext cx="3066473" cy="1431161"/>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本実証で進化させる、既存の「サードプレイス」の概要、および前頁”本実証で検証すること”の</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背景となる課題を記載ください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
        <p:nvSpPr>
          <p:cNvPr id="16" name="Rectangle 24">
            <a:extLst>
              <a:ext uri="{FF2B5EF4-FFF2-40B4-BE49-F238E27FC236}">
                <a16:creationId xmlns:a16="http://schemas.microsoft.com/office/drawing/2014/main" id="{C2D83004-A565-4FD1-803F-F63F0D640960}"/>
              </a:ext>
            </a:extLst>
          </p:cNvPr>
          <p:cNvSpPr/>
          <p:nvPr/>
        </p:nvSpPr>
        <p:spPr>
          <a:xfrm>
            <a:off x="9018325" y="308870"/>
            <a:ext cx="3066473" cy="646331"/>
          </a:xfrm>
          <a:prstGeom prst="rect">
            <a:avLst/>
          </a:prstGeom>
          <a:solidFill>
            <a:srgbClr val="EEE8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事務局コメント</a:t>
            </a: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 </a:t>
            </a:r>
            <a:br>
              <a:rPr kumimoji="1" lang="en-US" altLang="ja-JP" sz="1200" dirty="0">
                <a:solidFill>
                  <a:srgbClr val="575757"/>
                </a:solidFill>
                <a:latin typeface="Meiryo UI" panose="020B0604030504040204" pitchFamily="50" charset="-128"/>
                <a:ea typeface="Meiryo UI" panose="020B0604030504040204" pitchFamily="50" charset="-128"/>
              </a:rPr>
            </a:br>
            <a:r>
              <a:rPr kumimoji="1" lang="ja-JP" altLang="en-US" sz="1200" dirty="0">
                <a:solidFill>
                  <a:srgbClr val="575757"/>
                </a:solidFill>
                <a:latin typeface="Meiryo UI" panose="020B0604030504040204" pitchFamily="50" charset="-128"/>
                <a:ea typeface="Meiryo UI" panose="020B0604030504040204" pitchFamily="50" charset="-128"/>
              </a:rPr>
              <a:t>（</a:t>
            </a:r>
            <a:r>
              <a:rPr kumimoji="1" lang="en-US" altLang="ja-JP" sz="1200" dirty="0">
                <a:solidFill>
                  <a:srgbClr val="575757"/>
                </a:solidFill>
                <a:latin typeface="Meiryo UI" panose="020B0604030504040204" pitchFamily="50" charset="-128"/>
                <a:ea typeface="Meiryo UI" panose="020B0604030504040204" pitchFamily="50" charset="-128"/>
              </a:rPr>
              <a:t>b</a:t>
            </a:r>
            <a:r>
              <a:rPr kumimoji="1" lang="ja-JP" altLang="en-US" sz="1200" dirty="0">
                <a:solidFill>
                  <a:srgbClr val="575757"/>
                </a:solidFill>
                <a:latin typeface="Meiryo UI" panose="020B0604030504040204" pitchFamily="50" charset="-128"/>
                <a:ea typeface="Meiryo UI" panose="020B0604030504040204" pitchFamily="50" charset="-128"/>
              </a:rPr>
              <a:t>）「既存のサードプレイスの進化」に関するテーマを選択した場合のみ</a:t>
            </a:r>
            <a:endParaRPr kumimoji="1" lang="en-US" altLang="ja-JP" sz="1200" dirty="0">
              <a:solidFill>
                <a:srgbClr val="575757"/>
              </a:solidFill>
              <a:latin typeface="Meiryo UI" panose="020B0604030504040204" pitchFamily="50" charset="-128"/>
              <a:ea typeface="Meiryo UI" panose="020B0604030504040204" pitchFamily="50" charset="-128"/>
            </a:endParaRPr>
          </a:p>
        </p:txBody>
      </p:sp>
      <p:grpSp>
        <p:nvGrpSpPr>
          <p:cNvPr id="7" name="Group 6">
            <a:extLst>
              <a:ext uri="{FF2B5EF4-FFF2-40B4-BE49-F238E27FC236}">
                <a16:creationId xmlns:a16="http://schemas.microsoft.com/office/drawing/2014/main" id="{56EC1B12-EF54-487D-964D-ED5DFCDF096E}"/>
              </a:ext>
            </a:extLst>
          </p:cNvPr>
          <p:cNvGrpSpPr/>
          <p:nvPr/>
        </p:nvGrpSpPr>
        <p:grpSpPr>
          <a:xfrm>
            <a:off x="4316151" y="1772315"/>
            <a:ext cx="2289575" cy="428298"/>
            <a:chOff x="457200" y="1023955"/>
            <a:chExt cx="3992137" cy="464813"/>
          </a:xfrm>
        </p:grpSpPr>
        <p:sp>
          <p:nvSpPr>
            <p:cNvPr id="8" name="ee4pHeader1">
              <a:extLst>
                <a:ext uri="{FF2B5EF4-FFF2-40B4-BE49-F238E27FC236}">
                  <a16:creationId xmlns:a16="http://schemas.microsoft.com/office/drawing/2014/main" id="{CD8AEC06-6681-4BF4-9A5F-E3D9761FD71C}"/>
                </a:ext>
              </a:extLst>
            </p:cNvPr>
            <p:cNvSpPr txBox="1"/>
            <p:nvPr/>
          </p:nvSpPr>
          <p:spPr>
            <a:xfrm>
              <a:off x="457200" y="1023955"/>
              <a:ext cx="3992137" cy="464813"/>
            </a:xfrm>
            <a:prstGeom prst="rect">
              <a:avLst/>
            </a:prstGeom>
            <a:noFill/>
            <a:ln cap="rnd">
              <a:noFill/>
            </a:ln>
          </p:spPr>
          <p:txBody>
            <a:bodyPr wrap="square" lIns="0" tIns="0" rIns="0" bIns="0" rtlCol="0" anchor="b" anchorCtr="0">
              <a:noAutofit/>
            </a:bodyPr>
            <a:lstStyle/>
            <a:p>
              <a:pPr marL="0" lvl="3"/>
              <a:r>
                <a:rPr lang="ja-JP" altLang="en-US">
                  <a:solidFill>
                    <a:schemeClr val="tx2"/>
                  </a:solidFill>
                  <a:latin typeface="Trebuchet MS" panose="020B0603020202020204" pitchFamily="34" charset="0"/>
                  <a:ea typeface="Meiryo UI" panose="020B0604030504040204" pitchFamily="50" charset="-128"/>
                </a:rPr>
                <a:t>プログラム内容</a:t>
              </a:r>
              <a:endParaRPr lang="en-US">
                <a:solidFill>
                  <a:schemeClr val="tx2"/>
                </a:solidFill>
                <a:latin typeface="Trebuchet MS" panose="020B0603020202020204" pitchFamily="34" charset="0"/>
                <a:ea typeface="Meiryo UI" panose="020B0604030504040204" pitchFamily="50" charset="-128"/>
              </a:endParaRPr>
            </a:p>
          </p:txBody>
        </p:sp>
        <p:cxnSp>
          <p:nvCxnSpPr>
            <p:cNvPr id="9" name="Straight Connector 8">
              <a:extLst>
                <a:ext uri="{FF2B5EF4-FFF2-40B4-BE49-F238E27FC236}">
                  <a16:creationId xmlns:a16="http://schemas.microsoft.com/office/drawing/2014/main" id="{921FB11A-6B22-4977-BA94-2DE3BD24AF83}"/>
                </a:ext>
              </a:extLst>
            </p:cNvPr>
            <p:cNvCxnSpPr>
              <a:cxnSpLocks/>
            </p:cNvCxnSpPr>
            <p:nvPr/>
          </p:nvCxnSpPr>
          <p:spPr>
            <a:xfrm>
              <a:off x="457200" y="1488768"/>
              <a:ext cx="399213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582B43FF-3949-4F09-BBE5-404D9F7683D5}"/>
              </a:ext>
            </a:extLst>
          </p:cNvPr>
          <p:cNvGrpSpPr/>
          <p:nvPr/>
        </p:nvGrpSpPr>
        <p:grpSpPr>
          <a:xfrm>
            <a:off x="3208872" y="2422058"/>
            <a:ext cx="1028243" cy="428298"/>
            <a:chOff x="4784495" y="1019049"/>
            <a:chExt cx="915848" cy="428298"/>
          </a:xfrm>
        </p:grpSpPr>
        <p:sp>
          <p:nvSpPr>
            <p:cNvPr id="11" name="ee4pHeader1">
              <a:extLst>
                <a:ext uri="{FF2B5EF4-FFF2-40B4-BE49-F238E27FC236}">
                  <a16:creationId xmlns:a16="http://schemas.microsoft.com/office/drawing/2014/main" id="{74F426BC-D91C-41C5-852D-A5C6A654CAF7}"/>
                </a:ext>
              </a:extLst>
            </p:cNvPr>
            <p:cNvSpPr txBox="1"/>
            <p:nvPr/>
          </p:nvSpPr>
          <p:spPr>
            <a:xfrm>
              <a:off x="4784495" y="1019049"/>
              <a:ext cx="915848" cy="428298"/>
            </a:xfrm>
            <a:prstGeom prst="rect">
              <a:avLst/>
            </a:prstGeom>
            <a:noFill/>
            <a:ln cap="rnd">
              <a:noFill/>
            </a:ln>
          </p:spPr>
          <p:txBody>
            <a:bodyPr wrap="square" lIns="0" tIns="0" rIns="0" bIns="0" rtlCol="0" anchor="b" anchorCtr="0">
              <a:noAutofit/>
            </a:bodyPr>
            <a:lstStyle/>
            <a:p>
              <a:pPr marL="0" lvl="3"/>
              <a:r>
                <a:rPr lang="ja-JP" altLang="en-US" sz="1600">
                  <a:solidFill>
                    <a:schemeClr val="tx2"/>
                  </a:solidFill>
                  <a:latin typeface="Trebuchet MS" panose="020B0603020202020204" pitchFamily="34" charset="0"/>
                  <a:ea typeface="Meiryo UI" panose="020B0604030504040204" pitchFamily="50" charset="-128"/>
                </a:rPr>
                <a:t>選抜方法</a:t>
              </a:r>
              <a:endParaRPr lang="en-US" sz="1600">
                <a:solidFill>
                  <a:schemeClr val="tx2"/>
                </a:solidFill>
                <a:latin typeface="Trebuchet MS" panose="020B0603020202020204" pitchFamily="34" charset="0"/>
                <a:ea typeface="Meiryo UI" panose="020B0604030504040204" pitchFamily="50" charset="-128"/>
              </a:endParaRPr>
            </a:p>
          </p:txBody>
        </p:sp>
        <p:cxnSp>
          <p:nvCxnSpPr>
            <p:cNvPr id="12" name="Straight Connector 11">
              <a:extLst>
                <a:ext uri="{FF2B5EF4-FFF2-40B4-BE49-F238E27FC236}">
                  <a16:creationId xmlns:a16="http://schemas.microsoft.com/office/drawing/2014/main" id="{2C29103D-43B2-4417-82CE-AF34E868ED5A}"/>
                </a:ext>
              </a:extLst>
            </p:cNvPr>
            <p:cNvCxnSpPr>
              <a:cxnSpLocks/>
            </p:cNvCxnSpPr>
            <p:nvPr/>
          </p:nvCxnSpPr>
          <p:spPr>
            <a:xfrm>
              <a:off x="4784495" y="1447347"/>
              <a:ext cx="915848"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13" name="Group 12">
            <a:extLst>
              <a:ext uri="{FF2B5EF4-FFF2-40B4-BE49-F238E27FC236}">
                <a16:creationId xmlns:a16="http://schemas.microsoft.com/office/drawing/2014/main" id="{CB91F6C4-ADAB-431B-847E-B859F0C0950F}"/>
              </a:ext>
            </a:extLst>
          </p:cNvPr>
          <p:cNvGrpSpPr/>
          <p:nvPr/>
        </p:nvGrpSpPr>
        <p:grpSpPr>
          <a:xfrm>
            <a:off x="2061784" y="2422058"/>
            <a:ext cx="1028243" cy="428298"/>
            <a:chOff x="3762793" y="1019049"/>
            <a:chExt cx="915848" cy="428298"/>
          </a:xfrm>
        </p:grpSpPr>
        <p:sp>
          <p:nvSpPr>
            <p:cNvPr id="14" name="ee4pHeader1">
              <a:extLst>
                <a:ext uri="{FF2B5EF4-FFF2-40B4-BE49-F238E27FC236}">
                  <a16:creationId xmlns:a16="http://schemas.microsoft.com/office/drawing/2014/main" id="{CF074D76-069A-4441-B3CE-D01618EFE1D6}"/>
                </a:ext>
              </a:extLst>
            </p:cNvPr>
            <p:cNvSpPr txBox="1"/>
            <p:nvPr/>
          </p:nvSpPr>
          <p:spPr>
            <a:xfrm>
              <a:off x="3762793" y="1019049"/>
              <a:ext cx="915848" cy="428298"/>
            </a:xfrm>
            <a:prstGeom prst="rect">
              <a:avLst/>
            </a:prstGeom>
            <a:noFill/>
            <a:ln cap="rnd">
              <a:noFill/>
            </a:ln>
          </p:spPr>
          <p:txBody>
            <a:bodyPr wrap="square" lIns="0" tIns="0" rIns="0" bIns="0" rtlCol="0" anchor="b" anchorCtr="0">
              <a:noAutofit/>
            </a:bodyPr>
            <a:lstStyle/>
            <a:p>
              <a:pPr marL="0" lvl="3"/>
              <a:r>
                <a:rPr lang="ja-JP" altLang="en-US" sz="1600" dirty="0">
                  <a:solidFill>
                    <a:schemeClr val="tx2"/>
                  </a:solidFill>
                  <a:latin typeface="Trebuchet MS" panose="020B0603020202020204" pitchFamily="34" charset="0"/>
                  <a:ea typeface="Meiryo UI" panose="020B0604030504040204" pitchFamily="50" charset="-128"/>
                </a:rPr>
                <a:t>募集方法</a:t>
              </a:r>
              <a:endParaRPr lang="en-US" sz="1600" dirty="0">
                <a:solidFill>
                  <a:schemeClr val="tx2"/>
                </a:solidFill>
                <a:latin typeface="Trebuchet MS" panose="020B0603020202020204" pitchFamily="34" charset="0"/>
                <a:ea typeface="Meiryo UI" panose="020B0604030504040204" pitchFamily="50" charset="-128"/>
              </a:endParaRPr>
            </a:p>
          </p:txBody>
        </p:sp>
        <p:cxnSp>
          <p:nvCxnSpPr>
            <p:cNvPr id="15" name="Straight Connector 14">
              <a:extLst>
                <a:ext uri="{FF2B5EF4-FFF2-40B4-BE49-F238E27FC236}">
                  <a16:creationId xmlns:a16="http://schemas.microsoft.com/office/drawing/2014/main" id="{58877EFF-6E3D-46CE-9FB0-27843B2D64AA}"/>
                </a:ext>
              </a:extLst>
            </p:cNvPr>
            <p:cNvCxnSpPr>
              <a:cxnSpLocks/>
            </p:cNvCxnSpPr>
            <p:nvPr/>
          </p:nvCxnSpPr>
          <p:spPr>
            <a:xfrm>
              <a:off x="3762793" y="1447347"/>
              <a:ext cx="915848"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39AC04DE-391E-463F-905B-9D64577D041C}"/>
              </a:ext>
            </a:extLst>
          </p:cNvPr>
          <p:cNvGrpSpPr/>
          <p:nvPr/>
        </p:nvGrpSpPr>
        <p:grpSpPr>
          <a:xfrm>
            <a:off x="628648" y="2422058"/>
            <a:ext cx="1314293" cy="428298"/>
            <a:chOff x="457200" y="1023955"/>
            <a:chExt cx="3992137" cy="464813"/>
          </a:xfrm>
        </p:grpSpPr>
        <p:sp>
          <p:nvSpPr>
            <p:cNvPr id="18" name="ee4pHeader1">
              <a:extLst>
                <a:ext uri="{FF2B5EF4-FFF2-40B4-BE49-F238E27FC236}">
                  <a16:creationId xmlns:a16="http://schemas.microsoft.com/office/drawing/2014/main" id="{1E700B0D-394F-42F4-B012-4E25FBEB648A}"/>
                </a:ext>
              </a:extLst>
            </p:cNvPr>
            <p:cNvSpPr txBox="1"/>
            <p:nvPr/>
          </p:nvSpPr>
          <p:spPr>
            <a:xfrm>
              <a:off x="457200" y="1023955"/>
              <a:ext cx="3992137" cy="464813"/>
            </a:xfrm>
            <a:prstGeom prst="rect">
              <a:avLst/>
            </a:prstGeom>
            <a:noFill/>
            <a:ln cap="rnd">
              <a:noFill/>
            </a:ln>
          </p:spPr>
          <p:txBody>
            <a:bodyPr wrap="square" lIns="0" tIns="0" rIns="0" bIns="0" rtlCol="0" anchor="b" anchorCtr="0">
              <a:noAutofit/>
            </a:bodyPr>
            <a:lstStyle/>
            <a:p>
              <a:pPr marL="0" lvl="3"/>
              <a:r>
                <a:rPr lang="ja-JP" altLang="en-US" sz="1600" dirty="0">
                  <a:solidFill>
                    <a:schemeClr val="tx2"/>
                  </a:solidFill>
                  <a:latin typeface="Trebuchet MS" panose="020B0603020202020204" pitchFamily="34" charset="0"/>
                  <a:ea typeface="Meiryo UI" panose="020B0604030504040204" pitchFamily="50" charset="-128"/>
                </a:rPr>
                <a:t>対象の</a:t>
              </a:r>
              <a:br>
                <a:rPr lang="en-US" altLang="ja-JP" sz="1600" dirty="0">
                  <a:solidFill>
                    <a:schemeClr val="tx2"/>
                  </a:solidFill>
                  <a:latin typeface="Trebuchet MS" panose="020B0603020202020204" pitchFamily="34" charset="0"/>
                  <a:ea typeface="Meiryo UI" panose="020B0604030504040204" pitchFamily="50" charset="-128"/>
                </a:rPr>
              </a:br>
              <a:r>
                <a:rPr lang="ja-JP" altLang="en-US" sz="1600" dirty="0">
                  <a:solidFill>
                    <a:schemeClr val="tx2"/>
                  </a:solidFill>
                  <a:latin typeface="Trebuchet MS" panose="020B0603020202020204" pitchFamily="34" charset="0"/>
                  <a:ea typeface="Meiryo UI" panose="020B0604030504040204" pitchFamily="50" charset="-128"/>
                </a:rPr>
                <a:t>児童・生徒</a:t>
              </a:r>
              <a:endParaRPr lang="en-US" sz="1600" dirty="0">
                <a:solidFill>
                  <a:schemeClr val="tx2"/>
                </a:solidFill>
                <a:latin typeface="Trebuchet MS" panose="020B0603020202020204" pitchFamily="34" charset="0"/>
                <a:ea typeface="Meiryo UI" panose="020B0604030504040204" pitchFamily="50" charset="-128"/>
              </a:endParaRPr>
            </a:p>
          </p:txBody>
        </p:sp>
        <p:cxnSp>
          <p:nvCxnSpPr>
            <p:cNvPr id="19" name="Straight Connector 18">
              <a:extLst>
                <a:ext uri="{FF2B5EF4-FFF2-40B4-BE49-F238E27FC236}">
                  <a16:creationId xmlns:a16="http://schemas.microsoft.com/office/drawing/2014/main" id="{F4500F47-1BE5-4BF1-BC43-E68EDE1897BB}"/>
                </a:ext>
              </a:extLst>
            </p:cNvPr>
            <p:cNvCxnSpPr>
              <a:cxnSpLocks/>
            </p:cNvCxnSpPr>
            <p:nvPr/>
          </p:nvCxnSpPr>
          <p:spPr>
            <a:xfrm>
              <a:off x="457200" y="1488768"/>
              <a:ext cx="399213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20" name="Group 19">
            <a:extLst>
              <a:ext uri="{FF2B5EF4-FFF2-40B4-BE49-F238E27FC236}">
                <a16:creationId xmlns:a16="http://schemas.microsoft.com/office/drawing/2014/main" id="{8E647BD3-124C-4631-8813-F196722955EE}"/>
              </a:ext>
            </a:extLst>
          </p:cNvPr>
          <p:cNvGrpSpPr/>
          <p:nvPr/>
        </p:nvGrpSpPr>
        <p:grpSpPr>
          <a:xfrm>
            <a:off x="628648" y="1772315"/>
            <a:ext cx="3608467" cy="428298"/>
            <a:chOff x="462001" y="1662914"/>
            <a:chExt cx="1910007" cy="407684"/>
          </a:xfrm>
        </p:grpSpPr>
        <p:sp>
          <p:nvSpPr>
            <p:cNvPr id="21" name="ee4pHeader1">
              <a:extLst>
                <a:ext uri="{FF2B5EF4-FFF2-40B4-BE49-F238E27FC236}">
                  <a16:creationId xmlns:a16="http://schemas.microsoft.com/office/drawing/2014/main" id="{A71BAA3A-0AAD-40BB-BA53-FD535B91DDDD}"/>
                </a:ext>
              </a:extLst>
            </p:cNvPr>
            <p:cNvSpPr txBox="1"/>
            <p:nvPr/>
          </p:nvSpPr>
          <p:spPr>
            <a:xfrm>
              <a:off x="462001" y="1662914"/>
              <a:ext cx="1910007" cy="407684"/>
            </a:xfrm>
            <a:prstGeom prst="rect">
              <a:avLst/>
            </a:prstGeom>
            <a:noFill/>
            <a:ln cap="rnd">
              <a:noFill/>
            </a:ln>
          </p:spPr>
          <p:txBody>
            <a:bodyPr wrap="square" lIns="0" tIns="0" rIns="0" bIns="0" rtlCol="0" anchor="b" anchorCtr="0">
              <a:noAutofit/>
            </a:bodyPr>
            <a:lstStyle/>
            <a:p>
              <a:pPr marL="0" lvl="3"/>
              <a:r>
                <a:rPr lang="ja-JP" altLang="en-US" dirty="0">
                  <a:solidFill>
                    <a:schemeClr val="tx2"/>
                  </a:solidFill>
                  <a:latin typeface="Trebuchet MS" panose="020B0603020202020204" pitchFamily="34" charset="0"/>
                  <a:ea typeface="Meiryo UI" panose="020B0604030504040204" pitchFamily="50" charset="-128"/>
                </a:rPr>
                <a:t>対象者とその募集・選抜方法</a:t>
              </a:r>
              <a:endParaRPr lang="en-US" dirty="0">
                <a:solidFill>
                  <a:schemeClr val="tx2"/>
                </a:solidFill>
                <a:latin typeface="Trebuchet MS" panose="020B0603020202020204" pitchFamily="34" charset="0"/>
                <a:ea typeface="Meiryo UI" panose="020B0604030504040204" pitchFamily="50" charset="-128"/>
              </a:endParaRPr>
            </a:p>
          </p:txBody>
        </p:sp>
        <p:cxnSp>
          <p:nvCxnSpPr>
            <p:cNvPr id="22" name="Straight Connector 21">
              <a:extLst>
                <a:ext uri="{FF2B5EF4-FFF2-40B4-BE49-F238E27FC236}">
                  <a16:creationId xmlns:a16="http://schemas.microsoft.com/office/drawing/2014/main" id="{E6FAECAC-9CD7-4E97-A317-9064CCEB1E07}"/>
                </a:ext>
              </a:extLst>
            </p:cNvPr>
            <p:cNvCxnSpPr>
              <a:cxnSpLocks/>
            </p:cNvCxnSpPr>
            <p:nvPr/>
          </p:nvCxnSpPr>
          <p:spPr>
            <a:xfrm>
              <a:off x="462001" y="2070598"/>
              <a:ext cx="191000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560D852A-17A8-4EC5-A93B-47D4A7FD22B7}"/>
              </a:ext>
            </a:extLst>
          </p:cNvPr>
          <p:cNvGrpSpPr/>
          <p:nvPr/>
        </p:nvGrpSpPr>
        <p:grpSpPr>
          <a:xfrm>
            <a:off x="6750249" y="1772315"/>
            <a:ext cx="2042769" cy="428298"/>
            <a:chOff x="457200" y="1023955"/>
            <a:chExt cx="3992137" cy="464813"/>
          </a:xfrm>
        </p:grpSpPr>
        <p:sp>
          <p:nvSpPr>
            <p:cNvPr id="25" name="ee4pHeader1">
              <a:extLst>
                <a:ext uri="{FF2B5EF4-FFF2-40B4-BE49-F238E27FC236}">
                  <a16:creationId xmlns:a16="http://schemas.microsoft.com/office/drawing/2014/main" id="{9A98A2AD-22B0-4290-B1BA-C6466B89F14F}"/>
                </a:ext>
              </a:extLst>
            </p:cNvPr>
            <p:cNvSpPr txBox="1"/>
            <p:nvPr/>
          </p:nvSpPr>
          <p:spPr>
            <a:xfrm>
              <a:off x="457200" y="1023955"/>
              <a:ext cx="3992137" cy="464813"/>
            </a:xfrm>
            <a:prstGeom prst="rect">
              <a:avLst/>
            </a:prstGeom>
            <a:noFill/>
            <a:ln cap="rnd">
              <a:noFill/>
            </a:ln>
          </p:spPr>
          <p:txBody>
            <a:bodyPr wrap="square" lIns="0" tIns="0" rIns="0" bIns="0" rtlCol="0" anchor="b" anchorCtr="0">
              <a:noAutofit/>
            </a:bodyPr>
            <a:lstStyle/>
            <a:p>
              <a:pPr marL="0" lvl="3"/>
              <a:r>
                <a:rPr lang="ja-JP" altLang="en-US" dirty="0">
                  <a:solidFill>
                    <a:schemeClr val="tx2"/>
                  </a:solidFill>
                  <a:latin typeface="Trebuchet MS" panose="020B0603020202020204" pitchFamily="34" charset="0"/>
                  <a:ea typeface="Meiryo UI" panose="020B0604030504040204" pitchFamily="50" charset="-128"/>
                </a:rPr>
                <a:t>プログラム後の</a:t>
              </a:r>
              <a:br>
                <a:rPr lang="en-US" altLang="ja-JP" dirty="0">
                  <a:solidFill>
                    <a:schemeClr val="tx2"/>
                  </a:solidFill>
                  <a:latin typeface="Trebuchet MS" panose="020B0603020202020204" pitchFamily="34" charset="0"/>
                  <a:ea typeface="Meiryo UI" panose="020B0604030504040204" pitchFamily="50" charset="-128"/>
                </a:rPr>
              </a:br>
              <a:r>
                <a:rPr lang="ja-JP" altLang="en-US" dirty="0">
                  <a:solidFill>
                    <a:schemeClr val="tx2"/>
                  </a:solidFill>
                  <a:latin typeface="Trebuchet MS" panose="020B0603020202020204" pitchFamily="34" charset="0"/>
                  <a:ea typeface="Meiryo UI" panose="020B0604030504040204" pitchFamily="50" charset="-128"/>
                </a:rPr>
                <a:t>育成イメージ</a:t>
              </a:r>
              <a:endParaRPr lang="en-US" dirty="0">
                <a:solidFill>
                  <a:schemeClr val="tx2"/>
                </a:solidFill>
                <a:latin typeface="Trebuchet MS" panose="020B0603020202020204" pitchFamily="34" charset="0"/>
                <a:ea typeface="Meiryo UI" panose="020B0604030504040204" pitchFamily="50" charset="-128"/>
              </a:endParaRPr>
            </a:p>
          </p:txBody>
        </p:sp>
        <p:cxnSp>
          <p:nvCxnSpPr>
            <p:cNvPr id="26" name="Straight Connector 25">
              <a:extLst>
                <a:ext uri="{FF2B5EF4-FFF2-40B4-BE49-F238E27FC236}">
                  <a16:creationId xmlns:a16="http://schemas.microsoft.com/office/drawing/2014/main" id="{23E6F2F4-7657-4C73-8E4D-9897B05EF74C}"/>
                </a:ext>
              </a:extLst>
            </p:cNvPr>
            <p:cNvCxnSpPr>
              <a:cxnSpLocks/>
            </p:cNvCxnSpPr>
            <p:nvPr/>
          </p:nvCxnSpPr>
          <p:spPr>
            <a:xfrm>
              <a:off x="457200" y="1488768"/>
              <a:ext cx="399213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E2EFBB23-C3CC-428D-8104-0E715C84D666}"/>
              </a:ext>
            </a:extLst>
          </p:cNvPr>
          <p:cNvGrpSpPr/>
          <p:nvPr/>
        </p:nvGrpSpPr>
        <p:grpSpPr>
          <a:xfrm>
            <a:off x="628648" y="1149609"/>
            <a:ext cx="8164371" cy="428298"/>
            <a:chOff x="462001" y="1662914"/>
            <a:chExt cx="1910007" cy="407684"/>
          </a:xfrm>
        </p:grpSpPr>
        <p:sp>
          <p:nvSpPr>
            <p:cNvPr id="28" name="ee4pHeader1">
              <a:extLst>
                <a:ext uri="{FF2B5EF4-FFF2-40B4-BE49-F238E27FC236}">
                  <a16:creationId xmlns:a16="http://schemas.microsoft.com/office/drawing/2014/main" id="{381985CE-51D8-4485-B356-7841F3EE8CC4}"/>
                </a:ext>
              </a:extLst>
            </p:cNvPr>
            <p:cNvSpPr txBox="1"/>
            <p:nvPr/>
          </p:nvSpPr>
          <p:spPr>
            <a:xfrm>
              <a:off x="462001" y="1662914"/>
              <a:ext cx="1910007" cy="407684"/>
            </a:xfrm>
            <a:prstGeom prst="rect">
              <a:avLst/>
            </a:prstGeom>
            <a:noFill/>
            <a:ln cap="rnd">
              <a:noFill/>
            </a:ln>
          </p:spPr>
          <p:txBody>
            <a:bodyPr wrap="square" lIns="0" tIns="0" rIns="0" bIns="0" rtlCol="0" anchor="b" anchorCtr="0">
              <a:noAutofit/>
            </a:bodyPr>
            <a:lstStyle/>
            <a:p>
              <a:pPr marL="0" lvl="3"/>
              <a:r>
                <a:rPr lang="ja-JP" altLang="en-US" sz="2000" dirty="0">
                  <a:solidFill>
                    <a:schemeClr val="tx2"/>
                  </a:solidFill>
                  <a:latin typeface="Trebuchet MS" panose="020B0603020202020204" pitchFamily="34" charset="0"/>
                  <a:ea typeface="Meiryo UI" panose="020B0604030504040204" pitchFamily="50" charset="-128"/>
                </a:rPr>
                <a:t>概要</a:t>
              </a:r>
              <a:endParaRPr lang="en-US" sz="2000" dirty="0">
                <a:solidFill>
                  <a:schemeClr val="tx2"/>
                </a:solidFill>
                <a:latin typeface="Trebuchet MS" panose="020B0603020202020204" pitchFamily="34" charset="0"/>
                <a:ea typeface="Meiryo UI" panose="020B0604030504040204" pitchFamily="50" charset="-128"/>
              </a:endParaRPr>
            </a:p>
          </p:txBody>
        </p:sp>
        <p:cxnSp>
          <p:nvCxnSpPr>
            <p:cNvPr id="29" name="Straight Connector 28">
              <a:extLst>
                <a:ext uri="{FF2B5EF4-FFF2-40B4-BE49-F238E27FC236}">
                  <a16:creationId xmlns:a16="http://schemas.microsoft.com/office/drawing/2014/main" id="{60100C91-7C7A-4951-AF8D-8A09A71A69BC}"/>
                </a:ext>
              </a:extLst>
            </p:cNvPr>
            <p:cNvCxnSpPr>
              <a:cxnSpLocks/>
            </p:cNvCxnSpPr>
            <p:nvPr/>
          </p:nvCxnSpPr>
          <p:spPr>
            <a:xfrm>
              <a:off x="462001" y="2070598"/>
              <a:ext cx="191000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30" name="Group 29">
            <a:extLst>
              <a:ext uri="{FF2B5EF4-FFF2-40B4-BE49-F238E27FC236}">
                <a16:creationId xmlns:a16="http://schemas.microsoft.com/office/drawing/2014/main" id="{EEA34C98-83BF-483A-A27E-24BB484618C0}"/>
              </a:ext>
            </a:extLst>
          </p:cNvPr>
          <p:cNvGrpSpPr/>
          <p:nvPr/>
        </p:nvGrpSpPr>
        <p:grpSpPr>
          <a:xfrm>
            <a:off x="8866333" y="1149609"/>
            <a:ext cx="2697019" cy="428298"/>
            <a:chOff x="462001" y="1662914"/>
            <a:chExt cx="1910007" cy="407684"/>
          </a:xfrm>
        </p:grpSpPr>
        <p:sp>
          <p:nvSpPr>
            <p:cNvPr id="31" name="ee4pHeader1">
              <a:extLst>
                <a:ext uri="{FF2B5EF4-FFF2-40B4-BE49-F238E27FC236}">
                  <a16:creationId xmlns:a16="http://schemas.microsoft.com/office/drawing/2014/main" id="{E823EE73-79A5-428C-A3F6-C76FE07C790E}"/>
                </a:ext>
              </a:extLst>
            </p:cNvPr>
            <p:cNvSpPr txBox="1"/>
            <p:nvPr/>
          </p:nvSpPr>
          <p:spPr>
            <a:xfrm>
              <a:off x="462001" y="1662914"/>
              <a:ext cx="1910007" cy="407684"/>
            </a:xfrm>
            <a:prstGeom prst="rect">
              <a:avLst/>
            </a:prstGeom>
            <a:noFill/>
            <a:ln cap="rnd">
              <a:noFill/>
            </a:ln>
          </p:spPr>
          <p:txBody>
            <a:bodyPr wrap="square" lIns="0" tIns="0" rIns="0" bIns="0" rtlCol="0" anchor="b" anchorCtr="0">
              <a:noAutofit/>
            </a:bodyPr>
            <a:lstStyle/>
            <a:p>
              <a:pPr marL="0" lvl="3"/>
              <a:r>
                <a:rPr lang="ja-JP" altLang="en-US" sz="2000" dirty="0">
                  <a:solidFill>
                    <a:schemeClr val="tx2"/>
                  </a:solidFill>
                  <a:latin typeface="Trebuchet MS" panose="020B0603020202020204" pitchFamily="34" charset="0"/>
                  <a:ea typeface="Meiryo UI" panose="020B0604030504040204" pitchFamily="50" charset="-128"/>
                </a:rPr>
                <a:t>課題</a:t>
              </a:r>
              <a:endParaRPr lang="en-US" sz="2000" dirty="0">
                <a:solidFill>
                  <a:schemeClr val="tx2"/>
                </a:solidFill>
                <a:latin typeface="Trebuchet MS" panose="020B0603020202020204" pitchFamily="34" charset="0"/>
                <a:ea typeface="Meiryo UI" panose="020B0604030504040204" pitchFamily="50" charset="-128"/>
              </a:endParaRPr>
            </a:p>
          </p:txBody>
        </p:sp>
        <p:cxnSp>
          <p:nvCxnSpPr>
            <p:cNvPr id="33" name="Straight Connector 32">
              <a:extLst>
                <a:ext uri="{FF2B5EF4-FFF2-40B4-BE49-F238E27FC236}">
                  <a16:creationId xmlns:a16="http://schemas.microsoft.com/office/drawing/2014/main" id="{09B95A6B-62D9-415D-8F2B-EE490FDB75DF}"/>
                </a:ext>
              </a:extLst>
            </p:cNvPr>
            <p:cNvCxnSpPr>
              <a:cxnSpLocks/>
            </p:cNvCxnSpPr>
            <p:nvPr/>
          </p:nvCxnSpPr>
          <p:spPr>
            <a:xfrm>
              <a:off x="462001" y="2070598"/>
              <a:ext cx="191000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699002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7059725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3.</a:t>
            </a:r>
            <a:r>
              <a:rPr lang="ja-JP" altLang="en-US" dirty="0"/>
              <a:t>実施内容）提案する「サードプレイス」の概要</a:t>
            </a:r>
            <a:endParaRPr lang="en-US" sz="1600" dirty="0">
              <a:solidFill>
                <a:srgbClr val="575757"/>
              </a:solidFill>
              <a:latin typeface="Trebuchet MS" panose="020B0603020202020204" pitchFamily="34" charset="0"/>
            </a:endParaRPr>
          </a:p>
        </p:txBody>
      </p:sp>
      <p:grpSp>
        <p:nvGrpSpPr>
          <p:cNvPr id="17" name="Group 16">
            <a:extLst>
              <a:ext uri="{FF2B5EF4-FFF2-40B4-BE49-F238E27FC236}">
                <a16:creationId xmlns:a16="http://schemas.microsoft.com/office/drawing/2014/main" id="{2C8FBCEB-BCAA-4037-A0D5-A0927C406EFB}"/>
              </a:ext>
            </a:extLst>
          </p:cNvPr>
          <p:cNvGrpSpPr/>
          <p:nvPr/>
        </p:nvGrpSpPr>
        <p:grpSpPr>
          <a:xfrm>
            <a:off x="5567395" y="1135006"/>
            <a:ext cx="3066473" cy="428298"/>
            <a:chOff x="457200" y="1023955"/>
            <a:chExt cx="3992137" cy="464813"/>
          </a:xfrm>
        </p:grpSpPr>
        <p:sp>
          <p:nvSpPr>
            <p:cNvPr id="18" name="ee4pHeader1">
              <a:extLst>
                <a:ext uri="{FF2B5EF4-FFF2-40B4-BE49-F238E27FC236}">
                  <a16:creationId xmlns:a16="http://schemas.microsoft.com/office/drawing/2014/main" id="{2D061C52-D3A1-4DCF-88DE-B79CC756F4EA}"/>
                </a:ext>
              </a:extLst>
            </p:cNvPr>
            <p:cNvSpPr txBox="1"/>
            <p:nvPr/>
          </p:nvSpPr>
          <p:spPr>
            <a:xfrm>
              <a:off x="457200" y="1023955"/>
              <a:ext cx="3992137" cy="464813"/>
            </a:xfrm>
            <a:prstGeom prst="rect">
              <a:avLst/>
            </a:prstGeom>
            <a:noFill/>
            <a:ln cap="rnd">
              <a:noFill/>
            </a:ln>
          </p:spPr>
          <p:txBody>
            <a:bodyPr wrap="square" lIns="0" tIns="0" rIns="0" bIns="0" rtlCol="0" anchor="b" anchorCtr="0">
              <a:noAutofit/>
            </a:bodyPr>
            <a:lstStyle/>
            <a:p>
              <a:pPr marL="0" lvl="3"/>
              <a:r>
                <a:rPr lang="ja-JP" altLang="en-US" sz="2000">
                  <a:solidFill>
                    <a:schemeClr val="tx2"/>
                  </a:solidFill>
                  <a:latin typeface="Trebuchet MS" panose="020B0603020202020204" pitchFamily="34" charset="0"/>
                  <a:ea typeface="Meiryo UI" panose="020B0604030504040204" pitchFamily="50" charset="-128"/>
                </a:rPr>
                <a:t>プログラム内容</a:t>
              </a:r>
              <a:endParaRPr lang="en-US" sz="2000">
                <a:solidFill>
                  <a:schemeClr val="tx2"/>
                </a:solidFill>
                <a:latin typeface="Trebuchet MS" panose="020B0603020202020204" pitchFamily="34" charset="0"/>
                <a:ea typeface="Meiryo UI" panose="020B0604030504040204" pitchFamily="50" charset="-128"/>
              </a:endParaRPr>
            </a:p>
          </p:txBody>
        </p:sp>
        <p:cxnSp>
          <p:nvCxnSpPr>
            <p:cNvPr id="19" name="Straight Connector 18">
              <a:extLst>
                <a:ext uri="{FF2B5EF4-FFF2-40B4-BE49-F238E27FC236}">
                  <a16:creationId xmlns:a16="http://schemas.microsoft.com/office/drawing/2014/main" id="{0CDCBECA-449D-4EF6-B668-5BBD922DBFDC}"/>
                </a:ext>
              </a:extLst>
            </p:cNvPr>
            <p:cNvCxnSpPr>
              <a:cxnSpLocks/>
            </p:cNvCxnSpPr>
            <p:nvPr/>
          </p:nvCxnSpPr>
          <p:spPr>
            <a:xfrm>
              <a:off x="457200" y="1488768"/>
              <a:ext cx="399213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8" name="Group 7">
            <a:extLst>
              <a:ext uri="{FF2B5EF4-FFF2-40B4-BE49-F238E27FC236}">
                <a16:creationId xmlns:a16="http://schemas.microsoft.com/office/drawing/2014/main" id="{DC03895E-3A5B-460A-95DA-383F216F970B}"/>
              </a:ext>
            </a:extLst>
          </p:cNvPr>
          <p:cNvGrpSpPr/>
          <p:nvPr/>
        </p:nvGrpSpPr>
        <p:grpSpPr>
          <a:xfrm>
            <a:off x="4084393" y="1784749"/>
            <a:ext cx="1377147" cy="428298"/>
            <a:chOff x="4784495" y="1019049"/>
            <a:chExt cx="915848" cy="428298"/>
          </a:xfrm>
        </p:grpSpPr>
        <p:sp>
          <p:nvSpPr>
            <p:cNvPr id="9" name="ee4pHeader1">
              <a:extLst>
                <a:ext uri="{FF2B5EF4-FFF2-40B4-BE49-F238E27FC236}">
                  <a16:creationId xmlns:a16="http://schemas.microsoft.com/office/drawing/2014/main" id="{600534C2-F0B0-4333-8823-29C40C6B753B}"/>
                </a:ext>
              </a:extLst>
            </p:cNvPr>
            <p:cNvSpPr txBox="1"/>
            <p:nvPr/>
          </p:nvSpPr>
          <p:spPr>
            <a:xfrm>
              <a:off x="4784495" y="1019049"/>
              <a:ext cx="915848" cy="428298"/>
            </a:xfrm>
            <a:prstGeom prst="rect">
              <a:avLst/>
            </a:prstGeom>
            <a:noFill/>
            <a:ln cap="rnd">
              <a:noFill/>
            </a:ln>
          </p:spPr>
          <p:txBody>
            <a:bodyPr wrap="square" lIns="0" tIns="0" rIns="0" bIns="0" rtlCol="0" anchor="b" anchorCtr="0">
              <a:noAutofit/>
            </a:bodyPr>
            <a:lstStyle/>
            <a:p>
              <a:pPr marL="0" lvl="3"/>
              <a:r>
                <a:rPr lang="ja-JP" altLang="en-US">
                  <a:solidFill>
                    <a:schemeClr val="tx2"/>
                  </a:solidFill>
                  <a:latin typeface="Trebuchet MS" panose="020B0603020202020204" pitchFamily="34" charset="0"/>
                  <a:ea typeface="Meiryo UI" panose="020B0604030504040204" pitchFamily="50" charset="-128"/>
                </a:rPr>
                <a:t>選抜方法</a:t>
              </a:r>
              <a:endParaRPr lang="en-US">
                <a:solidFill>
                  <a:schemeClr val="tx2"/>
                </a:solidFill>
                <a:latin typeface="Trebuchet MS" panose="020B0603020202020204" pitchFamily="34" charset="0"/>
                <a:ea typeface="Meiryo UI" panose="020B0604030504040204" pitchFamily="50" charset="-128"/>
              </a:endParaRPr>
            </a:p>
          </p:txBody>
        </p:sp>
        <p:cxnSp>
          <p:nvCxnSpPr>
            <p:cNvPr id="10" name="Straight Connector 9">
              <a:extLst>
                <a:ext uri="{FF2B5EF4-FFF2-40B4-BE49-F238E27FC236}">
                  <a16:creationId xmlns:a16="http://schemas.microsoft.com/office/drawing/2014/main" id="{D19B6651-9D40-4612-932D-5B445A23C305}"/>
                </a:ext>
              </a:extLst>
            </p:cNvPr>
            <p:cNvCxnSpPr>
              <a:cxnSpLocks/>
            </p:cNvCxnSpPr>
            <p:nvPr/>
          </p:nvCxnSpPr>
          <p:spPr>
            <a:xfrm>
              <a:off x="4784495" y="1447347"/>
              <a:ext cx="915848"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A21A23BB-0DD3-47E7-AF5F-6A628A5C1039}"/>
              </a:ext>
            </a:extLst>
          </p:cNvPr>
          <p:cNvGrpSpPr/>
          <p:nvPr/>
        </p:nvGrpSpPr>
        <p:grpSpPr>
          <a:xfrm>
            <a:off x="2548076" y="1784749"/>
            <a:ext cx="1377147" cy="428298"/>
            <a:chOff x="3762793" y="1019049"/>
            <a:chExt cx="915848" cy="428298"/>
          </a:xfrm>
        </p:grpSpPr>
        <p:sp>
          <p:nvSpPr>
            <p:cNvPr id="12" name="ee4pHeader1">
              <a:extLst>
                <a:ext uri="{FF2B5EF4-FFF2-40B4-BE49-F238E27FC236}">
                  <a16:creationId xmlns:a16="http://schemas.microsoft.com/office/drawing/2014/main" id="{20E7BA6A-77F4-4947-8B81-2DEF0AA08BBD}"/>
                </a:ext>
              </a:extLst>
            </p:cNvPr>
            <p:cNvSpPr txBox="1"/>
            <p:nvPr/>
          </p:nvSpPr>
          <p:spPr>
            <a:xfrm>
              <a:off x="3762793" y="1019049"/>
              <a:ext cx="915848" cy="428298"/>
            </a:xfrm>
            <a:prstGeom prst="rect">
              <a:avLst/>
            </a:prstGeom>
            <a:noFill/>
            <a:ln cap="rnd">
              <a:noFill/>
            </a:ln>
          </p:spPr>
          <p:txBody>
            <a:bodyPr wrap="square" lIns="0" tIns="0" rIns="0" bIns="0" rtlCol="0" anchor="b" anchorCtr="0">
              <a:noAutofit/>
            </a:bodyPr>
            <a:lstStyle/>
            <a:p>
              <a:pPr marL="0" lvl="3"/>
              <a:r>
                <a:rPr lang="ja-JP" altLang="en-US" dirty="0">
                  <a:solidFill>
                    <a:schemeClr val="tx2"/>
                  </a:solidFill>
                  <a:latin typeface="Trebuchet MS" panose="020B0603020202020204" pitchFamily="34" charset="0"/>
                  <a:ea typeface="Meiryo UI" panose="020B0604030504040204" pitchFamily="50" charset="-128"/>
                </a:rPr>
                <a:t>募集方法</a:t>
              </a:r>
              <a:endParaRPr lang="en-US" dirty="0">
                <a:solidFill>
                  <a:schemeClr val="tx2"/>
                </a:solidFill>
                <a:latin typeface="Trebuchet MS" panose="020B0603020202020204" pitchFamily="34" charset="0"/>
                <a:ea typeface="Meiryo UI" panose="020B0604030504040204" pitchFamily="50" charset="-128"/>
              </a:endParaRPr>
            </a:p>
          </p:txBody>
        </p:sp>
        <p:cxnSp>
          <p:nvCxnSpPr>
            <p:cNvPr id="13" name="Straight Connector 12">
              <a:extLst>
                <a:ext uri="{FF2B5EF4-FFF2-40B4-BE49-F238E27FC236}">
                  <a16:creationId xmlns:a16="http://schemas.microsoft.com/office/drawing/2014/main" id="{D5E89A83-E59F-4106-862B-478FCDC70143}"/>
                </a:ext>
              </a:extLst>
            </p:cNvPr>
            <p:cNvCxnSpPr>
              <a:cxnSpLocks/>
            </p:cNvCxnSpPr>
            <p:nvPr/>
          </p:nvCxnSpPr>
          <p:spPr>
            <a:xfrm>
              <a:off x="3762793" y="1447347"/>
              <a:ext cx="915848"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97E0E5AF-EC57-42D6-AE36-DE326177EC09}"/>
              </a:ext>
            </a:extLst>
          </p:cNvPr>
          <p:cNvGrpSpPr/>
          <p:nvPr/>
        </p:nvGrpSpPr>
        <p:grpSpPr>
          <a:xfrm>
            <a:off x="628648" y="1784749"/>
            <a:ext cx="1760259" cy="428298"/>
            <a:chOff x="457200" y="1023955"/>
            <a:chExt cx="3992137" cy="464813"/>
          </a:xfrm>
        </p:grpSpPr>
        <p:sp>
          <p:nvSpPr>
            <p:cNvPr id="15" name="ee4pHeader1">
              <a:extLst>
                <a:ext uri="{FF2B5EF4-FFF2-40B4-BE49-F238E27FC236}">
                  <a16:creationId xmlns:a16="http://schemas.microsoft.com/office/drawing/2014/main" id="{52C1A4CB-B798-41CB-BE59-FDF2816FE259}"/>
                </a:ext>
              </a:extLst>
            </p:cNvPr>
            <p:cNvSpPr txBox="1"/>
            <p:nvPr/>
          </p:nvSpPr>
          <p:spPr>
            <a:xfrm>
              <a:off x="457200" y="1023955"/>
              <a:ext cx="3992137" cy="464813"/>
            </a:xfrm>
            <a:prstGeom prst="rect">
              <a:avLst/>
            </a:prstGeom>
            <a:noFill/>
            <a:ln cap="rnd">
              <a:noFill/>
            </a:ln>
          </p:spPr>
          <p:txBody>
            <a:bodyPr wrap="square" lIns="0" tIns="0" rIns="0" bIns="0" rtlCol="0" anchor="b" anchorCtr="0">
              <a:noAutofit/>
            </a:bodyPr>
            <a:lstStyle/>
            <a:p>
              <a:pPr marL="0" lvl="3"/>
              <a:r>
                <a:rPr lang="ja-JP" altLang="en-US" dirty="0">
                  <a:solidFill>
                    <a:schemeClr val="tx2"/>
                  </a:solidFill>
                  <a:latin typeface="Trebuchet MS" panose="020B0603020202020204" pitchFamily="34" charset="0"/>
                  <a:ea typeface="Meiryo UI" panose="020B0604030504040204" pitchFamily="50" charset="-128"/>
                </a:rPr>
                <a:t>対象の児童・生徒</a:t>
              </a:r>
              <a:endParaRPr lang="en-US" dirty="0">
                <a:solidFill>
                  <a:schemeClr val="tx2"/>
                </a:solidFill>
                <a:latin typeface="Trebuchet MS" panose="020B0603020202020204" pitchFamily="34" charset="0"/>
                <a:ea typeface="Meiryo UI" panose="020B0604030504040204" pitchFamily="50" charset="-128"/>
              </a:endParaRPr>
            </a:p>
          </p:txBody>
        </p:sp>
        <p:cxnSp>
          <p:nvCxnSpPr>
            <p:cNvPr id="16" name="Straight Connector 15">
              <a:extLst>
                <a:ext uri="{FF2B5EF4-FFF2-40B4-BE49-F238E27FC236}">
                  <a16:creationId xmlns:a16="http://schemas.microsoft.com/office/drawing/2014/main" id="{A9C717F6-B6B7-4F97-B192-3FE5B96B1DEE}"/>
                </a:ext>
              </a:extLst>
            </p:cNvPr>
            <p:cNvCxnSpPr>
              <a:cxnSpLocks/>
            </p:cNvCxnSpPr>
            <p:nvPr/>
          </p:nvCxnSpPr>
          <p:spPr>
            <a:xfrm>
              <a:off x="457200" y="1488768"/>
              <a:ext cx="399213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F814AAC5-EC94-468C-A969-97E5E8F574A5}"/>
              </a:ext>
            </a:extLst>
          </p:cNvPr>
          <p:cNvGrpSpPr/>
          <p:nvPr/>
        </p:nvGrpSpPr>
        <p:grpSpPr>
          <a:xfrm>
            <a:off x="628648" y="1135006"/>
            <a:ext cx="4832892" cy="428298"/>
            <a:chOff x="462001" y="1662914"/>
            <a:chExt cx="1910007" cy="407684"/>
          </a:xfrm>
        </p:grpSpPr>
        <p:sp>
          <p:nvSpPr>
            <p:cNvPr id="24" name="ee4pHeader1">
              <a:extLst>
                <a:ext uri="{FF2B5EF4-FFF2-40B4-BE49-F238E27FC236}">
                  <a16:creationId xmlns:a16="http://schemas.microsoft.com/office/drawing/2014/main" id="{0AAB5724-15D9-4317-9883-DA4DF00DC95F}"/>
                </a:ext>
              </a:extLst>
            </p:cNvPr>
            <p:cNvSpPr txBox="1"/>
            <p:nvPr/>
          </p:nvSpPr>
          <p:spPr>
            <a:xfrm>
              <a:off x="462001" y="1662914"/>
              <a:ext cx="1910007" cy="407684"/>
            </a:xfrm>
            <a:prstGeom prst="rect">
              <a:avLst/>
            </a:prstGeom>
            <a:noFill/>
            <a:ln cap="rnd">
              <a:noFill/>
            </a:ln>
          </p:spPr>
          <p:txBody>
            <a:bodyPr wrap="square" lIns="0" tIns="0" rIns="0" bIns="0" rtlCol="0" anchor="b" anchorCtr="0">
              <a:noAutofit/>
            </a:bodyPr>
            <a:lstStyle/>
            <a:p>
              <a:pPr marL="0" lvl="3"/>
              <a:r>
                <a:rPr lang="ja-JP" altLang="en-US" sz="2000" dirty="0">
                  <a:solidFill>
                    <a:schemeClr val="tx2"/>
                  </a:solidFill>
                  <a:latin typeface="Trebuchet MS" panose="020B0603020202020204" pitchFamily="34" charset="0"/>
                  <a:ea typeface="Meiryo UI" panose="020B0604030504040204" pitchFamily="50" charset="-128"/>
                </a:rPr>
                <a:t>対象者とその募集・選抜方法</a:t>
              </a:r>
              <a:endParaRPr lang="en-US" sz="2000" dirty="0">
                <a:solidFill>
                  <a:schemeClr val="tx2"/>
                </a:solidFill>
                <a:latin typeface="Trebuchet MS" panose="020B0603020202020204" pitchFamily="34" charset="0"/>
                <a:ea typeface="Meiryo UI" panose="020B0604030504040204" pitchFamily="50" charset="-128"/>
              </a:endParaRPr>
            </a:p>
          </p:txBody>
        </p:sp>
        <p:cxnSp>
          <p:nvCxnSpPr>
            <p:cNvPr id="25" name="Straight Connector 24">
              <a:extLst>
                <a:ext uri="{FF2B5EF4-FFF2-40B4-BE49-F238E27FC236}">
                  <a16:creationId xmlns:a16="http://schemas.microsoft.com/office/drawing/2014/main" id="{BAA907CE-DE5B-457F-8C72-8783178C7A33}"/>
                </a:ext>
              </a:extLst>
            </p:cNvPr>
            <p:cNvCxnSpPr>
              <a:cxnSpLocks/>
            </p:cNvCxnSpPr>
            <p:nvPr/>
          </p:nvCxnSpPr>
          <p:spPr>
            <a:xfrm>
              <a:off x="462001" y="2070598"/>
              <a:ext cx="191000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2BEF107C-EFE7-4DD9-8BF8-40FF12B26A08}"/>
              </a:ext>
            </a:extLst>
          </p:cNvPr>
          <p:cNvGrpSpPr/>
          <p:nvPr/>
        </p:nvGrpSpPr>
        <p:grpSpPr>
          <a:xfrm>
            <a:off x="8827430" y="1135006"/>
            <a:ext cx="2735922" cy="428298"/>
            <a:chOff x="457200" y="1023955"/>
            <a:chExt cx="3992137" cy="464813"/>
          </a:xfrm>
        </p:grpSpPr>
        <p:sp>
          <p:nvSpPr>
            <p:cNvPr id="27" name="ee4pHeader1">
              <a:extLst>
                <a:ext uri="{FF2B5EF4-FFF2-40B4-BE49-F238E27FC236}">
                  <a16:creationId xmlns:a16="http://schemas.microsoft.com/office/drawing/2014/main" id="{BC9735BD-D45E-4188-8E85-C30398C6A668}"/>
                </a:ext>
              </a:extLst>
            </p:cNvPr>
            <p:cNvSpPr txBox="1"/>
            <p:nvPr/>
          </p:nvSpPr>
          <p:spPr>
            <a:xfrm>
              <a:off x="457200" y="1023955"/>
              <a:ext cx="3992137" cy="464813"/>
            </a:xfrm>
            <a:prstGeom prst="rect">
              <a:avLst/>
            </a:prstGeom>
            <a:noFill/>
            <a:ln cap="rnd">
              <a:noFill/>
            </a:ln>
          </p:spPr>
          <p:txBody>
            <a:bodyPr wrap="square" lIns="0" tIns="0" rIns="0" bIns="0" rtlCol="0" anchor="b" anchorCtr="0">
              <a:noAutofit/>
            </a:bodyPr>
            <a:lstStyle/>
            <a:p>
              <a:pPr marL="0" lvl="3"/>
              <a:r>
                <a:rPr lang="ja-JP" altLang="en-US" sz="2000" dirty="0">
                  <a:solidFill>
                    <a:schemeClr val="tx2"/>
                  </a:solidFill>
                  <a:latin typeface="Trebuchet MS" panose="020B0603020202020204" pitchFamily="34" charset="0"/>
                  <a:ea typeface="Meiryo UI" panose="020B0604030504040204" pitchFamily="50" charset="-128"/>
                </a:rPr>
                <a:t>プログラム後の育成イメージ</a:t>
              </a:r>
              <a:endParaRPr lang="en-US" sz="2000" dirty="0">
                <a:solidFill>
                  <a:schemeClr val="tx2"/>
                </a:solidFill>
                <a:latin typeface="Trebuchet MS" panose="020B0603020202020204" pitchFamily="34" charset="0"/>
                <a:ea typeface="Meiryo UI" panose="020B0604030504040204" pitchFamily="50" charset="-128"/>
              </a:endParaRPr>
            </a:p>
          </p:txBody>
        </p:sp>
        <p:cxnSp>
          <p:nvCxnSpPr>
            <p:cNvPr id="28" name="Straight Connector 27">
              <a:extLst>
                <a:ext uri="{FF2B5EF4-FFF2-40B4-BE49-F238E27FC236}">
                  <a16:creationId xmlns:a16="http://schemas.microsoft.com/office/drawing/2014/main" id="{E99200D9-6D1A-4B68-83EF-710F3E270599}"/>
                </a:ext>
              </a:extLst>
            </p:cNvPr>
            <p:cNvCxnSpPr>
              <a:cxnSpLocks/>
            </p:cNvCxnSpPr>
            <p:nvPr/>
          </p:nvCxnSpPr>
          <p:spPr>
            <a:xfrm>
              <a:off x="457200" y="1488768"/>
              <a:ext cx="399213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30" name="Rectangle 24">
            <a:extLst>
              <a:ext uri="{FF2B5EF4-FFF2-40B4-BE49-F238E27FC236}">
                <a16:creationId xmlns:a16="http://schemas.microsoft.com/office/drawing/2014/main" id="{3C69DE2C-59ED-491A-9603-AE7CF393C7BE}"/>
              </a:ext>
            </a:extLst>
          </p:cNvPr>
          <p:cNvSpPr/>
          <p:nvPr/>
        </p:nvSpPr>
        <p:spPr>
          <a:xfrm>
            <a:off x="7749310" y="2282638"/>
            <a:ext cx="4144594" cy="2908489"/>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本実証で提案する「サードプレイス」の概要を以下の観点で</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明記ください。</a:t>
            </a:r>
          </a:p>
          <a:p>
            <a:pPr marL="324000" lvl="1" indent="-216000">
              <a:buClr>
                <a:schemeClr val="tx2"/>
              </a:buClr>
              <a:buFont typeface="Trebuchet MS" panose="020B0603020202020204" pitchFamily="34" charset="0"/>
              <a:buChar char="•"/>
            </a:pPr>
            <a:r>
              <a:rPr kumimoji="1" lang="ja-JP" altLang="en-US" sz="1200" dirty="0">
                <a:solidFill>
                  <a:srgbClr val="FFFFFF"/>
                </a:solidFill>
                <a:latin typeface="Trebuchet MS" panose="020B0603020202020204" pitchFamily="34" charset="0"/>
                <a:ea typeface="Meiryo UI" panose="020B0604030504040204" pitchFamily="50" charset="-128"/>
              </a:rPr>
              <a:t>どのような子どもを対象とし、どのように募集・選抜するのか</a:t>
            </a:r>
          </a:p>
          <a:p>
            <a:pPr marL="324000" lvl="1" indent="-216000">
              <a:buClr>
                <a:schemeClr val="tx2"/>
              </a:buClr>
              <a:buFont typeface="Trebuchet MS" panose="020B0603020202020204" pitchFamily="34" charset="0"/>
              <a:buChar char="•"/>
            </a:pPr>
            <a:r>
              <a:rPr kumimoji="1" lang="ja-JP" altLang="en-US" sz="1200" dirty="0">
                <a:solidFill>
                  <a:srgbClr val="FFFFFF"/>
                </a:solidFill>
                <a:latin typeface="Trebuchet MS" panose="020B0603020202020204" pitchFamily="34" charset="0"/>
                <a:ea typeface="Meiryo UI" panose="020B0604030504040204" pitchFamily="50" charset="-128"/>
              </a:rPr>
              <a:t>「サードプレイス」で子どもたちは何を学ぶのか</a:t>
            </a:r>
          </a:p>
          <a:p>
            <a:pPr marL="324000" lvl="1" indent="-216000">
              <a:buClr>
                <a:schemeClr val="tx2"/>
              </a:buClr>
              <a:buFont typeface="Trebuchet MS" panose="020B0603020202020204" pitchFamily="34" charset="0"/>
              <a:buChar char="•"/>
            </a:pPr>
            <a:r>
              <a:rPr kumimoji="1" lang="ja-JP" altLang="en-US" sz="1200" dirty="0">
                <a:solidFill>
                  <a:srgbClr val="FFFFFF"/>
                </a:solidFill>
                <a:latin typeface="Trebuchet MS" panose="020B0603020202020204" pitchFamily="34" charset="0"/>
                <a:ea typeface="Meiryo UI" panose="020B0604030504040204" pitchFamily="50" charset="-128"/>
              </a:rPr>
              <a:t>「サードプレイス」での学びを経て、どのような子どもたちを育成するのか</a:t>
            </a:r>
            <a:endParaRPr kumimoji="1" lang="en-US" altLang="ja-JP" sz="1200" dirty="0">
              <a:solidFill>
                <a:srgbClr val="FFFFFF"/>
              </a:solidFill>
              <a:latin typeface="Trebuchet MS" panose="020B0603020202020204" pitchFamily="34" charset="0"/>
              <a:ea typeface="Meiryo UI" panose="020B0604030504040204" pitchFamily="50" charset="-128"/>
            </a:endParaRPr>
          </a:p>
          <a:p>
            <a:endParaRPr kumimoji="1" lang="en-US" altLang="ja-JP" sz="1200" dirty="0">
              <a:solidFill>
                <a:srgbClr val="FFFFFF"/>
              </a:solidFill>
              <a:latin typeface="Trebuchet MS" panose="020B0603020202020204" pitchFamily="34" charset="0"/>
              <a:ea typeface="Meiryo UI" panose="020B0604030504040204" pitchFamily="50" charset="-128"/>
            </a:endParaRPr>
          </a:p>
          <a:p>
            <a:pPr>
              <a:buFont typeface="Trebuchet MS" panose="020B0603020202020204" pitchFamily="34" charset="0"/>
              <a:buChar char="​"/>
            </a:pPr>
            <a:r>
              <a:rPr kumimoji="1" lang="ja-JP" altLang="en-US" sz="1200" dirty="0">
                <a:solidFill>
                  <a:srgbClr val="FFFFFF"/>
                </a:solidFill>
                <a:latin typeface="Trebuchet MS" panose="020B0603020202020204" pitchFamily="34" charset="0"/>
                <a:ea typeface="Meiryo UI" panose="020B0604030504040204" pitchFamily="50" charset="-128"/>
              </a:rPr>
              <a:t>各項目の詳細が本ページに収まらない場合、詳細を記載するページを追加ください</a:t>
            </a:r>
            <a:endParaRPr kumimoji="1" lang="en-US" altLang="ja-JP" sz="1200" dirty="0">
              <a:solidFill>
                <a:srgbClr val="FFFFFF"/>
              </a:solidFill>
              <a:latin typeface="Trebuchet MS" panose="020B0603020202020204" pitchFamily="34" charset="0"/>
              <a:ea typeface="Meiryo UI" panose="020B0604030504040204" pitchFamily="50" charset="-128"/>
            </a:endParaRPr>
          </a:p>
          <a:p>
            <a:pPr>
              <a:buFont typeface="Trebuchet MS" panose="020B0603020202020204" pitchFamily="34" charset="0"/>
              <a:buChar char="​"/>
            </a:pPr>
            <a:r>
              <a:rPr kumimoji="1" lang="ja-JP" altLang="en-US" sz="1200" dirty="0">
                <a:solidFill>
                  <a:srgbClr val="FFFFFF"/>
                </a:solidFill>
                <a:latin typeface="Trebuchet MS" panose="020B0603020202020204" pitchFamily="34" charset="0"/>
                <a:ea typeface="Meiryo UI" panose="020B0604030504040204" pitchFamily="50" charset="-128"/>
              </a:rPr>
              <a:t>なお、公募要領の加点要素④⑤を含む場合、その要素についても補足ください</a:t>
            </a:r>
            <a:endParaRPr kumimoji="1" lang="en-US" altLang="ja-JP" sz="1200" dirty="0">
              <a:solidFill>
                <a:srgbClr val="FFFFFF"/>
              </a:solidFill>
              <a:latin typeface="Trebuchet MS" panose="020B0603020202020204" pitchFamily="34" charset="0"/>
              <a:ea typeface="Meiryo UI" panose="020B0604030504040204" pitchFamily="50" charset="-128"/>
            </a:endParaRPr>
          </a:p>
          <a:p>
            <a:pPr>
              <a:spcAft>
                <a:spcPts val="600"/>
              </a:spcAft>
            </a:pP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79990486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172034407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3.</a:t>
            </a:r>
            <a:r>
              <a:rPr lang="ja-JP" altLang="en-US" dirty="0"/>
              <a:t>実施内容）提案する「サードプレイス」の効果検証</a:t>
            </a:r>
            <a:endParaRPr lang="en-US" sz="1600" dirty="0">
              <a:solidFill>
                <a:srgbClr val="575757"/>
              </a:solidFill>
              <a:latin typeface="Trebuchet MS" panose="020B0603020202020204" pitchFamily="34" charset="0"/>
            </a:endParaRPr>
          </a:p>
        </p:txBody>
      </p:sp>
      <p:sp>
        <p:nvSpPr>
          <p:cNvPr id="6" name="Rectangle 24">
            <a:extLst>
              <a:ext uri="{FF2B5EF4-FFF2-40B4-BE49-F238E27FC236}">
                <a16:creationId xmlns:a16="http://schemas.microsoft.com/office/drawing/2014/main" id="{223F0B33-3A34-4652-A777-20D27F73E4C2}"/>
              </a:ext>
            </a:extLst>
          </p:cNvPr>
          <p:cNvSpPr/>
          <p:nvPr/>
        </p:nvSpPr>
        <p:spPr>
          <a:xfrm>
            <a:off x="8921632" y="2724210"/>
            <a:ext cx="2863968" cy="135421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本実証で提案する「サードプレイス」の</a:t>
            </a:r>
            <a:r>
              <a:rPr kumimoji="1" lang="ja-JP" altLang="en-US" sz="1200" dirty="0">
                <a:solidFill>
                  <a:srgbClr val="FFFFFF"/>
                </a:solidFill>
                <a:latin typeface="Trebuchet MS" panose="020B0603020202020204" pitchFamily="34" charset="0"/>
                <a:ea typeface="Meiryo UI" panose="020B0604030504040204" pitchFamily="50" charset="-128"/>
              </a:rPr>
              <a:t>関係者（学習者、保護者、行政等）への効果・</a:t>
            </a:r>
            <a:br>
              <a:rPr kumimoji="1" lang="en-US" altLang="ja-JP" sz="1200" dirty="0">
                <a:solidFill>
                  <a:srgbClr val="FFFFFF"/>
                </a:solidFill>
                <a:latin typeface="Trebuchet MS" panose="020B0603020202020204" pitchFamily="34" charset="0"/>
                <a:ea typeface="Meiryo UI" panose="020B0604030504040204" pitchFamily="50" charset="-128"/>
              </a:rPr>
            </a:br>
            <a:r>
              <a:rPr kumimoji="1" lang="ja-JP" altLang="en-US" sz="1200" dirty="0">
                <a:solidFill>
                  <a:srgbClr val="FFFFFF"/>
                </a:solidFill>
                <a:latin typeface="Trebuchet MS" panose="020B0603020202020204" pitchFamily="34" charset="0"/>
                <a:ea typeface="Meiryo UI" panose="020B0604030504040204" pitchFamily="50" charset="-128"/>
              </a:rPr>
              <a:t>利点の想定と、その検証方法を記載ください</a:t>
            </a:r>
            <a:endParaRPr kumimoji="1" lang="en-US" altLang="ja-JP" sz="1200" dirty="0">
              <a:solidFill>
                <a:srgbClr val="FFFFFF"/>
              </a:solidFill>
              <a:latin typeface="Trebuchet MS" panose="020B0603020202020204" pitchFamily="34" charset="0"/>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
        <p:nvSpPr>
          <p:cNvPr id="9" name="ee4pHeader1">
            <a:extLst>
              <a:ext uri="{FF2B5EF4-FFF2-40B4-BE49-F238E27FC236}">
                <a16:creationId xmlns:a16="http://schemas.microsoft.com/office/drawing/2014/main" id="{3CB8CBBD-DD93-4607-99CC-0A2721B9B707}"/>
              </a:ext>
            </a:extLst>
          </p:cNvPr>
          <p:cNvSpPr txBox="1"/>
          <p:nvPr/>
        </p:nvSpPr>
        <p:spPr>
          <a:xfrm>
            <a:off x="2447567" y="1135006"/>
            <a:ext cx="3895816" cy="428298"/>
          </a:xfrm>
          <a:prstGeom prst="rect">
            <a:avLst/>
          </a:prstGeom>
        </p:spPr>
        <p:txBody>
          <a:bodyPr wrap="square" lIns="0" tIns="0" rIns="0" bIns="0" rtlCol="0" anchor="b" anchorCtr="0">
            <a:noAutofit/>
          </a:bodyPr>
          <a:lstStyle/>
          <a:p>
            <a:pPr marL="0" lvl="3"/>
            <a:r>
              <a:rPr lang="ja-JP" altLang="en-US" sz="2000" dirty="0">
                <a:solidFill>
                  <a:schemeClr val="tx2"/>
                </a:solidFill>
                <a:latin typeface="Trebuchet MS" panose="020B0603020202020204" pitchFamily="34" charset="0"/>
                <a:ea typeface="Meiryo UI" panose="020B0604030504040204" pitchFamily="50" charset="-128"/>
              </a:rPr>
              <a:t>想定効果・利点</a:t>
            </a:r>
            <a:endParaRPr lang="en-US" sz="2000" dirty="0">
              <a:solidFill>
                <a:schemeClr val="tx2"/>
              </a:solidFill>
              <a:latin typeface="Trebuchet MS" panose="020B0603020202020204" pitchFamily="34" charset="0"/>
              <a:ea typeface="Meiryo UI" panose="020B0604030504040204" pitchFamily="50" charset="-128"/>
            </a:endParaRPr>
          </a:p>
        </p:txBody>
      </p:sp>
      <p:cxnSp>
        <p:nvCxnSpPr>
          <p:cNvPr id="10" name="Straight Connector 9">
            <a:extLst>
              <a:ext uri="{FF2B5EF4-FFF2-40B4-BE49-F238E27FC236}">
                <a16:creationId xmlns:a16="http://schemas.microsoft.com/office/drawing/2014/main" id="{62C80E40-382F-4157-B051-6753CD850434}"/>
              </a:ext>
            </a:extLst>
          </p:cNvPr>
          <p:cNvCxnSpPr>
            <a:cxnSpLocks/>
          </p:cNvCxnSpPr>
          <p:nvPr/>
        </p:nvCxnSpPr>
        <p:spPr>
          <a:xfrm>
            <a:off x="2447567" y="1563304"/>
            <a:ext cx="3895816" cy="0"/>
          </a:xfrm>
          <a:prstGeom prst="line">
            <a:avLst/>
          </a:prstGeom>
          <a:ln w="9525" cap="flat" cmpd="sng" algn="ctr">
            <a:solidFill>
              <a:srgbClr val="9A9A9A"/>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ee4pHeader1">
            <a:extLst>
              <a:ext uri="{FF2B5EF4-FFF2-40B4-BE49-F238E27FC236}">
                <a16:creationId xmlns:a16="http://schemas.microsoft.com/office/drawing/2014/main" id="{393F5185-E28D-404F-96D3-0ECBFA64D613}"/>
              </a:ext>
            </a:extLst>
          </p:cNvPr>
          <p:cNvSpPr txBox="1"/>
          <p:nvPr/>
        </p:nvSpPr>
        <p:spPr>
          <a:xfrm>
            <a:off x="6574524" y="1135006"/>
            <a:ext cx="4988828" cy="428298"/>
          </a:xfrm>
          <a:prstGeom prst="rect">
            <a:avLst/>
          </a:prstGeom>
        </p:spPr>
        <p:txBody>
          <a:bodyPr wrap="square" lIns="0" tIns="0" rIns="0" bIns="0" rtlCol="0" anchor="b" anchorCtr="0">
            <a:noAutofit/>
          </a:bodyPr>
          <a:lstStyle/>
          <a:p>
            <a:pPr marL="0" lvl="3"/>
            <a:r>
              <a:rPr lang="ja-JP" altLang="en-US" sz="2000" dirty="0">
                <a:solidFill>
                  <a:schemeClr val="tx2"/>
                </a:solidFill>
                <a:latin typeface="Trebuchet MS" panose="020B0603020202020204" pitchFamily="34" charset="0"/>
                <a:ea typeface="Meiryo UI" panose="020B0604030504040204" pitchFamily="50" charset="-128"/>
              </a:rPr>
              <a:t>検証方法</a:t>
            </a:r>
            <a:endParaRPr lang="en-US" sz="2000" dirty="0">
              <a:solidFill>
                <a:schemeClr val="tx2"/>
              </a:solidFill>
              <a:latin typeface="Trebuchet MS" panose="020B0603020202020204" pitchFamily="34" charset="0"/>
              <a:ea typeface="Meiryo UI" panose="020B0604030504040204" pitchFamily="50" charset="-128"/>
            </a:endParaRPr>
          </a:p>
        </p:txBody>
      </p:sp>
      <p:cxnSp>
        <p:nvCxnSpPr>
          <p:cNvPr id="13" name="Straight Connector 12">
            <a:extLst>
              <a:ext uri="{FF2B5EF4-FFF2-40B4-BE49-F238E27FC236}">
                <a16:creationId xmlns:a16="http://schemas.microsoft.com/office/drawing/2014/main" id="{F01F1D7C-2FB7-4892-9818-FB4017FB355D}"/>
              </a:ext>
            </a:extLst>
          </p:cNvPr>
          <p:cNvCxnSpPr>
            <a:cxnSpLocks/>
          </p:cNvCxnSpPr>
          <p:nvPr/>
        </p:nvCxnSpPr>
        <p:spPr>
          <a:xfrm>
            <a:off x="6574524" y="1563304"/>
            <a:ext cx="4988828" cy="0"/>
          </a:xfrm>
          <a:prstGeom prst="line">
            <a:avLst/>
          </a:prstGeom>
          <a:ln w="9525" cap="flat" cmpd="sng" algn="ctr">
            <a:solidFill>
              <a:srgbClr val="9A9A9A"/>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ee4pHeader1">
            <a:extLst>
              <a:ext uri="{FF2B5EF4-FFF2-40B4-BE49-F238E27FC236}">
                <a16:creationId xmlns:a16="http://schemas.microsoft.com/office/drawing/2014/main" id="{83526FA6-3724-4173-B8CA-C8032BAECD43}"/>
              </a:ext>
            </a:extLst>
          </p:cNvPr>
          <p:cNvSpPr txBox="1"/>
          <p:nvPr/>
        </p:nvSpPr>
        <p:spPr>
          <a:xfrm>
            <a:off x="628648" y="1135006"/>
            <a:ext cx="1587778" cy="428298"/>
          </a:xfrm>
          <a:prstGeom prst="rect">
            <a:avLst/>
          </a:prstGeom>
        </p:spPr>
        <p:txBody>
          <a:bodyPr wrap="square" lIns="0" tIns="0" rIns="0" bIns="0" rtlCol="0" anchor="b" anchorCtr="0">
            <a:noAutofit/>
          </a:bodyPr>
          <a:lstStyle/>
          <a:p>
            <a:pPr marL="0" lvl="3"/>
            <a:r>
              <a:rPr lang="ja-JP" altLang="en-US" sz="2000" dirty="0">
                <a:solidFill>
                  <a:schemeClr val="tx2"/>
                </a:solidFill>
                <a:latin typeface="Trebuchet MS" panose="020B0603020202020204" pitchFamily="34" charset="0"/>
                <a:ea typeface="Meiryo UI" panose="020B0604030504040204" pitchFamily="50" charset="-128"/>
              </a:rPr>
              <a:t>想定裨益者</a:t>
            </a:r>
            <a:endParaRPr lang="en-US" sz="2000" dirty="0">
              <a:solidFill>
                <a:schemeClr val="tx2"/>
              </a:solidFill>
              <a:latin typeface="Trebuchet MS" panose="020B0603020202020204" pitchFamily="34" charset="0"/>
              <a:ea typeface="Meiryo UI" panose="020B0604030504040204" pitchFamily="50" charset="-128"/>
            </a:endParaRPr>
          </a:p>
        </p:txBody>
      </p:sp>
      <p:cxnSp>
        <p:nvCxnSpPr>
          <p:cNvPr id="16" name="Straight Connector 15">
            <a:extLst>
              <a:ext uri="{FF2B5EF4-FFF2-40B4-BE49-F238E27FC236}">
                <a16:creationId xmlns:a16="http://schemas.microsoft.com/office/drawing/2014/main" id="{F9EA3B2F-BEC3-45CA-A1EC-9C6181D7E1C2}"/>
              </a:ext>
            </a:extLst>
          </p:cNvPr>
          <p:cNvCxnSpPr>
            <a:cxnSpLocks/>
          </p:cNvCxnSpPr>
          <p:nvPr/>
        </p:nvCxnSpPr>
        <p:spPr>
          <a:xfrm>
            <a:off x="628648" y="1563304"/>
            <a:ext cx="1587778" cy="0"/>
          </a:xfrm>
          <a:prstGeom prst="line">
            <a:avLst/>
          </a:prstGeom>
          <a:ln w="9525" cap="flat" cmpd="sng" algn="ctr">
            <a:solidFill>
              <a:srgbClr val="9A9A9A"/>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729823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86020844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3.</a:t>
            </a:r>
            <a:r>
              <a:rPr lang="ja-JP" altLang="en-US" dirty="0"/>
              <a:t>実施内容）提案する「サードプレイス」の自走・普及プラン</a:t>
            </a:r>
            <a:endParaRPr lang="en-US" sz="1600" dirty="0">
              <a:solidFill>
                <a:srgbClr val="575757"/>
              </a:solidFill>
              <a:latin typeface="Trebuchet MS" panose="020B0603020202020204" pitchFamily="34" charset="0"/>
            </a:endParaRPr>
          </a:p>
        </p:txBody>
      </p:sp>
      <p:grpSp>
        <p:nvGrpSpPr>
          <p:cNvPr id="17" name="Group 16">
            <a:extLst>
              <a:ext uri="{FF2B5EF4-FFF2-40B4-BE49-F238E27FC236}">
                <a16:creationId xmlns:a16="http://schemas.microsoft.com/office/drawing/2014/main" id="{7AA6B0CF-D4F5-42A1-A7CB-D6B518C727CF}"/>
              </a:ext>
            </a:extLst>
          </p:cNvPr>
          <p:cNvGrpSpPr/>
          <p:nvPr/>
        </p:nvGrpSpPr>
        <p:grpSpPr>
          <a:xfrm>
            <a:off x="630001" y="1135006"/>
            <a:ext cx="10933351" cy="4779635"/>
            <a:chOff x="629999" y="1381454"/>
            <a:chExt cx="11141081" cy="4779635"/>
          </a:xfrm>
        </p:grpSpPr>
        <p:sp>
          <p:nvSpPr>
            <p:cNvPr id="18" name="正方形/長方形 6">
              <a:extLst>
                <a:ext uri="{FF2B5EF4-FFF2-40B4-BE49-F238E27FC236}">
                  <a16:creationId xmlns:a16="http://schemas.microsoft.com/office/drawing/2014/main" id="{7CB6CFF3-9792-4946-B97C-96D8D1541B98}"/>
                </a:ext>
              </a:extLst>
            </p:cNvPr>
            <p:cNvSpPr/>
            <p:nvPr/>
          </p:nvSpPr>
          <p:spPr>
            <a:xfrm>
              <a:off x="6757814" y="2081214"/>
              <a:ext cx="4995815" cy="407987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endParaRPr kumimoji="1" lang="en-US" dirty="0">
                <a:solidFill>
                  <a:schemeClr val="tx1"/>
                </a:solidFill>
                <a:latin typeface="Trebuchet MS" panose="020B0603020202020204" pitchFamily="34" charset="0"/>
                <a:ea typeface="Meiryo UI" panose="020B0604030504040204" pitchFamily="50" charset="-128"/>
              </a:endParaRPr>
            </a:p>
          </p:txBody>
        </p:sp>
        <p:grpSp>
          <p:nvGrpSpPr>
            <p:cNvPr id="19" name="グループ化 39">
              <a:extLst>
                <a:ext uri="{FF2B5EF4-FFF2-40B4-BE49-F238E27FC236}">
                  <a16:creationId xmlns:a16="http://schemas.microsoft.com/office/drawing/2014/main" id="{626BCC28-9ACB-4140-A0DC-73CF4D5507FF}"/>
                </a:ext>
              </a:extLst>
            </p:cNvPr>
            <p:cNvGrpSpPr/>
            <p:nvPr/>
          </p:nvGrpSpPr>
          <p:grpSpPr>
            <a:xfrm>
              <a:off x="630001" y="1381454"/>
              <a:ext cx="4995815" cy="481542"/>
              <a:chOff x="5715831" y="959006"/>
              <a:chExt cx="6170577" cy="481542"/>
            </a:xfrm>
          </p:grpSpPr>
          <p:sp>
            <p:nvSpPr>
              <p:cNvPr id="24" name="ee4pHeader3">
                <a:extLst>
                  <a:ext uri="{FF2B5EF4-FFF2-40B4-BE49-F238E27FC236}">
                    <a16:creationId xmlns:a16="http://schemas.microsoft.com/office/drawing/2014/main" id="{DF042508-1EF5-42E3-93B9-D9F7793975CB}"/>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自走プラン</a:t>
                </a:r>
                <a:endParaRPr lang="en-US" altLang="ja-JP" sz="2000" dirty="0">
                  <a:solidFill>
                    <a:schemeClr val="tx2"/>
                  </a:solidFill>
                  <a:latin typeface="+mj-lt"/>
                  <a:ea typeface="Meiryo UI" panose="020B0604030504040204" pitchFamily="50" charset="-128"/>
                </a:endParaRPr>
              </a:p>
            </p:txBody>
          </p:sp>
          <p:cxnSp>
            <p:nvCxnSpPr>
              <p:cNvPr id="25" name="直線コネクタ 41">
                <a:extLst>
                  <a:ext uri="{FF2B5EF4-FFF2-40B4-BE49-F238E27FC236}">
                    <a16:creationId xmlns:a16="http://schemas.microsoft.com/office/drawing/2014/main" id="{49467D19-5625-47FF-9049-D90AF06DFFA9}"/>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20" name="グループ化 39">
              <a:extLst>
                <a:ext uri="{FF2B5EF4-FFF2-40B4-BE49-F238E27FC236}">
                  <a16:creationId xmlns:a16="http://schemas.microsoft.com/office/drawing/2014/main" id="{F4D4A26D-DA0A-4CE7-A9BB-7FB591317134}"/>
                </a:ext>
              </a:extLst>
            </p:cNvPr>
            <p:cNvGrpSpPr/>
            <p:nvPr/>
          </p:nvGrpSpPr>
          <p:grpSpPr>
            <a:xfrm>
              <a:off x="6775265" y="1381454"/>
              <a:ext cx="4995815" cy="481542"/>
              <a:chOff x="5715831" y="959006"/>
              <a:chExt cx="6170577" cy="481542"/>
            </a:xfrm>
          </p:grpSpPr>
          <p:sp>
            <p:nvSpPr>
              <p:cNvPr id="22" name="ee4pHeader3">
                <a:extLst>
                  <a:ext uri="{FF2B5EF4-FFF2-40B4-BE49-F238E27FC236}">
                    <a16:creationId xmlns:a16="http://schemas.microsoft.com/office/drawing/2014/main" id="{401385B7-A299-4BB1-BAFF-EED172A09519}"/>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a:solidFill>
                      <a:schemeClr val="tx2"/>
                    </a:solidFill>
                    <a:latin typeface="+mj-lt"/>
                    <a:ea typeface="Meiryo UI" panose="020B0604030504040204" pitchFamily="50" charset="-128"/>
                  </a:rPr>
                  <a:t>普及プラン</a:t>
                </a:r>
                <a:endParaRPr lang="en-US" altLang="ja-JP" sz="2000" dirty="0">
                  <a:solidFill>
                    <a:schemeClr val="tx2"/>
                  </a:solidFill>
                  <a:latin typeface="+mj-lt"/>
                  <a:ea typeface="Meiryo UI" panose="020B0604030504040204" pitchFamily="50" charset="-128"/>
                </a:endParaRPr>
              </a:p>
            </p:txBody>
          </p:sp>
          <p:cxnSp>
            <p:nvCxnSpPr>
              <p:cNvPr id="23" name="直線コネクタ 41">
                <a:extLst>
                  <a:ext uri="{FF2B5EF4-FFF2-40B4-BE49-F238E27FC236}">
                    <a16:creationId xmlns:a16="http://schemas.microsoft.com/office/drawing/2014/main" id="{81F0E033-EAE9-405B-9045-32D59E19D6E0}"/>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21" name="正方形/長方形 6">
              <a:extLst>
                <a:ext uri="{FF2B5EF4-FFF2-40B4-BE49-F238E27FC236}">
                  <a16:creationId xmlns:a16="http://schemas.microsoft.com/office/drawing/2014/main" id="{D1178803-B402-49DF-B5BE-963E8CAE567F}"/>
                </a:ext>
              </a:extLst>
            </p:cNvPr>
            <p:cNvSpPr/>
            <p:nvPr/>
          </p:nvSpPr>
          <p:spPr>
            <a:xfrm>
              <a:off x="629999" y="2081214"/>
              <a:ext cx="4995815" cy="407987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endParaRPr kumimoji="1" lang="en-US" dirty="0">
                <a:solidFill>
                  <a:schemeClr val="tx1"/>
                </a:solidFill>
                <a:latin typeface="Trebuchet MS" panose="020B0603020202020204" pitchFamily="34" charset="0"/>
                <a:ea typeface="Meiryo UI" panose="020B0604030504040204" pitchFamily="50" charset="-128"/>
              </a:endParaRPr>
            </a:p>
          </p:txBody>
        </p:sp>
      </p:grpSp>
      <p:sp>
        <p:nvSpPr>
          <p:cNvPr id="26" name="Rectangle 24">
            <a:extLst>
              <a:ext uri="{FF2B5EF4-FFF2-40B4-BE49-F238E27FC236}">
                <a16:creationId xmlns:a16="http://schemas.microsoft.com/office/drawing/2014/main" id="{AA7BD80E-4688-447A-9643-80423E95D1CA}"/>
              </a:ext>
            </a:extLst>
          </p:cNvPr>
          <p:cNvSpPr/>
          <p:nvPr/>
        </p:nvSpPr>
        <p:spPr>
          <a:xfrm>
            <a:off x="8238837" y="2683635"/>
            <a:ext cx="3532244" cy="3170099"/>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Trebuchet MS" panose="020B0603020202020204" pitchFamily="34" charset="0"/>
                <a:ea typeface="Meiryo UI" panose="020B0604030504040204" pitchFamily="50" charset="-128"/>
              </a:rPr>
              <a:t>[</a:t>
            </a:r>
            <a:r>
              <a:rPr kumimoji="1" lang="ja-JP" altLang="en-US" sz="1200" dirty="0">
                <a:solidFill>
                  <a:srgbClr val="FFFFFF"/>
                </a:solidFill>
                <a:latin typeface="Trebuchet MS" panose="020B0603020202020204" pitchFamily="34" charset="0"/>
                <a:ea typeface="Meiryo UI" panose="020B0604030504040204" pitchFamily="50" charset="-128"/>
              </a:rPr>
              <a:t>事務局コメント</a:t>
            </a:r>
            <a:r>
              <a:rPr kumimoji="1" lang="en-US" altLang="ja-JP" sz="1200" dirty="0">
                <a:solidFill>
                  <a:srgbClr val="FFFFFF"/>
                </a:solidFill>
                <a:latin typeface="Trebuchet MS" panose="020B0603020202020204" pitchFamily="34" charset="0"/>
                <a:ea typeface="Meiryo UI" panose="020B0604030504040204" pitchFamily="50" charset="-128"/>
              </a:rPr>
              <a:t>] </a:t>
            </a:r>
          </a:p>
          <a:p>
            <a:pPr>
              <a:spcAft>
                <a:spcPts val="600"/>
              </a:spcAft>
            </a:pPr>
            <a:r>
              <a:rPr kumimoji="1" lang="ja-JP" altLang="en-US" sz="1200" dirty="0">
                <a:solidFill>
                  <a:srgbClr val="FFFFFF"/>
                </a:solidFill>
                <a:latin typeface="Trebuchet MS" panose="020B0603020202020204" pitchFamily="34" charset="0"/>
                <a:ea typeface="Meiryo UI" panose="020B0604030504040204" pitchFamily="50" charset="-128"/>
              </a:rPr>
              <a:t>本実証で提案する「サードプレイス」の、次年度以降の全国への展開を目指した自走・普及プランを記載ください</a:t>
            </a:r>
            <a:endParaRPr kumimoji="1" lang="en-US" altLang="ja-JP" sz="1200" dirty="0">
              <a:solidFill>
                <a:srgbClr val="FFFFFF"/>
              </a:solidFill>
              <a:latin typeface="Trebuchet MS" panose="020B0603020202020204" pitchFamily="34" charset="0"/>
              <a:ea typeface="Meiryo UI" panose="020B0604030504040204" pitchFamily="50" charset="-128"/>
            </a:endParaRPr>
          </a:p>
          <a:p>
            <a:pPr>
              <a:spcAft>
                <a:spcPts val="600"/>
              </a:spcAft>
            </a:pPr>
            <a:r>
              <a:rPr kumimoji="1" lang="ja-JP" altLang="en-US" sz="1200" dirty="0">
                <a:solidFill>
                  <a:srgbClr val="FFFFFF"/>
                </a:solidFill>
                <a:latin typeface="Trebuchet MS" panose="020B0603020202020204" pitchFamily="34" charset="0"/>
                <a:ea typeface="Meiryo UI" panose="020B0604030504040204" pitchFamily="50" charset="-128"/>
              </a:rPr>
              <a:t>その際、下記を明確化ください</a:t>
            </a:r>
            <a:endParaRPr kumimoji="1" lang="en-US" altLang="ja-JP" sz="1200" dirty="0">
              <a:solidFill>
                <a:srgbClr val="FFFFFF"/>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rgbClr val="FFFFFF"/>
                </a:solidFill>
                <a:latin typeface="Trebuchet MS" panose="020B0603020202020204" pitchFamily="34" charset="0"/>
                <a:ea typeface="Meiryo UI" panose="020B0604030504040204" pitchFamily="50" charset="-128"/>
              </a:rPr>
              <a:t>自走プラン：人・もの・金の調達計画</a:t>
            </a:r>
            <a:endParaRPr kumimoji="1" lang="en-US" altLang="ja-JP" sz="1200" dirty="0">
              <a:solidFill>
                <a:srgbClr val="FFFFFF"/>
              </a:solidFill>
              <a:latin typeface="Trebuchet MS" panose="020B0603020202020204" pitchFamily="34" charset="0"/>
              <a:ea typeface="Meiryo UI" panose="020B0604030504040204" pitchFamily="50" charset="-128"/>
            </a:endParaRPr>
          </a:p>
          <a:p>
            <a:pPr marL="648000" lvl="2" indent="-216000">
              <a:buClr>
                <a:schemeClr val="tx2"/>
              </a:buClr>
              <a:buFont typeface="Trebuchet MS" panose="020B0603020202020204" pitchFamily="34" charset="0"/>
              <a:buChar char="–"/>
            </a:pPr>
            <a:r>
              <a:rPr kumimoji="1" lang="ja-JP" altLang="en-US" sz="1200" dirty="0">
                <a:solidFill>
                  <a:srgbClr val="FFFFFF"/>
                </a:solidFill>
                <a:latin typeface="Trebuchet MS" panose="020B0603020202020204" pitchFamily="34" charset="0"/>
                <a:ea typeface="Meiryo UI" panose="020B0604030504040204" pitchFamily="50" charset="-128"/>
              </a:rPr>
              <a:t>現時点で、すでに次年度以降の協賛を取り付けているなど、計画実行に向けた進捗がある場合は補足すること</a:t>
            </a:r>
            <a:endParaRPr kumimoji="1" lang="en-US" altLang="ja-JP" sz="1200" dirty="0">
              <a:solidFill>
                <a:srgbClr val="FFFFFF"/>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rgbClr val="FFFFFF"/>
                </a:solidFill>
                <a:latin typeface="Trebuchet MS" panose="020B0603020202020204" pitchFamily="34" charset="0"/>
                <a:ea typeface="Meiryo UI" panose="020B0604030504040204" pitchFamily="50" charset="-128"/>
              </a:rPr>
              <a:t>普及プラン：普及対象者</a:t>
            </a:r>
            <a:r>
              <a:rPr kumimoji="1" lang="en-US" altLang="ja-JP" sz="1200" dirty="0">
                <a:solidFill>
                  <a:srgbClr val="FFFFFF"/>
                </a:solidFill>
                <a:latin typeface="Trebuchet MS" panose="020B0603020202020204" pitchFamily="34" charset="0"/>
                <a:ea typeface="Meiryo UI" panose="020B0604030504040204" pitchFamily="50" charset="-128"/>
              </a:rPr>
              <a:t>/</a:t>
            </a:r>
            <a:r>
              <a:rPr kumimoji="1" lang="ja-JP" altLang="en-US" sz="1200" dirty="0">
                <a:solidFill>
                  <a:srgbClr val="FFFFFF"/>
                </a:solidFill>
                <a:latin typeface="Trebuchet MS" panose="020B0603020202020204" pitchFamily="34" charset="0"/>
                <a:ea typeface="Meiryo UI" panose="020B0604030504040204" pitchFamily="50" charset="-128"/>
              </a:rPr>
              <a:t>方法の計画</a:t>
            </a:r>
            <a:endParaRPr kumimoji="1" lang="en-US" altLang="ja-JP" sz="1200" dirty="0">
              <a:solidFill>
                <a:srgbClr val="FFFFFF"/>
              </a:solidFill>
              <a:latin typeface="Trebuchet MS" panose="020B0603020202020204" pitchFamily="34" charset="0"/>
              <a:ea typeface="Meiryo UI" panose="020B0604030504040204" pitchFamily="50" charset="-128"/>
            </a:endParaRPr>
          </a:p>
          <a:p>
            <a:pPr marL="648000" lvl="2" indent="-216000">
              <a:buClr>
                <a:schemeClr val="tx2"/>
              </a:buClr>
              <a:buFont typeface="Trebuchet MS" panose="020B0603020202020204" pitchFamily="34" charset="0"/>
              <a:buChar char="–"/>
            </a:pPr>
            <a:r>
              <a:rPr kumimoji="1" lang="ja-JP" altLang="en-US" sz="1200" dirty="0">
                <a:solidFill>
                  <a:srgbClr val="FFFFFF"/>
                </a:solidFill>
                <a:latin typeface="Trebuchet MS" panose="020B0603020202020204" pitchFamily="34" charset="0"/>
                <a:ea typeface="Meiryo UI" panose="020B0604030504040204" pitchFamily="50" charset="-128"/>
              </a:rPr>
              <a:t>現時点で、すでに次年度以降の連携先が確定しているなど、計画実行に向けた進捗がある場合は補足すること</a:t>
            </a:r>
            <a:endParaRPr kumimoji="1" lang="en-US" altLang="ja-JP" sz="1200" dirty="0">
              <a:solidFill>
                <a:srgbClr val="FFFFFF"/>
              </a:solidFill>
              <a:latin typeface="Trebuchet MS" panose="020B0603020202020204" pitchFamily="34" charset="0"/>
              <a:ea typeface="Meiryo UI" panose="020B0604030504040204" pitchFamily="50" charset="-128"/>
            </a:endParaRPr>
          </a:p>
          <a:p>
            <a:pPr>
              <a:spcAft>
                <a:spcPts val="600"/>
              </a:spcAft>
            </a:pPr>
            <a:endParaRPr kumimoji="1" lang="en-US" altLang="ja-JP" sz="1200" dirty="0">
              <a:solidFill>
                <a:srgbClr val="FFFFFF"/>
              </a:solidFill>
              <a:latin typeface="Trebuchet MS" panose="020B0603020202020204" pitchFamily="34" charset="0"/>
              <a:ea typeface="Meiryo UI" panose="020B0604030504040204" pitchFamily="50" charset="-128"/>
            </a:endParaRPr>
          </a:p>
          <a:p>
            <a:pPr>
              <a:spcAft>
                <a:spcPts val="600"/>
              </a:spcAft>
            </a:pPr>
            <a:r>
              <a:rPr kumimoji="1" lang="en-US" altLang="ja-JP" sz="1200" dirty="0">
                <a:solidFill>
                  <a:srgbClr val="FFFFFF"/>
                </a:solidFill>
                <a:latin typeface="Trebuchet MS" panose="020B0603020202020204" pitchFamily="34" charset="0"/>
                <a:ea typeface="Meiryo UI" panose="020B0604030504040204" pitchFamily="50" charset="-128"/>
              </a:rPr>
              <a:t>(</a:t>
            </a:r>
            <a:r>
              <a:rPr kumimoji="1" lang="ja-JP" altLang="en-US" sz="1200" dirty="0">
                <a:solidFill>
                  <a:srgbClr val="FFFFFF"/>
                </a:solidFill>
                <a:latin typeface="Trebuchet MS" panose="020B0603020202020204" pitchFamily="34" charset="0"/>
                <a:ea typeface="Meiryo UI" panose="020B0604030504040204" pitchFamily="50" charset="-128"/>
              </a:rPr>
              <a:t>このオブジェクトは提出時には削除してください</a:t>
            </a:r>
            <a:r>
              <a:rPr kumimoji="1" lang="en-US" altLang="ja-JP" sz="1200" dirty="0">
                <a:solidFill>
                  <a:srgbClr val="FFFFFF"/>
                </a:solidFill>
                <a:latin typeface="Trebuchet MS" panose="020B0603020202020204" pitchFamily="34" charset="0"/>
                <a:ea typeface="Meiryo UI" panose="020B0604030504040204" pitchFamily="50" charset="-128"/>
              </a:rPr>
              <a:t>)</a:t>
            </a:r>
          </a:p>
        </p:txBody>
      </p:sp>
    </p:spTree>
    <p:extLst>
      <p:ext uri="{BB962C8B-B14F-4D97-AF65-F5344CB8AC3E}">
        <p14:creationId xmlns:p14="http://schemas.microsoft.com/office/powerpoint/2010/main" val="333109004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EE4P_STYLE_ID" val="39dcc26a-7131-49f4-a9eb-1c0521500c03"/>
  <p:tag name="EE4P_MASTERWIZARD_DRAFT" val="0"/>
  <p:tag name="EE4P_LANGUAGE_ID" val="1033"/>
  <p:tag name="THINKCELLPRESENTATIONDONOTDELETE" val="&lt;?xml version=&quot;1.0&quot; encoding=&quot;UTF-16&quot; standalone=&quot;yes&quot;?&gt;&lt;root reqver=&quot;25060&quot;&gt;&lt;version val=&quot;2822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1&quot;&gt;&lt;elem m_fUsage=&quot;1.00000000000000000000E+00&quot;&gt;&lt;m_msothmcolidx val=&quot;0&quot;/&gt;&lt;m_rgb r=&quot;BF&quot; g=&quot;E4&quot; b=&quot;FF&quot;/&gt;&lt;m_nBrightness endver=&quot;26206&quot; val=&quot;0&quot;/&gt;&lt;/elem&gt;&lt;/m_vecMRU&gt;&lt;/m_mruColor&gt;&lt;m_eweekdayFirstOfWeek val=&quot;1&quot;/&gt;&lt;m_eweekdayFirstOfWorkweek val=&quot;2&quot;/&gt;&lt;m_eweekdayFirstOfWeekend val=&quot;7&quot;/&gt;&lt;/CPresentation&gt;&lt;/root&gt;"/>
  <p:tag name="EE4P_MASTERWIZARD_MARGINS" val="0"/>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tGSNGF3XSYKgMdxNwKVpx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heme/theme1.xml><?xml version="1.0" encoding="utf-8"?>
<a:theme xmlns:a="http://schemas.openxmlformats.org/drawingml/2006/main" name="1_BCG Grid 16:9">
  <a:themeElements>
    <a:clrScheme name="Custom 79">
      <a:dk1>
        <a:srgbClr val="575757"/>
      </a:dk1>
      <a:lt1>
        <a:sysClr val="window" lastClr="FFFFFF"/>
      </a:lt1>
      <a:dk2>
        <a:srgbClr val="0070C0"/>
      </a:dk2>
      <a:lt2>
        <a:srgbClr val="F2F2F2"/>
      </a:lt2>
      <a:accent1>
        <a:srgbClr val="0070C0"/>
      </a:accent1>
      <a:accent2>
        <a:srgbClr val="00B0F0"/>
      </a:accent2>
      <a:accent3>
        <a:srgbClr val="FFC000"/>
      </a:accent3>
      <a:accent4>
        <a:srgbClr val="92D050"/>
      </a:accent4>
      <a:accent5>
        <a:srgbClr val="6E6F73"/>
      </a:accent5>
      <a:accent6>
        <a:srgbClr val="295E7E"/>
      </a:accent6>
      <a:hlink>
        <a:srgbClr val="2E3558"/>
      </a:hlink>
      <a:folHlink>
        <a:srgbClr val="2E3558"/>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29BA74"/>
        </a:solidFill>
        <a:ln w="9525" cap="rnd" cmpd="sng" algn="ctr">
          <a:solidFill>
            <a:srgbClr val="29BA74"/>
          </a:solidFill>
          <a:prstDash val="solid"/>
          <a:round/>
          <a:headEnd type="none" w="med" len="med"/>
          <a:tailEnd type="none" w="med" len="med"/>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spcAft>
            <a:spcPts val="1000"/>
          </a:spcAft>
          <a:defRPr sz="1200" dirty="0" err="1" smtClean="0">
            <a:solidFill>
              <a:srgbClr val="FFFFFF"/>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cap="rnd">
          <a:solidFill>
            <a:schemeClr val="tx1">
              <a:lumMod val="60000"/>
              <a:lumOff val="40000"/>
            </a:schemeClr>
          </a:solidFill>
          <a:prstDash val="solid"/>
          <a:round/>
        </a:ln>
      </a:spPr>
      <a:bodyPr/>
      <a:lstStyle/>
      <a:style>
        <a:lnRef idx="1">
          <a:schemeClr val="accent1"/>
        </a:lnRef>
        <a:fillRef idx="0">
          <a:schemeClr val="accent1"/>
        </a:fillRef>
        <a:effectRef idx="0">
          <a:schemeClr val="accent1"/>
        </a:effectRef>
        <a:fontRef idx="minor">
          <a:schemeClr val="tx1"/>
        </a:fontRef>
      </a:style>
    </a:lnDef>
    <a:txDef>
      <a:spPr>
        <a:noFill/>
        <a:ln w="9525" cap="rnd">
          <a:noFill/>
          <a:prstDash val="solid"/>
          <a:round/>
        </a:ln>
        <a:extLst>
          <a:ext uri="{909E8E84-426E-40DD-AFC4-6F175D3DCCD1}">
            <a14:hiddenFill xmlns:a14="http://schemas.microsoft.com/office/drawing/2010/main">
              <a:solidFill>
                <a:srgbClr val="29BA74"/>
              </a:solidFill>
            </a14:hiddenFill>
          </a:ext>
        </a:extLst>
      </a:spPr>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defPPr algn="ctr">
          <a:defRPr dirty="0" err="1" smtClean="0">
            <a:solidFill>
              <a:srgbClr val="575757"/>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custClrLst>
    <a:custClr name="Custom Color">
      <a:srgbClr val="37373A"/>
    </a:custClr>
    <a:custClr name="Custom Color">
      <a:srgbClr val="2E3558"/>
    </a:custClr>
    <a:custClr name="Custom Color">
      <a:srgbClr val="30C1D7"/>
    </a:custClr>
    <a:custClr name="Custom Color">
      <a:srgbClr val="670F31"/>
    </a:custClr>
    <a:custClr name="Custom Color">
      <a:srgbClr val="E71C57"/>
    </a:custClr>
  </a:custClrLst>
  <a:extLst>
    <a:ext uri="{05A4C25C-085E-4340-85A3-A5531E510DB2}">
      <thm15:themeFamily xmlns:thm15="http://schemas.microsoft.com/office/thememl/2012/main" name="blank.potx" id="{F3C9A9EC-4B4A-4AD3-94B4-98994E8C5084}" vid="{74992BC4-5D8A-4B70-AC39-A66B5A4F8C14}"/>
    </a:ext>
  </a:extLst>
</a:theme>
</file>

<file path=ppt/theme/theme2.xml><?xml version="1.0" encoding="utf-8"?>
<a:theme xmlns:a="http://schemas.openxmlformats.org/drawingml/2006/main" name="Office Theme">
  <a:themeElements>
    <a:clrScheme name="BCG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E3558"/>
      </a:hlink>
      <a:folHlink>
        <a:srgbClr val="670F31"/>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CG Colors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FC77E"/>
      </a:hlink>
      <a:folHlink>
        <a:srgbClr val="03522D"/>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B46A50A8B73674FA7ABF1D0394C60D1" ma:contentTypeVersion="14" ma:contentTypeDescription="Create a new document." ma:contentTypeScope="" ma:versionID="04d9e3e949ce59976c669e5e802deca6">
  <xsd:schema xmlns:xsd="http://www.w3.org/2001/XMLSchema" xmlns:xs="http://www.w3.org/2001/XMLSchema" xmlns:p="http://schemas.microsoft.com/office/2006/metadata/properties" xmlns:ns2="4a66a441-741e-407c-ba6a-573e4cb6c84d" xmlns:ns3="b265e943-8b2d-47a8-8f5c-f3ce717b53d7" targetNamespace="http://schemas.microsoft.com/office/2006/metadata/properties" ma:root="true" ma:fieldsID="bedf6582714bce4ac226c3c21c8ccc46" ns2:_="" ns3:_="">
    <xsd:import namespace="4a66a441-741e-407c-ba6a-573e4cb6c84d"/>
    <xsd:import namespace="b265e943-8b2d-47a8-8f5c-f3ce717b53d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66a441-741e-407c-ba6a-573e4cb6c84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c1edaf98-933d-48b7-9af8-6bdbb703d06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265e943-8b2d-47a8-8f5c-f3ce717b53d7"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697f4530-8314-45a7-9fb0-d7cd6e97de5f}" ma:internalName="TaxCatchAll" ma:showField="CatchAllData" ma:web="b265e943-8b2d-47a8-8f5c-f3ce717b53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b265e943-8b2d-47a8-8f5c-f3ce717b53d7" xsi:nil="true"/>
    <lcf76f155ced4ddcb4097134ff3c332f xmlns="4a66a441-741e-407c-ba6a-573e4cb6c84d">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00FA1F4-0BFC-4C6D-ABEA-4533E5D80B5E}"/>
</file>

<file path=customXml/itemProps2.xml><?xml version="1.0" encoding="utf-8"?>
<ds:datastoreItem xmlns:ds="http://schemas.openxmlformats.org/officeDocument/2006/customXml" ds:itemID="{5960E65D-D253-4F4E-9D14-93AF4567C737}">
  <ds:schemaRefs>
    <ds:schemaRef ds:uri="http://purl.org/dc/elements/1.1/"/>
    <ds:schemaRef ds:uri="http://schemas.microsoft.com/office/2006/metadata/properties"/>
    <ds:schemaRef ds:uri="http://schemas.openxmlformats.org/package/2006/metadata/core-properties"/>
    <ds:schemaRef ds:uri="b265e943-8b2d-47a8-8f5c-f3ce717b53d7"/>
    <ds:schemaRef ds:uri="http://purl.org/dc/terms/"/>
    <ds:schemaRef ds:uri="http://schemas.microsoft.com/office/infopath/2007/PartnerControls"/>
    <ds:schemaRef ds:uri="http://schemas.microsoft.com/office/2006/documentManagement/types"/>
    <ds:schemaRef ds:uri="4a66a441-741e-407c-ba6a-573e4cb6c84d"/>
    <ds:schemaRef ds:uri="http://www.w3.org/XML/1998/namespace"/>
    <ds:schemaRef ds:uri="http://purl.org/dc/dcmitype/"/>
  </ds:schemaRefs>
</ds:datastoreItem>
</file>

<file path=customXml/itemProps3.xml><?xml version="1.0" encoding="utf-8"?>
<ds:datastoreItem xmlns:ds="http://schemas.openxmlformats.org/officeDocument/2006/customXml" ds:itemID="{AA99A923-AD44-46FF-978D-F6904B1626A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1616</Words>
  <Application>Microsoft Office PowerPoint</Application>
  <PresentationFormat>Widescreen</PresentationFormat>
  <Paragraphs>220</Paragraphs>
  <Slides>14</Slides>
  <Notes>13</Notes>
  <HiddenSlides>0</HiddenSlides>
  <MMClips>0</MMClips>
  <ScaleCrop>false</ScaleCrop>
  <HeadingPairs>
    <vt:vector size="10"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ariant>
        <vt:lpstr>Custom Shows</vt:lpstr>
      </vt:variant>
      <vt:variant>
        <vt:i4>1</vt:i4>
      </vt:variant>
    </vt:vector>
  </HeadingPairs>
  <TitlesOfParts>
    <vt:vector size="21" baseType="lpstr">
      <vt:lpstr>Meiryo UI</vt:lpstr>
      <vt:lpstr>メイリオ</vt:lpstr>
      <vt:lpstr>Arial</vt:lpstr>
      <vt:lpstr>Trebuchet MS</vt:lpstr>
      <vt:lpstr>1_BCG Grid 16:9</vt:lpstr>
      <vt:lpstr>think-cell Slide</vt:lpstr>
      <vt:lpstr>PowerPoint Presentation</vt:lpstr>
      <vt:lpstr>目次</vt:lpstr>
      <vt:lpstr>提案のサマリ</vt:lpstr>
      <vt:lpstr>1.背景と目的</vt:lpstr>
      <vt:lpstr>2. 目指す姿と本実証で検証する事</vt:lpstr>
      <vt:lpstr>2.参考）既存の「サードプレイス」の概要と課題</vt:lpstr>
      <vt:lpstr>3.実施内容）提案する「サードプレイス」の概要</vt:lpstr>
      <vt:lpstr>3.実施内容）提案する「サードプレイス」の効果検証</vt:lpstr>
      <vt:lpstr>3.実施内容）提案する「サードプレイス」の自走・普及プラン</vt:lpstr>
      <vt:lpstr>4.実施スケジュール</vt:lpstr>
      <vt:lpstr>5.実施体制</vt:lpstr>
      <vt:lpstr>6.期待成果物</vt:lpstr>
      <vt:lpstr>7.個人情報 (受講者の学習履歴 等) の取扱い方法</vt:lpstr>
      <vt:lpstr>（参考）支出計画の概要 (詳細な内訳は別紙)</vt:lpstr>
      <vt:lpstr>Format Guide Workshop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3</cp:revision>
  <dcterms:created xsi:type="dcterms:W3CDTF">2021-07-10T03:27:26Z</dcterms:created>
  <dcterms:modified xsi:type="dcterms:W3CDTF">2022-08-05T02:19:09Z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0x010100DB46A50A8B73674FA7ABF1D0394C60D1</vt:lpwstr>
  </property>
  <property fmtid="{D5CDD505-2E9C-101B-9397-08002B2CF9AE}" pid="3" name="MSIP_Label_b0d5c4f4-7a29-4385-b7a5-afbe2154ae6f_Enabled">
    <vt:lpwstr>true</vt:lpwstr>
  </property>
  <property fmtid="{D5CDD505-2E9C-101B-9397-08002B2CF9AE}" pid="4" name="MSIP_Label_b0d5c4f4-7a29-4385-b7a5-afbe2154ae6f_SetDate">
    <vt:lpwstr>2022-05-17T00:36:18Z</vt:lpwstr>
  </property>
  <property fmtid="{D5CDD505-2E9C-101B-9397-08002B2CF9AE}" pid="5" name="MSIP_Label_b0d5c4f4-7a29-4385-b7a5-afbe2154ae6f_Method">
    <vt:lpwstr>Standard</vt:lpwstr>
  </property>
  <property fmtid="{D5CDD505-2E9C-101B-9397-08002B2CF9AE}" pid="6" name="MSIP_Label_b0d5c4f4-7a29-4385-b7a5-afbe2154ae6f_Name">
    <vt:lpwstr>Confidential</vt:lpwstr>
  </property>
  <property fmtid="{D5CDD505-2E9C-101B-9397-08002B2CF9AE}" pid="7" name="MSIP_Label_b0d5c4f4-7a29-4385-b7a5-afbe2154ae6f_SiteId">
    <vt:lpwstr>2dfb2f0b-4d21-4268-9559-72926144c918</vt:lpwstr>
  </property>
  <property fmtid="{D5CDD505-2E9C-101B-9397-08002B2CF9AE}" pid="8" name="MSIP_Label_b0d5c4f4-7a29-4385-b7a5-afbe2154ae6f_ActionId">
    <vt:lpwstr>3b6b0d2d-6aa6-453a-9840-832e65869b33</vt:lpwstr>
  </property>
  <property fmtid="{D5CDD505-2E9C-101B-9397-08002B2CF9AE}" pid="9" name="MSIP_Label_b0d5c4f4-7a29-4385-b7a5-afbe2154ae6f_ContentBits">
    <vt:lpwstr>0</vt:lpwstr>
  </property>
  <property fmtid="{D5CDD505-2E9C-101B-9397-08002B2CF9AE}" pid="10" name="bcgClassification">
    <vt:lpwstr>bcgConfidential</vt:lpwstr>
  </property>
  <property fmtid="{D5CDD505-2E9C-101B-9397-08002B2CF9AE}" pid="11" name="MediaServiceImageTags">
    <vt:lpwstr/>
  </property>
</Properties>
</file>