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4"/>
  </p:sldMasterIdLst>
  <p:notesMasterIdLst>
    <p:notesMasterId r:id="rId17"/>
  </p:notesMasterIdLst>
  <p:handoutMasterIdLst>
    <p:handoutMasterId r:id="rId18"/>
  </p:handoutMasterIdLst>
  <p:sldIdLst>
    <p:sldId id="1384" r:id="rId5"/>
    <p:sldId id="2818" r:id="rId6"/>
    <p:sldId id="2814" r:id="rId7"/>
    <p:sldId id="2913" r:id="rId8"/>
    <p:sldId id="2910" r:id="rId9"/>
    <p:sldId id="2906" r:id="rId10"/>
    <p:sldId id="2911" r:id="rId11"/>
    <p:sldId id="2912" r:id="rId12"/>
    <p:sldId id="2905" r:id="rId13"/>
    <p:sldId id="2817" r:id="rId14"/>
    <p:sldId id="2903" r:id="rId15"/>
    <p:sldId id="2904" r:id="rId16"/>
  </p:sldIdLst>
  <p:sldSz cx="12192000" cy="6858000"/>
  <p:notesSz cx="9866313" cy="6735763"/>
  <p:custShowLst>
    <p:custShow name="Format Guide Workshop" id="0">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D9B029-8FE5-4452-ADE8-36E56F933A10}" v="4" dt="2022-07-15T02:18:17.6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1" autoAdjust="0"/>
    <p:restoredTop sz="96242" autoAdjust="0"/>
  </p:normalViewPr>
  <p:slideViewPr>
    <p:cSldViewPr snapToGrid="0">
      <p:cViewPr>
        <p:scale>
          <a:sx n="104" d="100"/>
          <a:sy n="104" d="100"/>
        </p:scale>
        <p:origin x="144" y="44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7/29/2022</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7/29/2022</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128205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dirty="0">
              <a:solidFill>
                <a:srgbClr val="6E6F73"/>
              </a:solidFill>
            </a:endParaRPr>
          </a:p>
        </p:txBody>
      </p:sp>
    </p:spTree>
    <p:extLst>
      <p:ext uri="{BB962C8B-B14F-4D97-AF65-F5344CB8AC3E}">
        <p14:creationId xmlns:p14="http://schemas.microsoft.com/office/powerpoint/2010/main" val="31302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922983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2"/>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2" name="think-cell Slide" r:id="rId4" imgW="395" imgH="396" progId="TCLayout.ActiveDocument.1">
                  <p:embed/>
                </p:oleObj>
              </mc:Choice>
              <mc:Fallback>
                <p:oleObj name="think-cell Slide" r:id="rId4" imgW="395" imgH="396" progId="TCLayout.ActiveDocument.1">
                  <p:embed/>
                  <p:pic>
                    <p:nvPicPr>
                      <p:cNvPr id="3" name="Object 2" hidden="1">
                        <a:extLst>
                          <a:ext uri="{FF2B5EF4-FFF2-40B4-BE49-F238E27FC236}">
                            <a16:creationId xmlns:a16="http://schemas.microsoft.com/office/drawing/2014/main" id="{420B4AD4-D276-42F6-830E-EE3504A6BA6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heme" Target="../theme/them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5"/>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028" name="think-cell Slide" r:id="rId7" imgW="270" imgH="270" progId="TCLayout.ActiveDocument.1">
                  <p:embed/>
                </p:oleObj>
              </mc:Choice>
              <mc:Fallback>
                <p:oleObj name="think-cell Slide" r:id="rId7" imgW="270" imgH="270" progId="TCLayout.ActiveDocument.1">
                  <p:embed/>
                  <p:pic>
                    <p:nvPicPr>
                      <p:cNvPr id="2" name="Object 1" hidden="1"/>
                      <p:cNvPicPr/>
                      <p:nvPr/>
                    </p:nvPicPr>
                    <p:blipFill>
                      <a:blip r:embed="rId8"/>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6"/>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5.emf"/><Relationship Id="rId2" Type="http://schemas.openxmlformats.org/officeDocument/2006/relationships/tags" Target="../tags/tag22.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notesSlide" Target="../notesSlides/notesSlide9.xml"/><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5.emf"/><Relationship Id="rId2" Type="http://schemas.openxmlformats.org/officeDocument/2006/relationships/tags" Target="../tags/tag24.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notesSlide" Target="../notesSlides/notesSlide10.xml"/><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5.emf"/><Relationship Id="rId2" Type="http://schemas.openxmlformats.org/officeDocument/2006/relationships/tags" Target="../tags/tag26.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1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5.emf"/><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5.emf"/><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5.emf"/><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5.emf"/><Relationship Id="rId2" Type="http://schemas.openxmlformats.org/officeDocument/2006/relationships/tags" Target="../tags/tag12.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5.emf"/><Relationship Id="rId2" Type="http://schemas.openxmlformats.org/officeDocument/2006/relationships/tags" Target="../tags/tag14.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5.xml"/><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5.emf"/><Relationship Id="rId2" Type="http://schemas.openxmlformats.org/officeDocument/2006/relationships/tags" Target="../tags/tag1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6.xml"/><Relationship Id="rId4"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5.emf"/><Relationship Id="rId2" Type="http://schemas.openxmlformats.org/officeDocument/2006/relationships/tags" Target="../tags/tag18.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7.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5.emf"/><Relationship Id="rId2" Type="http://schemas.openxmlformats.org/officeDocument/2006/relationships/tags" Target="../tags/tag20.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106610777"/>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3076" name="think-cell Slide" r:id="rId4" imgW="270" imgH="270" progId="TCLayout.ActiveDocument.1">
                  <p:embed/>
                </p:oleObj>
              </mc:Choice>
              <mc:Fallback>
                <p:oleObj name="think-cell Slide" r:id="rId4" imgW="270" imgH="270" progId="TCLayout.ActiveDocument.1">
                  <p:embed/>
                  <p:pic>
                    <p:nvPicPr>
                      <p:cNvPr id="5" name="Object 4" hidden="1"/>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3122703"/>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dirty="0">
                <a:solidFill>
                  <a:srgbClr val="0070C0"/>
                </a:solidFill>
                <a:latin typeface="Meiryo UI" panose="020B0604030504040204" pitchFamily="50" charset="-128"/>
                <a:ea typeface="Meiryo UI" panose="020B0604030504040204" pitchFamily="50" charset="-128"/>
              </a:rPr>
              <a:t>事業名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4882280"/>
            <a:ext cx="5911326"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6"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8331255" cy="2251194"/>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公募テーマ：テーマ</a:t>
            </a:r>
            <a:r>
              <a:rPr lang="en-US" altLang="ja-JP" sz="2133" dirty="0">
                <a:solidFill>
                  <a:srgbClr val="0070C0"/>
                </a:solidFill>
                <a:latin typeface="Meiryo UI" panose="020B0604030504040204" pitchFamily="50" charset="-128"/>
                <a:ea typeface="Meiryo UI" panose="020B0604030504040204" pitchFamily="50" charset="-128"/>
              </a:rPr>
              <a:t>C. </a:t>
            </a:r>
            <a:r>
              <a:rPr lang="ja-JP" altLang="en-US" sz="2133" dirty="0">
                <a:solidFill>
                  <a:srgbClr val="0070C0"/>
                </a:solidFill>
                <a:latin typeface="Meiryo UI" panose="020B0604030504040204" pitchFamily="50" charset="-128"/>
                <a:ea typeface="Meiryo UI" panose="020B0604030504040204" pitchFamily="50" charset="-128"/>
              </a:rPr>
              <a:t>「「未来の教室」ビジョン</a:t>
            </a:r>
            <a:r>
              <a:rPr lang="en-US" altLang="ja-JP" sz="2133" dirty="0">
                <a:solidFill>
                  <a:srgbClr val="0070C0"/>
                </a:solidFill>
                <a:latin typeface="Meiryo UI" panose="020B0604030504040204" pitchFamily="50" charset="-128"/>
                <a:ea typeface="Meiryo UI" panose="020B0604030504040204" pitchFamily="50" charset="-128"/>
              </a:rPr>
              <a:t>2.0</a:t>
            </a:r>
            <a:r>
              <a:rPr lang="ja-JP" altLang="en-US" sz="2133" dirty="0">
                <a:solidFill>
                  <a:srgbClr val="0070C0"/>
                </a:solidFill>
                <a:latin typeface="Meiryo UI" panose="020B0604030504040204" pitchFamily="50" charset="-128"/>
                <a:ea typeface="Meiryo UI" panose="020B0604030504040204" pitchFamily="50" charset="-128"/>
              </a:rPr>
              <a:t>の実現」に関するテーマ</a:t>
            </a:r>
            <a:br>
              <a:rPr lang="en-US" altLang="ja-JP" sz="2133" dirty="0">
                <a:solidFill>
                  <a:srgbClr val="0070C0"/>
                </a:solidFill>
                <a:latin typeface="Meiryo UI" panose="020B0604030504040204" pitchFamily="50" charset="-128"/>
                <a:ea typeface="Meiryo UI" panose="020B0604030504040204" pitchFamily="50" charset="-128"/>
              </a:rPr>
            </a:br>
            <a:r>
              <a:rPr lang="ja-JP" altLang="en-US" sz="1800" dirty="0">
                <a:solidFill>
                  <a:srgbClr val="0070C0"/>
                </a:solidFill>
                <a:latin typeface="Meiryo UI" panose="020B0604030504040204" pitchFamily="50" charset="-128"/>
                <a:ea typeface="Meiryo UI" panose="020B0604030504040204" pitchFamily="50" charset="-128"/>
              </a:rPr>
              <a:t>（</a:t>
            </a:r>
            <a:r>
              <a:rPr lang="en-US" altLang="ja-JP" sz="1800" dirty="0">
                <a:solidFill>
                  <a:srgbClr val="0070C0"/>
                </a:solidFill>
                <a:latin typeface="Meiryo UI" panose="020B0604030504040204" pitchFamily="50" charset="-128"/>
                <a:ea typeface="Meiryo UI" panose="020B0604030504040204" pitchFamily="50" charset="-128"/>
              </a:rPr>
              <a:t>a</a:t>
            </a:r>
            <a:r>
              <a:rPr lang="ja-JP" altLang="en-US" sz="1800" dirty="0">
                <a:solidFill>
                  <a:srgbClr val="0070C0"/>
                </a:solidFill>
                <a:latin typeface="Meiryo UI" panose="020B0604030504040204" pitchFamily="50" charset="-128"/>
                <a:ea typeface="Meiryo UI" panose="020B0604030504040204" pitchFamily="50" charset="-128"/>
              </a:rPr>
              <a:t>）「新しい全日制」に関するテーマ</a:t>
            </a:r>
          </a:p>
          <a:p>
            <a:pPr>
              <a:spcBef>
                <a:spcPts val="0"/>
              </a:spcBef>
              <a:spcAft>
                <a:spcPts val="0"/>
              </a:spcAft>
              <a:buNone/>
            </a:pPr>
            <a:r>
              <a:rPr lang="ja-JP" altLang="en-US" sz="1800" dirty="0">
                <a:solidFill>
                  <a:srgbClr val="0070C0"/>
                </a:solidFill>
                <a:latin typeface="Meiryo UI" panose="020B0604030504040204" pitchFamily="50" charset="-128"/>
                <a:ea typeface="Meiryo UI" panose="020B0604030504040204" pitchFamily="50" charset="-128"/>
              </a:rPr>
              <a:t>（</a:t>
            </a:r>
            <a:r>
              <a:rPr lang="en-US" altLang="ja-JP" sz="1800" dirty="0">
                <a:solidFill>
                  <a:srgbClr val="0070C0"/>
                </a:solidFill>
                <a:latin typeface="Meiryo UI" panose="020B0604030504040204" pitchFamily="50" charset="-128"/>
                <a:ea typeface="Meiryo UI" panose="020B0604030504040204" pitchFamily="50" charset="-128"/>
              </a:rPr>
              <a:t>b</a:t>
            </a:r>
            <a:r>
              <a:rPr lang="ja-JP" altLang="en-US" sz="1800" dirty="0">
                <a:solidFill>
                  <a:srgbClr val="0070C0"/>
                </a:solidFill>
                <a:latin typeface="Meiryo UI" panose="020B0604030504040204" pitchFamily="50" charset="-128"/>
                <a:ea typeface="Meiryo UI" panose="020B0604030504040204" pitchFamily="50" charset="-128"/>
              </a:rPr>
              <a:t>）「場の選択肢の拡充」に関するテーマ</a:t>
            </a:r>
          </a:p>
          <a:p>
            <a:pPr>
              <a:spcBef>
                <a:spcPts val="0"/>
              </a:spcBef>
              <a:spcAft>
                <a:spcPts val="0"/>
              </a:spcAft>
              <a:buNone/>
            </a:pPr>
            <a:r>
              <a:rPr lang="ja-JP" altLang="en-US" sz="1800" dirty="0">
                <a:solidFill>
                  <a:srgbClr val="0070C0"/>
                </a:solidFill>
                <a:latin typeface="Meiryo UI" panose="020B0604030504040204" pitchFamily="50" charset="-128"/>
                <a:ea typeface="Meiryo UI" panose="020B0604030504040204" pitchFamily="50" charset="-128"/>
              </a:rPr>
              <a:t>（</a:t>
            </a:r>
            <a:r>
              <a:rPr lang="en-US" altLang="ja-JP" sz="1800" dirty="0">
                <a:solidFill>
                  <a:srgbClr val="0070C0"/>
                </a:solidFill>
                <a:latin typeface="Meiryo UI" panose="020B0604030504040204" pitchFamily="50" charset="-128"/>
                <a:ea typeface="Meiryo UI" panose="020B0604030504040204" pitchFamily="50" charset="-128"/>
              </a:rPr>
              <a:t>c</a:t>
            </a:r>
            <a:r>
              <a:rPr lang="ja-JP" altLang="en-US" sz="1800" dirty="0">
                <a:solidFill>
                  <a:srgbClr val="0070C0"/>
                </a:solidFill>
                <a:latin typeface="Meiryo UI" panose="020B0604030504040204" pitchFamily="50" charset="-128"/>
                <a:ea typeface="Meiryo UI" panose="020B0604030504040204" pitchFamily="50" charset="-128"/>
              </a:rPr>
              <a:t>）「そもそも論」「目的と手段」から話せる職員室」に関するテーマ</a:t>
            </a:r>
          </a:p>
          <a:p>
            <a:pPr>
              <a:spcBef>
                <a:spcPts val="0"/>
              </a:spcBef>
              <a:spcAft>
                <a:spcPts val="0"/>
              </a:spcAft>
              <a:buNone/>
            </a:pPr>
            <a:r>
              <a:rPr lang="ja-JP" altLang="en-US" sz="1800" dirty="0">
                <a:solidFill>
                  <a:srgbClr val="0070C0"/>
                </a:solidFill>
                <a:latin typeface="Meiryo UI" panose="020B0604030504040204" pitchFamily="50" charset="-128"/>
                <a:ea typeface="Meiryo UI" panose="020B0604030504040204" pitchFamily="50" charset="-128"/>
              </a:rPr>
              <a:t>（</a:t>
            </a:r>
            <a:r>
              <a:rPr lang="en-US" altLang="ja-JP" sz="1800" dirty="0">
                <a:solidFill>
                  <a:srgbClr val="0070C0"/>
                </a:solidFill>
                <a:latin typeface="Meiryo UI" panose="020B0604030504040204" pitchFamily="50" charset="-128"/>
                <a:ea typeface="Meiryo UI" panose="020B0604030504040204" pitchFamily="50" charset="-128"/>
              </a:rPr>
              <a:t>d</a:t>
            </a:r>
            <a:r>
              <a:rPr lang="ja-JP" altLang="en-US" sz="1800" dirty="0">
                <a:solidFill>
                  <a:srgbClr val="0070C0"/>
                </a:solidFill>
                <a:latin typeface="Meiryo UI" panose="020B0604030504040204" pitchFamily="50" charset="-128"/>
                <a:ea typeface="Meiryo UI" panose="020B0604030504040204" pitchFamily="50" charset="-128"/>
              </a:rPr>
              <a:t>）「探究活動と知識・技能の習得の接続」に関するテーマ</a:t>
            </a:r>
          </a:p>
          <a:p>
            <a:pPr>
              <a:spcBef>
                <a:spcPts val="0"/>
              </a:spcBef>
              <a:spcAft>
                <a:spcPts val="0"/>
              </a:spcAft>
              <a:buNone/>
            </a:pPr>
            <a:r>
              <a:rPr lang="ja-JP" altLang="en-US" sz="1800" dirty="0">
                <a:solidFill>
                  <a:srgbClr val="0070C0"/>
                </a:solidFill>
                <a:latin typeface="Meiryo UI" panose="020B0604030504040204" pitchFamily="50" charset="-128"/>
                <a:ea typeface="Meiryo UI" panose="020B0604030504040204" pitchFamily="50" charset="-128"/>
              </a:rPr>
              <a:t>（</a:t>
            </a:r>
            <a:r>
              <a:rPr lang="en-US" altLang="ja-JP" sz="1800" dirty="0">
                <a:solidFill>
                  <a:srgbClr val="0070C0"/>
                </a:solidFill>
                <a:latin typeface="Meiryo UI" panose="020B0604030504040204" pitchFamily="50" charset="-128"/>
                <a:ea typeface="Meiryo UI" panose="020B0604030504040204" pitchFamily="50" charset="-128"/>
              </a:rPr>
              <a:t>e</a:t>
            </a:r>
            <a:r>
              <a:rPr lang="ja-JP" altLang="en-US" sz="1800" dirty="0">
                <a:solidFill>
                  <a:srgbClr val="0070C0"/>
                </a:solidFill>
                <a:latin typeface="Meiryo UI" panose="020B0604030504040204" pitchFamily="50" charset="-128"/>
                <a:ea typeface="Meiryo UI" panose="020B0604030504040204" pitchFamily="50" charset="-128"/>
              </a:rPr>
              <a:t>）「探究のパフォーマンス評価の方法」に関するテーマ</a:t>
            </a:r>
            <a:endParaRPr lang="en-US" altLang="ja-JP" sz="1800"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ja-JP" altLang="en-US" sz="1800" dirty="0">
                <a:solidFill>
                  <a:srgbClr val="0070C0"/>
                </a:solidFill>
                <a:latin typeface="Meiryo UI" panose="020B0604030504040204" pitchFamily="50" charset="-128"/>
                <a:ea typeface="Meiryo UI" panose="020B0604030504040204" pitchFamily="50" charset="-128"/>
              </a:rPr>
              <a:t>（</a:t>
            </a:r>
            <a:r>
              <a:rPr lang="en-US" altLang="ja-JP" sz="1800" dirty="0">
                <a:solidFill>
                  <a:srgbClr val="0070C0"/>
                </a:solidFill>
                <a:latin typeface="Meiryo UI" panose="020B0604030504040204" pitchFamily="50" charset="-128"/>
                <a:ea typeface="Meiryo UI" panose="020B0604030504040204" pitchFamily="50" charset="-128"/>
              </a:rPr>
              <a:t>f</a:t>
            </a:r>
            <a:r>
              <a:rPr lang="ja-JP" altLang="en-US" sz="1800" dirty="0">
                <a:solidFill>
                  <a:srgbClr val="0070C0"/>
                </a:solidFill>
                <a:latin typeface="Meiryo UI" panose="020B0604030504040204" pitchFamily="50" charset="-128"/>
                <a:ea typeface="Meiryo UI" panose="020B0604030504040204" pitchFamily="50" charset="-128"/>
              </a:rPr>
              <a:t>）「その他、「未来の教室」ビジョンの実現」に資するテーマ</a:t>
            </a:r>
            <a:endParaRPr lang="en-US" altLang="ja-JP" sz="1800" dirty="0">
              <a:solidFill>
                <a:srgbClr val="0070C0"/>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6FF42735-FEF2-42E6-93AC-5904F5435416}"/>
              </a:ext>
            </a:extLst>
          </p:cNvPr>
          <p:cNvSpPr/>
          <p:nvPr/>
        </p:nvSpPr>
        <p:spPr>
          <a:xfrm>
            <a:off x="8727783" y="2248399"/>
            <a:ext cx="3066473" cy="216982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本テンプレートはあくまで提案書作成の参考です。大枠の流れ（目次など）を守って頂ければ、詳細な構成・デザインは、ご提案ごとに自由に変えて頂いて構いません。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1" name="正方形/長方形 91">
            <a:extLst>
              <a:ext uri="{FF2B5EF4-FFF2-40B4-BE49-F238E27FC236}">
                <a16:creationId xmlns:a16="http://schemas.microsoft.com/office/drawing/2014/main" id="{8996C9C0-8ADA-47C1-AE75-9E7278E667E9}"/>
              </a:ext>
            </a:extLst>
          </p:cNvPr>
          <p:cNvSpPr/>
          <p:nvPr/>
        </p:nvSpPr>
        <p:spPr>
          <a:xfrm>
            <a:off x="6527350" y="5168605"/>
            <a:ext cx="5264150" cy="1169551"/>
          </a:xfrm>
          <a:prstGeom prst="rect">
            <a:avLst/>
          </a:prstGeom>
          <a:solidFill>
            <a:srgbClr val="FFFFFF"/>
          </a:solidFill>
          <a:ln w="9525" cap="rnd"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1400" dirty="0">
                <a:solidFill>
                  <a:schemeClr val="tx1"/>
                </a:solidFill>
                <a:latin typeface="Trebuchet MS" panose="020B0603020202020204" pitchFamily="34" charset="0"/>
                <a:ea typeface="Meiryo UI" panose="020B0604030504040204" pitchFamily="50" charset="-128"/>
              </a:rPr>
              <a:t>担当者情報</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所属・役職：</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氏名</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フリガナ</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a:t>
            </a:r>
            <a:r>
              <a:rPr kumimoji="1" lang="en-US" altLang="ja-JP" sz="1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メールアドレス：</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電話番号：</a:t>
            </a:r>
            <a:r>
              <a:rPr kumimoji="1" lang="en-US" altLang="ja-JP" sz="1400" dirty="0">
                <a:solidFill>
                  <a:schemeClr val="tx1"/>
                </a:solidFill>
                <a:latin typeface="Trebuchet MS" panose="020B0603020202020204" pitchFamily="34" charset="0"/>
                <a:ea typeface="Meiryo UI" panose="020B0604030504040204" pitchFamily="50" charset="-128"/>
              </a:rPr>
              <a:t>XXX</a:t>
            </a:r>
          </a:p>
        </p:txBody>
      </p:sp>
      <p:sp>
        <p:nvSpPr>
          <p:cNvPr id="12" name="Rectangle 11">
            <a:extLst>
              <a:ext uri="{FF2B5EF4-FFF2-40B4-BE49-F238E27FC236}">
                <a16:creationId xmlns:a16="http://schemas.microsoft.com/office/drawing/2014/main" id="{12E8E300-5126-46A9-A71C-2EA699321973}"/>
              </a:ext>
            </a:extLst>
          </p:cNvPr>
          <p:cNvSpPr/>
          <p:nvPr/>
        </p:nvSpPr>
        <p:spPr>
          <a:xfrm>
            <a:off x="7998691" y="234298"/>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公募要領を見た上で、</a:t>
            </a:r>
            <a:r>
              <a:rPr kumimoji="1" lang="en-US" altLang="ja-JP" sz="1200" dirty="0">
                <a:solidFill>
                  <a:srgbClr val="FFFFFF"/>
                </a:solidFill>
                <a:latin typeface="Meiryo UI" panose="020B0604030504040204" pitchFamily="50" charset="-128"/>
                <a:ea typeface="Meiryo UI" panose="020B0604030504040204" pitchFamily="50" charset="-128"/>
              </a:rPr>
              <a:t>(a)~(f)</a:t>
            </a:r>
            <a:r>
              <a:rPr kumimoji="1" lang="ja-JP" altLang="en-US" sz="1200" dirty="0">
                <a:solidFill>
                  <a:srgbClr val="FFFFFF"/>
                </a:solidFill>
                <a:latin typeface="Meiryo UI" panose="020B0604030504040204" pitchFamily="50" charset="-128"/>
                <a:ea typeface="Meiryo UI" panose="020B0604030504040204" pitchFamily="50" charset="-128"/>
              </a:rPr>
              <a:t>のうち当てはまるものを記載してください（複数当てはまる場合は複数記載頂いて構いません）</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4897433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2"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5</a:t>
            </a:r>
            <a:r>
              <a:rPr lang="en-US" altLang="ja-JP" dirty="0">
                <a:ea typeface="Meiryo UI" panose="020B0604030504040204" pitchFamily="50" charset="-128"/>
              </a:rPr>
              <a:t>.</a:t>
            </a:r>
            <a:r>
              <a:rPr lang="ja-JP" altLang="en-US" dirty="0">
                <a:ea typeface="Meiryo UI" panose="020B0604030504040204" pitchFamily="50" charset="-128"/>
              </a:rPr>
              <a:t>期待成果物</a:t>
            </a:r>
            <a:endParaRPr lang="en-US" sz="1600" dirty="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p:txBody>
      </p:sp>
      <p:sp>
        <p:nvSpPr>
          <p:cNvPr id="9" name="Rectangle 24">
            <a:extLst>
              <a:ext uri="{FF2B5EF4-FFF2-40B4-BE49-F238E27FC236}">
                <a16:creationId xmlns:a16="http://schemas.microsoft.com/office/drawing/2014/main" id="{386074D6-DB61-4CC8-B68C-FB156F298C26}"/>
              </a:ext>
            </a:extLst>
          </p:cNvPr>
          <p:cNvSpPr/>
          <p:nvPr/>
        </p:nvSpPr>
        <p:spPr>
          <a:xfrm>
            <a:off x="8958691" y="622802"/>
            <a:ext cx="306647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現時点で、どのような成果物を想定しているかを記載ください。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8609011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6486337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6"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6.</a:t>
            </a:r>
            <a:r>
              <a:rPr lang="ja-JP" altLang="en-US" dirty="0">
                <a:ea typeface="Meiryo UI" panose="020B0604030504040204" pitchFamily="50" charset="-128"/>
              </a:rPr>
              <a:t>個人情報 </a:t>
            </a:r>
            <a:r>
              <a:rPr lang="en-US" altLang="ja-JP" dirty="0">
                <a:ea typeface="Meiryo UI" panose="020B0604030504040204" pitchFamily="50" charset="-128"/>
              </a:rPr>
              <a:t>(</a:t>
            </a:r>
            <a:r>
              <a:rPr lang="ja-JP" altLang="en-US" dirty="0">
                <a:ea typeface="Meiryo UI" panose="020B0604030504040204" pitchFamily="50" charset="-128"/>
              </a:rPr>
              <a:t>受講者の学習履歴 等</a:t>
            </a:r>
            <a:r>
              <a:rPr lang="en-US" altLang="ja-JP" dirty="0">
                <a:ea typeface="Meiryo UI" panose="020B0604030504040204" pitchFamily="50" charset="-128"/>
              </a:rPr>
              <a:t>)</a:t>
            </a:r>
            <a:r>
              <a:rPr lang="ja-JP" altLang="en-US" dirty="0"/>
              <a:t> 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622802"/>
            <a:ext cx="3066473" cy="101566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err="1">
                <a:solidFill>
                  <a:srgbClr val="FFFFFF"/>
                </a:solidFill>
                <a:latin typeface="Meiryo UI" panose="020B0604030504040204" pitchFamily="50" charset="-128"/>
                <a:ea typeface="Meiryo UI" panose="020B0604030504040204" pitchFamily="50" charset="-128"/>
              </a:rPr>
              <a:t>JIS</a:t>
            </a:r>
            <a:r>
              <a:rPr kumimoji="1" lang="en-US" altLang="ja-JP" sz="1200" dirty="0">
                <a:solidFill>
                  <a:srgbClr val="FFFFFF"/>
                </a:solidFill>
                <a:latin typeface="Meiryo UI" panose="020B0604030504040204" pitchFamily="50" charset="-128"/>
                <a:ea typeface="Meiryo UI" panose="020B0604030504040204" pitchFamily="50" charset="-128"/>
              </a:rPr>
              <a:t> / ISO </a:t>
            </a:r>
            <a:r>
              <a:rPr kumimoji="1" lang="ja-JP" altLang="en-US" sz="1200" dirty="0">
                <a:solidFill>
                  <a:srgbClr val="FFFFFF"/>
                </a:solidFill>
                <a:latin typeface="Meiryo UI" panose="020B0604030504040204" pitchFamily="50" charset="-128"/>
                <a:ea typeface="Meiryo UI" panose="020B0604030504040204" pitchFamily="50" charset="-128"/>
              </a:rPr>
              <a:t>等）や、それらがない場合は個人情報に関する取扱いマニュアルなどをご記載ください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6453337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40"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ja-JP" altLang="en-US" dirty="0">
                <a:ea typeface="Meiryo UI" panose="020B0604030504040204" pitchFamily="50" charset="-128"/>
              </a:rPr>
              <a:t>（参考）支出計画の概要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eiryo UI" panose="020B0604030504040204" pitchFamily="50" charset="-128"/>
                          <a:ea typeface="Meiryo UI" panose="020B0604030504040204" pitchFamily="50" charset="-128"/>
                        </a:rPr>
                        <a:t>支出項目</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eiryo UI" panose="020B0604030504040204" pitchFamily="50" charset="-128"/>
                          <a:ea typeface="Meiryo UI" panose="020B0604030504040204" pitchFamily="50" charset="-128"/>
                        </a:rPr>
                        <a:t>金額</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円</a:t>
                      </a:r>
                      <a:r>
                        <a:rPr lang="en-US" altLang="ja-JP" dirty="0">
                          <a:solidFill>
                            <a:srgbClr val="575757"/>
                          </a:solidFill>
                          <a:latin typeface="Meiryo UI" panose="020B0604030504040204" pitchFamily="50" charset="-128"/>
                          <a:ea typeface="Meiryo UI" panose="020B0604030504040204" pitchFamily="50" charset="-128"/>
                        </a:rPr>
                        <a:t>)</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1.</a:t>
                      </a:r>
                      <a:r>
                        <a:rPr lang="ja-JP" altLang="en-US" dirty="0">
                          <a:solidFill>
                            <a:srgbClr val="575757"/>
                          </a:solidFill>
                          <a:latin typeface="Meiryo UI" panose="020B0604030504040204" pitchFamily="50" charset="-128"/>
                          <a:ea typeface="Meiryo UI" panose="020B0604030504040204" pitchFamily="50" charset="-128"/>
                        </a:rPr>
                        <a:t>人件費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2.</a:t>
                      </a:r>
                      <a:r>
                        <a:rPr lang="ja-JP" altLang="en-US" dirty="0">
                          <a:solidFill>
                            <a:srgbClr val="575757"/>
                          </a:solidFill>
                          <a:latin typeface="Meiryo UI" panose="020B0604030504040204" pitchFamily="50" charset="-128"/>
                          <a:ea typeface="Meiryo UI" panose="020B0604030504040204" pitchFamily="50" charset="-128"/>
                        </a:rPr>
                        <a:t>事業費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3.</a:t>
                      </a:r>
                      <a:r>
                        <a:rPr lang="ja-JP" altLang="en-US" dirty="0">
                          <a:solidFill>
                            <a:srgbClr val="575757"/>
                          </a:solidFill>
                          <a:latin typeface="Meiryo UI" panose="020B0604030504040204" pitchFamily="50" charset="-128"/>
                          <a:ea typeface="Meiryo UI" panose="020B0604030504040204" pitchFamily="50" charset="-128"/>
                        </a:rPr>
                        <a:t>再委託費</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外注費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4.</a:t>
                      </a:r>
                      <a:r>
                        <a:rPr lang="ja-JP" altLang="en-US" dirty="0">
                          <a:solidFill>
                            <a:srgbClr val="575757"/>
                          </a:solidFill>
                          <a:latin typeface="Meiryo UI" panose="020B0604030504040204" pitchFamily="50" charset="-128"/>
                          <a:ea typeface="Meiryo UI" panose="020B0604030504040204" pitchFamily="50" charset="-128"/>
                        </a:rPr>
                        <a:t>一般管理費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5.</a:t>
                      </a:r>
                      <a:r>
                        <a:rPr lang="ja-JP" altLang="en-US" dirty="0">
                          <a:solidFill>
                            <a:srgbClr val="575757"/>
                          </a:solidFill>
                          <a:latin typeface="Meiryo UI" panose="020B0604030504040204" pitchFamily="50" charset="-128"/>
                          <a:ea typeface="Meiryo UI" panose="020B0604030504040204" pitchFamily="50" charset="-128"/>
                        </a:rPr>
                        <a:t>小計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6.</a:t>
                      </a:r>
                      <a:r>
                        <a:rPr lang="ja-JP" altLang="en-US" dirty="0">
                          <a:solidFill>
                            <a:srgbClr val="575757"/>
                          </a:solidFill>
                          <a:latin typeface="Meiryo UI" panose="020B0604030504040204" pitchFamily="50" charset="-128"/>
                          <a:ea typeface="Meiryo UI" panose="020B0604030504040204" pitchFamily="50" charset="-128"/>
                        </a:rPr>
                        <a:t>消費税及び地方消費税</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eiryo UI" panose="020B0604030504040204" pitchFamily="50" charset="-128"/>
                          <a:ea typeface="Meiryo UI" panose="020B0604030504040204" pitchFamily="50" charset="-128"/>
                        </a:rPr>
                        <a:t>310,000</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7.</a:t>
                      </a:r>
                      <a:r>
                        <a:rPr lang="ja-JP" altLang="en-US" dirty="0">
                          <a:solidFill>
                            <a:srgbClr val="575757"/>
                          </a:solidFill>
                          <a:latin typeface="Meiryo UI" panose="020B0604030504040204" pitchFamily="50" charset="-128"/>
                          <a:ea typeface="Meiryo UI" panose="020B0604030504040204" pitchFamily="50" charset="-128"/>
                        </a:rPr>
                        <a:t>合計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9" name="Rectangle 24">
            <a:extLst>
              <a:ext uri="{FF2B5EF4-FFF2-40B4-BE49-F238E27FC236}">
                <a16:creationId xmlns:a16="http://schemas.microsoft.com/office/drawing/2014/main" id="{7D4E8C74-851A-470B-91DD-333B140BACB6}"/>
              </a:ext>
            </a:extLst>
          </p:cNvPr>
          <p:cNvSpPr/>
          <p:nvPr/>
        </p:nvSpPr>
        <p:spPr>
          <a:xfrm>
            <a:off x="8958691" y="622802"/>
            <a:ext cx="3066473" cy="72327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0"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397644"/>
            <a:ext cx="10934700" cy="4646913"/>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提案のサマリ</a:t>
            </a:r>
            <a:endParaRPr kumimoji="1" lang="en-US" altLang="ja-JP" sz="24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1000" dirty="0">
              <a:solidFill>
                <a:schemeClr val="tx1"/>
              </a:solidFill>
              <a:latin typeface="Trebuchet MS" panose="020B0603020202020204" pitchFamily="34" charset="0"/>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背景と目的</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実施内容</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実施体制・実証フィールド</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期待成果物</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 </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受講者の学習履歴 等</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の取扱い方法</a:t>
            </a:r>
            <a:endParaRPr kumimoji="1" lang="en-US" altLang="ja-JP" sz="2400" dirty="0">
              <a:solidFill>
                <a:schemeClr val="tx1"/>
              </a:solidFill>
              <a:latin typeface="Meiryo UI" panose="020B0604030504040204" pitchFamily="50" charset="-128"/>
              <a:ea typeface="Meiryo UI" panose="020B0604030504040204" pitchFamily="50" charset="-128"/>
            </a:endParaRPr>
          </a:p>
          <a:p>
            <a:pPr marL="0" lvl="1">
              <a:lnSpc>
                <a:spcPct val="150000"/>
              </a:lnSpc>
              <a:buClr>
                <a:schemeClr val="tx2"/>
              </a:buClr>
              <a:buSzPct val="100000"/>
            </a:pPr>
            <a:endParaRPr kumimoji="1" lang="ja-JP" altLang="en-US" sz="1000" dirty="0">
              <a:solidFill>
                <a:schemeClr val="tx1"/>
              </a:solidFill>
              <a:latin typeface="Meiryo UI" panose="020B0604030504040204" pitchFamily="50" charset="-128"/>
              <a:ea typeface="Meiryo UI" panose="020B0604030504040204" pitchFamily="50" charset="-128"/>
            </a:endParaRPr>
          </a:p>
          <a:p>
            <a:pPr marL="0" lvl="1">
              <a:lnSpc>
                <a:spcPct val="150000"/>
              </a:lnSpc>
              <a:buClr>
                <a:schemeClr val="tx2"/>
              </a:buClr>
              <a:buSzPct val="100000"/>
            </a:pPr>
            <a:r>
              <a:rPr kumimoji="1" lang="ja-JP" altLang="en-US" sz="2400" dirty="0">
                <a:solidFill>
                  <a:schemeClr val="tx1"/>
                </a:solidFill>
                <a:latin typeface="Meiryo UI" panose="020B0604030504040204" pitchFamily="50" charset="-128"/>
                <a:ea typeface="Meiryo UI" panose="020B0604030504040204" pitchFamily="50" charset="-128"/>
              </a:rPr>
              <a:t>（参考）</a:t>
            </a:r>
            <a:r>
              <a:rPr kumimoji="1" lang="ja-JP" altLang="en-US" sz="2400">
                <a:solidFill>
                  <a:schemeClr val="tx1"/>
                </a:solidFill>
                <a:latin typeface="Meiryo UI" panose="020B0604030504040204" pitchFamily="50" charset="-128"/>
                <a:ea typeface="Meiryo UI" panose="020B0604030504040204" pitchFamily="50" charset="-128"/>
              </a:rPr>
              <a:t>支出計画の概要</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614565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4"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ja-JP" altLang="en-US" dirty="0"/>
              <a:t>提案のサマリ</a:t>
            </a:r>
            <a:endParaRPr lang="en-US" sz="1600" dirty="0">
              <a:solidFill>
                <a:srgbClr val="575757"/>
              </a:solidFill>
              <a:latin typeface="Trebuchet MS" panose="020B0603020202020204" pitchFamily="34" charset="0"/>
            </a:endParaRPr>
          </a:p>
        </p:txBody>
      </p:sp>
      <p:graphicFrame>
        <p:nvGraphicFramePr>
          <p:cNvPr id="3" name="Table 3">
            <a:extLst>
              <a:ext uri="{FF2B5EF4-FFF2-40B4-BE49-F238E27FC236}">
                <a16:creationId xmlns:a16="http://schemas.microsoft.com/office/drawing/2014/main" id="{722E403F-B16E-44D3-A1DE-C4695BB5B656}"/>
              </a:ext>
            </a:extLst>
          </p:cNvPr>
          <p:cNvGraphicFramePr>
            <a:graphicFrameLocks noGrp="1"/>
          </p:cNvGraphicFramePr>
          <p:nvPr>
            <p:extLst>
              <p:ext uri="{D42A27DB-BD31-4B8C-83A1-F6EECF244321}">
                <p14:modId xmlns:p14="http://schemas.microsoft.com/office/powerpoint/2010/main" val="2273228909"/>
              </p:ext>
            </p:extLst>
          </p:nvPr>
        </p:nvGraphicFramePr>
        <p:xfrm>
          <a:off x="630000" y="1274593"/>
          <a:ext cx="10120378" cy="3045615"/>
        </p:xfrm>
        <a:graphic>
          <a:graphicData uri="http://schemas.openxmlformats.org/drawingml/2006/table">
            <a:tbl>
              <a:tblPr firstRow="1" bandRow="1">
                <a:tableStyleId>{5C22544A-7EE6-4342-B048-85BDC9FD1C3A}</a:tableStyleId>
              </a:tblPr>
              <a:tblGrid>
                <a:gridCol w="716886">
                  <a:extLst>
                    <a:ext uri="{9D8B030D-6E8A-4147-A177-3AD203B41FA5}">
                      <a16:colId xmlns:a16="http://schemas.microsoft.com/office/drawing/2014/main" val="3191788206"/>
                    </a:ext>
                  </a:extLst>
                </a:gridCol>
                <a:gridCol w="2360141">
                  <a:extLst>
                    <a:ext uri="{9D8B030D-6E8A-4147-A177-3AD203B41FA5}">
                      <a16:colId xmlns:a16="http://schemas.microsoft.com/office/drawing/2014/main" val="164871375"/>
                    </a:ext>
                  </a:extLst>
                </a:gridCol>
                <a:gridCol w="7043351">
                  <a:extLst>
                    <a:ext uri="{9D8B030D-6E8A-4147-A177-3AD203B41FA5}">
                      <a16:colId xmlns:a16="http://schemas.microsoft.com/office/drawing/2014/main" val="206671746"/>
                    </a:ext>
                  </a:extLst>
                </a:gridCol>
              </a:tblGrid>
              <a:tr h="316515">
                <a:tc>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項目</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提案概要</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602525"/>
                  </a:ext>
                </a:extLst>
              </a:tr>
              <a:tr h="316515">
                <a:tc rowSpan="2">
                  <a:txBody>
                    <a:bodyPr/>
                    <a:lstStyle/>
                    <a:p>
                      <a:r>
                        <a:rPr lang="ja-JP" altLang="en-US" sz="1400" dirty="0">
                          <a:solidFill>
                            <a:srgbClr val="575757"/>
                          </a:solidFill>
                          <a:latin typeface="Meiryo UI" panose="020B0604030504040204" pitchFamily="50" charset="-128"/>
                          <a:ea typeface="Meiryo UI" panose="020B0604030504040204" pitchFamily="50" charset="-128"/>
                        </a:rPr>
                        <a:t>必須</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あるべき姿と、実現に向けた</a:t>
                      </a:r>
                      <a:br>
                        <a:rPr lang="en-US" altLang="ja-JP" sz="1400" dirty="0">
                          <a:solidFill>
                            <a:srgbClr val="575757"/>
                          </a:solidFill>
                          <a:latin typeface="Meiryo UI" panose="020B0604030504040204" pitchFamily="50" charset="-128"/>
                          <a:ea typeface="Meiryo UI" panose="020B0604030504040204" pitchFamily="50" charset="-128"/>
                        </a:rPr>
                      </a:br>
                      <a:r>
                        <a:rPr lang="ja-JP" altLang="en-US" sz="1400" dirty="0">
                          <a:solidFill>
                            <a:srgbClr val="575757"/>
                          </a:solidFill>
                          <a:latin typeface="Meiryo UI" panose="020B0604030504040204" pitchFamily="50" charset="-128"/>
                          <a:ea typeface="Meiryo UI" panose="020B0604030504040204" pitchFamily="50" charset="-128"/>
                        </a:rPr>
                        <a:t>課題、実証における検証</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ポイント</a:t>
                      </a:r>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60067"/>
                  </a:ext>
                </a:extLst>
              </a:tr>
              <a:tr h="44684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solidFill>
                            <a:srgbClr val="575757"/>
                          </a:solidFill>
                          <a:latin typeface="Meiryo UI" panose="020B0604030504040204" pitchFamily="50" charset="-128"/>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288905"/>
                  </a:ext>
                </a:extLst>
              </a:tr>
              <a:tr h="316515">
                <a:tc rowSpan="4">
                  <a:txBody>
                    <a:bodyPr/>
                    <a:lstStyle/>
                    <a:p>
                      <a:r>
                        <a:rPr lang="ja-JP" altLang="en-US" sz="1400" dirty="0">
                          <a:solidFill>
                            <a:srgbClr val="575757"/>
                          </a:solidFill>
                          <a:latin typeface="Meiryo UI" panose="020B0604030504040204" pitchFamily="50" charset="-128"/>
                          <a:ea typeface="Meiryo UI" panose="020B0604030504040204" pitchFamily="50" charset="-128"/>
                        </a:rPr>
                        <a:t>加点</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solidFill>
                            <a:srgbClr val="575757"/>
                          </a:solidFill>
                          <a:latin typeface="Meiryo UI" panose="020B0604030504040204" pitchFamily="50" charset="-128"/>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1732598"/>
                  </a:ext>
                </a:extLst>
              </a:tr>
              <a:tr h="316515">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solidFill>
                            <a:srgbClr val="575757"/>
                          </a:solidFill>
                          <a:latin typeface="Meiryo UI" panose="020B0604030504040204" pitchFamily="50" charset="-128"/>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altLang="ja-JP"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0400791"/>
                  </a:ext>
                </a:extLst>
              </a:tr>
              <a:tr h="316515">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2936758"/>
                  </a:ext>
                </a:extLst>
              </a:tr>
              <a:tr h="316515">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solidFill>
                            <a:srgbClr val="575757"/>
                          </a:solidFill>
                          <a:latin typeface="Meiryo UI" panose="020B0604030504040204" pitchFamily="50" charset="-128"/>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932048"/>
                  </a:ext>
                </a:extLst>
              </a:tr>
            </a:tbl>
          </a:graphicData>
        </a:graphic>
      </p:graphicFrame>
      <p:sp>
        <p:nvSpPr>
          <p:cNvPr id="8" name="Rectangle 24">
            <a:extLst>
              <a:ext uri="{FF2B5EF4-FFF2-40B4-BE49-F238E27FC236}">
                <a16:creationId xmlns:a16="http://schemas.microsoft.com/office/drawing/2014/main" id="{310F7EE3-1CE6-43E8-8103-953E279F1739}"/>
              </a:ext>
            </a:extLst>
          </p:cNvPr>
          <p:cNvSpPr/>
          <p:nvPr/>
        </p:nvSpPr>
        <p:spPr>
          <a:xfrm>
            <a:off x="8958691" y="622802"/>
            <a:ext cx="3066473" cy="176971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公募要領の項目別に、実証の概要を簡潔に</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少なくとも必須要素は記入してください。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加点要素は必要なところだけ記入してください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2662403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8"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en-US" altLang="ja-JP" dirty="0"/>
              <a:t>1.</a:t>
            </a:r>
            <a:r>
              <a:rPr lang="ja-JP" altLang="en-US" dirty="0"/>
              <a:t>背景と目的）本事業が目指す各テーマにおけるあるべき姿</a:t>
            </a:r>
            <a:endParaRPr lang="en-US" sz="1600" dirty="0">
              <a:solidFill>
                <a:srgbClr val="575757"/>
              </a:solidFill>
              <a:latin typeface="Trebuchet MS" panose="020B0603020202020204" pitchFamily="34" charset="0"/>
            </a:endParaRPr>
          </a:p>
        </p:txBody>
      </p:sp>
      <p:sp>
        <p:nvSpPr>
          <p:cNvPr id="26" name="Rectangle 24">
            <a:extLst>
              <a:ext uri="{FF2B5EF4-FFF2-40B4-BE49-F238E27FC236}">
                <a16:creationId xmlns:a16="http://schemas.microsoft.com/office/drawing/2014/main" id="{37FDF32F-A1CE-4FF9-81B1-B6CEAEA0C358}"/>
              </a:ext>
            </a:extLst>
          </p:cNvPr>
          <p:cNvSpPr/>
          <p:nvPr/>
        </p:nvSpPr>
        <p:spPr>
          <a:xfrm>
            <a:off x="8958691" y="622802"/>
            <a:ext cx="3066473" cy="169277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最終的に目指す”あるべき姿”を描いてください。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●本実証の終了時に実現する姿ではなく、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中長期で実現したい姿で構いません。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●”あるべき姿”は図やイメージだけではなく、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テキストで適宜補足頂いて構いません。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5482275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15957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2"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1.</a:t>
            </a:r>
            <a:r>
              <a:rPr lang="ja-JP" altLang="en-US" dirty="0"/>
              <a:t>背景と目的）あるべき姿に向けて、解決するべき課題</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解決すべき課題</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0" name="グループ化 39">
            <a:extLst>
              <a:ext uri="{FF2B5EF4-FFF2-40B4-BE49-F238E27FC236}">
                <a16:creationId xmlns:a16="http://schemas.microsoft.com/office/drawing/2014/main" id="{1C7BAE6A-3603-4572-A260-93E0F3827C01}"/>
              </a:ext>
            </a:extLst>
          </p:cNvPr>
          <p:cNvGrpSpPr/>
          <p:nvPr/>
        </p:nvGrpSpPr>
        <p:grpSpPr>
          <a:xfrm>
            <a:off x="6775265" y="1381454"/>
            <a:ext cx="4995815" cy="481542"/>
            <a:chOff x="5715831" y="959006"/>
            <a:chExt cx="6170577" cy="481542"/>
          </a:xfrm>
        </p:grpSpPr>
        <p:sp>
          <p:nvSpPr>
            <p:cNvPr id="11" name="ee4pHeader3">
              <a:extLst>
                <a:ext uri="{FF2B5EF4-FFF2-40B4-BE49-F238E27FC236}">
                  <a16:creationId xmlns:a16="http://schemas.microsoft.com/office/drawing/2014/main" id="{0D7DBAD8-58EE-40C2-AF2F-6DE80453D61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実証内容における検証ポイント</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 name="Isosceles Triangle 2">
            <a:extLst>
              <a:ext uri="{FF2B5EF4-FFF2-40B4-BE49-F238E27FC236}">
                <a16:creationId xmlns:a16="http://schemas.microsoft.com/office/drawing/2014/main" id="{C6DCD8FB-A24D-486E-81C0-08597FA253F6}"/>
              </a:ext>
            </a:extLst>
          </p:cNvPr>
          <p:cNvSpPr/>
          <p:nvPr/>
        </p:nvSpPr>
        <p:spPr>
          <a:xfrm rot="5400000">
            <a:off x="5181089" y="4034062"/>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3" name="正方形/長方形 6">
            <a:extLst>
              <a:ext uri="{FF2B5EF4-FFF2-40B4-BE49-F238E27FC236}">
                <a16:creationId xmlns:a16="http://schemas.microsoft.com/office/drawing/2014/main" id="{B0F76257-9A81-4AE2-AC96-681EBF5F5DA7}"/>
              </a:ext>
            </a:extLst>
          </p:cNvPr>
          <p:cNvSpPr/>
          <p:nvPr/>
        </p:nvSpPr>
        <p:spPr>
          <a:xfrm>
            <a:off x="6775266"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24" name="Rectangle 24">
            <a:extLst>
              <a:ext uri="{FF2B5EF4-FFF2-40B4-BE49-F238E27FC236}">
                <a16:creationId xmlns:a16="http://schemas.microsoft.com/office/drawing/2014/main" id="{C007869E-18D7-4D3E-BDD5-12120CA5465E}"/>
              </a:ext>
            </a:extLst>
          </p:cNvPr>
          <p:cNvSpPr/>
          <p:nvPr/>
        </p:nvSpPr>
        <p:spPr>
          <a:xfrm>
            <a:off x="8958691" y="111892"/>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前頁のあるべき姿を踏まえて、現状、どんな解決すべき課題があるのか、そしてその課題の解決に向けて、本実証で何にチャレンジするのかを簡潔に書いてください。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8120782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8245626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6"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実施内容）概要</a:t>
            </a:r>
            <a:endParaRPr lang="en-US" sz="1600" dirty="0">
              <a:solidFill>
                <a:srgbClr val="575757"/>
              </a:solidFill>
              <a:latin typeface="Trebuchet MS" panose="020B0603020202020204" pitchFamily="34" charset="0"/>
            </a:endParaRPr>
          </a:p>
        </p:txBody>
      </p:sp>
      <p:graphicFrame>
        <p:nvGraphicFramePr>
          <p:cNvPr id="15" name="Table 3">
            <a:extLst>
              <a:ext uri="{FF2B5EF4-FFF2-40B4-BE49-F238E27FC236}">
                <a16:creationId xmlns:a16="http://schemas.microsoft.com/office/drawing/2014/main" id="{FFFF5802-941B-44CA-9C24-C0A14A95486B}"/>
              </a:ext>
            </a:extLst>
          </p:cNvPr>
          <p:cNvGraphicFramePr>
            <a:graphicFrameLocks noGrp="1"/>
          </p:cNvGraphicFramePr>
          <p:nvPr>
            <p:extLst>
              <p:ext uri="{D42A27DB-BD31-4B8C-83A1-F6EECF244321}">
                <p14:modId xmlns:p14="http://schemas.microsoft.com/office/powerpoint/2010/main" val="1524091192"/>
              </p:ext>
            </p:extLst>
          </p:nvPr>
        </p:nvGraphicFramePr>
        <p:xfrm>
          <a:off x="629999" y="1581150"/>
          <a:ext cx="10933352" cy="4500762"/>
        </p:xfrm>
        <a:graphic>
          <a:graphicData uri="http://schemas.openxmlformats.org/drawingml/2006/table">
            <a:tbl>
              <a:tblPr firstRow="1" bandRow="1">
                <a:tableStyleId>{5C22544A-7EE6-4342-B048-85BDC9FD1C3A}</a:tableStyleId>
              </a:tblPr>
              <a:tblGrid>
                <a:gridCol w="2733338">
                  <a:extLst>
                    <a:ext uri="{9D8B030D-6E8A-4147-A177-3AD203B41FA5}">
                      <a16:colId xmlns:a16="http://schemas.microsoft.com/office/drawing/2014/main" val="2286045957"/>
                    </a:ext>
                  </a:extLst>
                </a:gridCol>
                <a:gridCol w="2733338">
                  <a:extLst>
                    <a:ext uri="{9D8B030D-6E8A-4147-A177-3AD203B41FA5}">
                      <a16:colId xmlns:a16="http://schemas.microsoft.com/office/drawing/2014/main" val="2460396383"/>
                    </a:ext>
                  </a:extLst>
                </a:gridCol>
                <a:gridCol w="2733338">
                  <a:extLst>
                    <a:ext uri="{9D8B030D-6E8A-4147-A177-3AD203B41FA5}">
                      <a16:colId xmlns:a16="http://schemas.microsoft.com/office/drawing/2014/main" val="2073487949"/>
                    </a:ext>
                  </a:extLst>
                </a:gridCol>
                <a:gridCol w="2733338">
                  <a:extLst>
                    <a:ext uri="{9D8B030D-6E8A-4147-A177-3AD203B41FA5}">
                      <a16:colId xmlns:a16="http://schemas.microsoft.com/office/drawing/2014/main" val="1298417420"/>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狙い</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取組み内容</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期待される成果</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dirty="0">
                          <a:solidFill>
                            <a:schemeClr val="accent1"/>
                          </a:solidFill>
                          <a:latin typeface="Meiryo UI" panose="020B0604030504040204" pitchFamily="50" charset="-128"/>
                          <a:ea typeface="Meiryo UI" panose="020B0604030504040204" pitchFamily="50" charset="-128"/>
                        </a:rPr>
                        <a:t>①</a:t>
                      </a:r>
                      <a:r>
                        <a:rPr lang="en-US" altLang="ja-JP" dirty="0">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②</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③</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23" name="Rectangle 24">
            <a:extLst>
              <a:ext uri="{FF2B5EF4-FFF2-40B4-BE49-F238E27FC236}">
                <a16:creationId xmlns:a16="http://schemas.microsoft.com/office/drawing/2014/main" id="{E3A4CA9E-D79C-4D26-B39A-E5E40D78FBC5}"/>
              </a:ext>
            </a:extLst>
          </p:cNvPr>
          <p:cNvSpPr/>
          <p:nvPr/>
        </p:nvSpPr>
        <p:spPr>
          <a:xfrm>
            <a:off x="8958691" y="622802"/>
            <a:ext cx="3066473" cy="124649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・概要や詳細の中に、狙い、取組内容、期待される成果を、具体的に記載してください。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726595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2619464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0"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実施内容）詳細</a:t>
            </a:r>
            <a:r>
              <a:rPr lang="ja-JP" altLang="en-US" dirty="0">
                <a:ea typeface="Meiryo UI" panose="020B0604030504040204" pitchFamily="50" charset="-128"/>
              </a:rPr>
              <a:t>①</a:t>
            </a:r>
            <a:r>
              <a:rPr lang="en-US" altLang="ja-JP" dirty="0">
                <a:ea typeface="Meiryo UI" panose="020B0604030504040204" pitchFamily="50" charset="-128"/>
              </a:rPr>
              <a:t>.</a:t>
            </a:r>
            <a:r>
              <a:rPr lang="ja-JP" altLang="en-US" dirty="0">
                <a:ea typeface="Meiryo UI" panose="020B0604030504040204" pitchFamily="50" charset="-128"/>
              </a:rPr>
              <a:t> </a:t>
            </a:r>
            <a:r>
              <a:rPr lang="en-US" altLang="ja-JP" dirty="0">
                <a:ea typeface="Meiryo UI" panose="020B0604030504040204" pitchFamily="50" charset="-128"/>
              </a:rPr>
              <a:t>XXX</a:t>
            </a:r>
            <a:endParaRPr lang="en-US" sz="1600" dirty="0">
              <a:solidFill>
                <a:srgbClr val="575757"/>
              </a:solidFill>
              <a:latin typeface="Trebuchet MS" panose="020B0603020202020204" pitchFamily="34" charset="0"/>
            </a:endParaRPr>
          </a:p>
        </p:txBody>
      </p:sp>
      <p:sp>
        <p:nvSpPr>
          <p:cNvPr id="9" name="Rectangle 24">
            <a:extLst>
              <a:ext uri="{FF2B5EF4-FFF2-40B4-BE49-F238E27FC236}">
                <a16:creationId xmlns:a16="http://schemas.microsoft.com/office/drawing/2014/main" id="{36532144-0EF0-4E7E-850E-19DAEB5A3CD7}"/>
              </a:ext>
            </a:extLst>
          </p:cNvPr>
          <p:cNvSpPr/>
          <p:nvPr/>
        </p:nvSpPr>
        <p:spPr>
          <a:xfrm>
            <a:off x="8958691" y="622802"/>
            <a:ext cx="3066473" cy="124649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・公募要領の必須・加点要素を踏まえ、具体的に記載ください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799904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4"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a:t>
            </a:r>
            <a:r>
              <a:rPr lang="ja-JP" altLang="en-US" dirty="0"/>
              <a:t>実施体制・実証フィールド </a:t>
            </a:r>
            <a:r>
              <a:rPr lang="en-US" altLang="ja-JP" dirty="0"/>
              <a:t>(</a:t>
            </a:r>
            <a:r>
              <a:rPr lang="ja-JP" altLang="en-US" dirty="0"/>
              <a:t>実証自治体・実証校</a:t>
            </a:r>
            <a:r>
              <a:rPr lang="en-US" altLang="ja-JP" dirty="0"/>
              <a:t>)</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大学</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研究室</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効果検証を担当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教授</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助教</a:t>
            </a:r>
            <a:r>
              <a:rPr kumimoji="1" lang="en-US" altLang="ja-JP" sz="1600" dirty="0">
                <a:solidFill>
                  <a:schemeClr val="tx1"/>
                </a:solidFill>
                <a:latin typeface="Trebuchet MS" panose="020B0603020202020204" pitchFamily="34" charset="0"/>
                <a:ea typeface="Meiryo UI" panose="020B0604030504040204" pitchFamily="50" charset="-128"/>
              </a:rPr>
              <a:t>)</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監修</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謝金支払先</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大学 </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先生 </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ルーブリック作成を担当</a:t>
            </a:r>
            <a:r>
              <a:rPr kumimoji="1" lang="en-US" altLang="ja-JP" sz="1600" dirty="0">
                <a:solidFill>
                  <a:schemeClr val="tx1"/>
                </a:solidFill>
                <a:latin typeface="Trebuchet MS" panose="020B0603020202020204" pitchFamily="34" charset="0"/>
                <a:ea typeface="Meiryo UI" panose="020B0604030504040204" pitchFamily="50" charset="-128"/>
              </a:rPr>
              <a:t>)</a:t>
            </a:r>
            <a:endParaRPr kumimoji="1" lang="ja-JP" altLang="en-US" sz="1600" dirty="0">
              <a:solidFill>
                <a:schemeClr val="tx1"/>
              </a:solidFill>
              <a:latin typeface="Trebuchet MS" panose="020B0603020202020204" pitchFamily="34" charset="0"/>
              <a:ea typeface="Meiryo UI" panose="020B0604030504040204" pitchFamily="50" charset="-128"/>
            </a:endParaRP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a:t>
              </a:r>
              <a:endParaRPr lang="en-US" altLang="ja-JP" sz="2000" dirty="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実証フィールド</a:t>
              </a:r>
              <a:endParaRPr lang="en-US" altLang="ja-JP" sz="2000" dirty="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457200" indent="-457200">
              <a:buSzPct val="100000"/>
              <a:buFont typeface="+mj-ea"/>
              <a:buAutoNum type="circleNumDbPlain"/>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p:txBody>
      </p:sp>
      <p:sp>
        <p:nvSpPr>
          <p:cNvPr id="16" name="Rectangle 15">
            <a:extLst>
              <a:ext uri="{FF2B5EF4-FFF2-40B4-BE49-F238E27FC236}">
                <a16:creationId xmlns:a16="http://schemas.microsoft.com/office/drawing/2014/main" id="{3A1DD5B5-C909-4710-A1DD-49C378F39295}"/>
              </a:ext>
            </a:extLst>
          </p:cNvPr>
          <p:cNvSpPr/>
          <p:nvPr/>
        </p:nvSpPr>
        <p:spPr>
          <a:xfrm>
            <a:off x="8727783" y="622802"/>
            <a:ext cx="3066473" cy="1981858"/>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再委託、監修 等の区別も記載ください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現時点で記載できる範囲で可です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080062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8"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a:t>
            </a:r>
            <a:r>
              <a:rPr lang="ja-JP" altLang="en-US" dirty="0"/>
              <a:t>実施スケジュール</a:t>
            </a:r>
            <a:endParaRPr lang="en-US" sz="1600" dirty="0">
              <a:solidFill>
                <a:srgbClr val="575757"/>
              </a:solidFill>
              <a:latin typeface="Trebuchet MS" panose="020B0603020202020204" pitchFamily="34" charset="0"/>
            </a:endParaRPr>
          </a:p>
        </p:txBody>
      </p:sp>
      <p:sp>
        <p:nvSpPr>
          <p:cNvPr id="50" name="Rectangle 24">
            <a:extLst>
              <a:ext uri="{FF2B5EF4-FFF2-40B4-BE49-F238E27FC236}">
                <a16:creationId xmlns:a16="http://schemas.microsoft.com/office/drawing/2014/main" id="{978B5F9F-7127-4D9E-86A2-33C865450D4A}"/>
              </a:ext>
            </a:extLst>
          </p:cNvPr>
          <p:cNvSpPr/>
          <p:nvPr/>
        </p:nvSpPr>
        <p:spPr>
          <a:xfrm>
            <a:off x="9049970" y="47260"/>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・採択</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事業開始</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が</a:t>
            </a:r>
            <a:r>
              <a:rPr kumimoji="1" lang="en-US" altLang="ja-JP" sz="1200" dirty="0">
                <a:solidFill>
                  <a:srgbClr val="FFFFFF"/>
                </a:solidFill>
                <a:latin typeface="Meiryo UI" panose="020B0604030504040204" pitchFamily="50" charset="-128"/>
                <a:ea typeface="Meiryo UI" panose="020B0604030504040204" pitchFamily="50" charset="-128"/>
              </a:rPr>
              <a:t>8</a:t>
            </a:r>
            <a:r>
              <a:rPr kumimoji="1" lang="ja-JP" altLang="en-US" sz="1200" dirty="0">
                <a:solidFill>
                  <a:srgbClr val="FFFFFF"/>
                </a:solidFill>
                <a:latin typeface="Meiryo UI" panose="020B0604030504040204" pitchFamily="50" charset="-128"/>
                <a:ea typeface="Meiryo UI" panose="020B0604030504040204" pitchFamily="50" charset="-128"/>
              </a:rPr>
              <a:t>月以降になる前提で</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スケジュールを組んでいただければと思いますが、採択時期によっては前後する可能性があります。</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5263500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46A50A8B73674FA7ABF1D0394C60D1" ma:contentTypeVersion="14" ma:contentTypeDescription="Create a new document." ma:contentTypeScope="" ma:versionID="04d9e3e949ce59976c669e5e802deca6">
  <xsd:schema xmlns:xsd="http://www.w3.org/2001/XMLSchema" xmlns:xs="http://www.w3.org/2001/XMLSchema" xmlns:p="http://schemas.microsoft.com/office/2006/metadata/properties" xmlns:ns2="4a66a441-741e-407c-ba6a-573e4cb6c84d" xmlns:ns3="b265e943-8b2d-47a8-8f5c-f3ce717b53d7" targetNamespace="http://schemas.microsoft.com/office/2006/metadata/properties" ma:root="true" ma:fieldsID="bedf6582714bce4ac226c3c21c8ccc46" ns2:_="" ns3:_="">
    <xsd:import namespace="4a66a441-741e-407c-ba6a-573e4cb6c84d"/>
    <xsd:import namespace="b265e943-8b2d-47a8-8f5c-f3ce717b53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66a441-741e-407c-ba6a-573e4cb6c8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1edaf98-933d-48b7-9af8-6bdbb703d06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265e943-8b2d-47a8-8f5c-f3ce717b53d7"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7f4530-8314-45a7-9fb0-d7cd6e97de5f}" ma:internalName="TaxCatchAll" ma:showField="CatchAllData" ma:web="b265e943-8b2d-47a8-8f5c-f3ce717b53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265e943-8b2d-47a8-8f5c-f3ce717b53d7" xsi:nil="true"/>
    <lcf76f155ced4ddcb4097134ff3c332f xmlns="4a66a441-741e-407c-ba6a-573e4cb6c84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A99A923-AD44-46FF-978D-F6904B1626A5}">
  <ds:schemaRefs>
    <ds:schemaRef ds:uri="http://schemas.microsoft.com/sharepoint/v3/contenttype/forms"/>
  </ds:schemaRefs>
</ds:datastoreItem>
</file>

<file path=customXml/itemProps2.xml><?xml version="1.0" encoding="utf-8"?>
<ds:datastoreItem xmlns:ds="http://schemas.openxmlformats.org/officeDocument/2006/customXml" ds:itemID="{848ED616-B06A-4B77-B0DE-263768A2EB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66a441-741e-407c-ba6a-573e4cb6c84d"/>
    <ds:schemaRef ds:uri="b265e943-8b2d-47a8-8f5c-f3ce717b53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60E65D-D253-4F4E-9D14-93AF4567C737}">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b265e943-8b2d-47a8-8f5c-f3ce717b53d7"/>
    <ds:schemaRef ds:uri="http://schemas.microsoft.com/office/infopath/2007/PartnerControls"/>
    <ds:schemaRef ds:uri="http://purl.org/dc/elements/1.1/"/>
    <ds:schemaRef ds:uri="4a66a441-741e-407c-ba6a-573e4cb6c84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1232</Words>
  <Application>Microsoft Office PowerPoint</Application>
  <PresentationFormat>Widescreen</PresentationFormat>
  <Paragraphs>192</Paragraphs>
  <Slides>12</Slides>
  <Notes>11</Notes>
  <HiddenSlides>0</HiddenSlides>
  <MMClips>0</MMClips>
  <ScaleCrop>false</ScaleCrop>
  <HeadingPairs>
    <vt:vector size="10"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ariant>
        <vt:lpstr>Custom Shows</vt:lpstr>
      </vt:variant>
      <vt:variant>
        <vt:i4>1</vt:i4>
      </vt:variant>
    </vt:vector>
  </HeadingPairs>
  <TitlesOfParts>
    <vt:vector size="19" baseType="lpstr">
      <vt:lpstr>Meiryo UI</vt:lpstr>
      <vt:lpstr>メイリオ</vt:lpstr>
      <vt:lpstr>Arial</vt:lpstr>
      <vt:lpstr>Trebuchet MS</vt:lpstr>
      <vt:lpstr>1_BCG Grid 16:9</vt:lpstr>
      <vt:lpstr>think-cell Slide</vt:lpstr>
      <vt:lpstr>PowerPoint Presentation</vt:lpstr>
      <vt:lpstr>目次</vt:lpstr>
      <vt:lpstr>提案のサマリ</vt:lpstr>
      <vt:lpstr>1.背景と目的）本事業が目指す各テーマにおけるあるべき姿</vt:lpstr>
      <vt:lpstr>1.背景と目的）あるべき姿に向けて、解決するべき課題</vt:lpstr>
      <vt:lpstr>2.実施内容）概要</vt:lpstr>
      <vt:lpstr>2.実施内容）詳細①. XXX</vt:lpstr>
      <vt:lpstr>3.実施体制・実証フィールド (実証自治体・実証校)</vt:lpstr>
      <vt:lpstr>4.実施スケジュール</vt:lpstr>
      <vt:lpstr>5.期待成果物</vt:lpstr>
      <vt:lpstr>6.個人情報 (受講者の学習履歴 等) の取扱い方法</vt:lpstr>
      <vt:lpstr>（参考）支出計画の概要 (詳細な内訳は別紙)</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cp:revision>
  <dcterms:created xsi:type="dcterms:W3CDTF">2021-07-10T03:27:26Z</dcterms:created>
  <dcterms:modified xsi:type="dcterms:W3CDTF">2022-07-29T04:09:10Z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0x010100DB46A50A8B73674FA7ABF1D0394C60D1</vt:lpwstr>
  </property>
  <property fmtid="{D5CDD505-2E9C-101B-9397-08002B2CF9AE}" pid="3" name="MediaServiceImageTags">
    <vt:lpwstr/>
  </property>
  <property fmtid="{D5CDD505-2E9C-101B-9397-08002B2CF9AE}" pid="4" name="MSIP_Label_b0d5c4f4-7a29-4385-b7a5-afbe2154ae6f_Enabled">
    <vt:lpwstr>true</vt:lpwstr>
  </property>
  <property fmtid="{D5CDD505-2E9C-101B-9397-08002B2CF9AE}" pid="5" name="MSIP_Label_b0d5c4f4-7a29-4385-b7a5-afbe2154ae6f_SetDate">
    <vt:lpwstr>2022-07-29T04:09:04Z</vt:lpwstr>
  </property>
  <property fmtid="{D5CDD505-2E9C-101B-9397-08002B2CF9AE}" pid="6" name="MSIP_Label_b0d5c4f4-7a29-4385-b7a5-afbe2154ae6f_Method">
    <vt:lpwstr>Standard</vt:lpwstr>
  </property>
  <property fmtid="{D5CDD505-2E9C-101B-9397-08002B2CF9AE}" pid="7" name="MSIP_Label_b0d5c4f4-7a29-4385-b7a5-afbe2154ae6f_Name">
    <vt:lpwstr>Confidential</vt:lpwstr>
  </property>
  <property fmtid="{D5CDD505-2E9C-101B-9397-08002B2CF9AE}" pid="8" name="MSIP_Label_b0d5c4f4-7a29-4385-b7a5-afbe2154ae6f_SiteId">
    <vt:lpwstr>2dfb2f0b-4d21-4268-9559-72926144c918</vt:lpwstr>
  </property>
  <property fmtid="{D5CDD505-2E9C-101B-9397-08002B2CF9AE}" pid="9" name="MSIP_Label_b0d5c4f4-7a29-4385-b7a5-afbe2154ae6f_ActionId">
    <vt:lpwstr>3b6b0d2d-6aa6-453a-9840-832e65869b33</vt:lpwstr>
  </property>
  <property fmtid="{D5CDD505-2E9C-101B-9397-08002B2CF9AE}" pid="10" name="MSIP_Label_b0d5c4f4-7a29-4385-b7a5-afbe2154ae6f_ContentBits">
    <vt:lpwstr>0</vt:lpwstr>
  </property>
  <property fmtid="{D5CDD505-2E9C-101B-9397-08002B2CF9AE}" pid="11" name="bcgClassification">
    <vt:lpwstr>bcgConfidential</vt:lpwstr>
  </property>
</Properties>
</file>