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17"/>
  </p:notesMasterIdLst>
  <p:handoutMasterIdLst>
    <p:handoutMasterId r:id="rId18"/>
  </p:handoutMasterIdLst>
  <p:sldIdLst>
    <p:sldId id="1384" r:id="rId5"/>
    <p:sldId id="2818" r:id="rId6"/>
    <p:sldId id="2814" r:id="rId7"/>
    <p:sldId id="2913" r:id="rId8"/>
    <p:sldId id="2910" r:id="rId9"/>
    <p:sldId id="2906" r:id="rId10"/>
    <p:sldId id="2911" r:id="rId11"/>
    <p:sldId id="2912" r:id="rId12"/>
    <p:sldId id="2905" r:id="rId13"/>
    <p:sldId id="2817" r:id="rId14"/>
    <p:sldId id="2903" r:id="rId15"/>
    <p:sldId id="2904" r:id="rId16"/>
  </p:sldIdLst>
  <p:sldSz cx="12192000" cy="6858000"/>
  <p:notesSz cx="9866313" cy="6735763"/>
  <p:custShowLst>
    <p:custShow name="Format Guide Workshop" id="0">
      <p:sldLst/>
    </p:custShow>
  </p:custShowLst>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D9B029-8FE5-4452-ADE8-36E56F933A10}" v="4" dt="2022-07-15T02:18:17.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1" autoAdjust="0"/>
    <p:restoredTop sz="96242" autoAdjust="0"/>
  </p:normalViewPr>
  <p:slideViewPr>
    <p:cSldViewPr snapToGrid="0">
      <p:cViewPr>
        <p:scale>
          <a:sx n="104" d="100"/>
          <a:sy n="104" d="100"/>
        </p:scale>
        <p:origin x="144" y="44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7/29/2022</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7/29/2022</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2"/>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2" name="think-cell Slide" r:id="rId4" imgW="395" imgH="396" progId="TCLayout.ActiveDocument.1">
                  <p:embed/>
                </p:oleObj>
              </mc:Choice>
              <mc:Fallback>
                <p:oleObj name="think-cell Slide" r:id="rId4"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heme" Target="../theme/them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5"/>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028" name="think-cell Slide" r:id="rId7" imgW="270" imgH="270" progId="TCLayout.ActiveDocument.1">
                  <p:embed/>
                </p:oleObj>
              </mc:Choice>
              <mc:Fallback>
                <p:oleObj name="think-cell Slide" r:id="rId7" imgW="270" imgH="270" progId="TCLayout.ActiveDocument.1">
                  <p:embed/>
                  <p:pic>
                    <p:nvPicPr>
                      <p:cNvPr id="2" name="Object 1" hidden="1"/>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6"/>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5.emf"/><Relationship Id="rId2" Type="http://schemas.openxmlformats.org/officeDocument/2006/relationships/tags" Target="../tags/tag22.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5.emf"/><Relationship Id="rId2" Type="http://schemas.openxmlformats.org/officeDocument/2006/relationships/tags" Target="../tags/tag24.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notesSlide" Target="../notesSlides/notesSlide10.xml"/><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5.emf"/><Relationship Id="rId2" Type="http://schemas.openxmlformats.org/officeDocument/2006/relationships/tags" Target="../tags/tag26.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1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5.e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5.emf"/><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2.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5.emf"/><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emf"/><Relationship Id="rId2" Type="http://schemas.openxmlformats.org/officeDocument/2006/relationships/tags" Target="../tags/tag12.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5.emf"/><Relationship Id="rId2" Type="http://schemas.openxmlformats.org/officeDocument/2006/relationships/tags" Target="../tags/tag14.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5.emf"/><Relationship Id="rId2" Type="http://schemas.openxmlformats.org/officeDocument/2006/relationships/tags" Target="../tags/tag1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6.xml"/><Relationship Id="rId4"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5.emf"/><Relationship Id="rId2" Type="http://schemas.openxmlformats.org/officeDocument/2006/relationships/tags" Target="../tags/tag18.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7.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5.emf"/><Relationship Id="rId2" Type="http://schemas.openxmlformats.org/officeDocument/2006/relationships/tags" Target="../tags/tag20.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notesSlide" Target="../notesSlides/notesSlide8.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3076" name="think-cell Slide" r:id="rId4" imgW="270" imgH="270" progId="TCLayout.ActiveDocument.1">
                  <p:embed/>
                </p:oleObj>
              </mc:Choice>
              <mc:Fallback>
                <p:oleObj name="think-cell Slide" r:id="rId4" imgW="270" imgH="270" progId="TCLayout.ActiveDocument.1">
                  <p:embed/>
                  <p:pic>
                    <p:nvPicPr>
                      <p:cNvPr id="5" name="Object 4" hidden="1"/>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3122703"/>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6"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8331255" cy="2251194"/>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公募テーマ：テーマ</a:t>
            </a:r>
            <a:r>
              <a:rPr lang="en-US" altLang="ja-JP" sz="2133" dirty="0">
                <a:solidFill>
                  <a:srgbClr val="0070C0"/>
                </a:solidFill>
                <a:latin typeface="Meiryo UI" panose="020B0604030504040204" pitchFamily="50" charset="-128"/>
                <a:ea typeface="Meiryo UI" panose="020B0604030504040204" pitchFamily="50" charset="-128"/>
              </a:rPr>
              <a:t>C. </a:t>
            </a:r>
            <a:r>
              <a:rPr lang="ja-JP" altLang="en-US" sz="2133" dirty="0">
                <a:solidFill>
                  <a:srgbClr val="0070C0"/>
                </a:solidFill>
                <a:latin typeface="Meiryo UI" panose="020B0604030504040204" pitchFamily="50" charset="-128"/>
                <a:ea typeface="Meiryo UI" panose="020B0604030504040204" pitchFamily="50" charset="-128"/>
              </a:rPr>
              <a:t>「「未来の教室」ビジョン</a:t>
            </a:r>
            <a:r>
              <a:rPr lang="en-US" altLang="ja-JP" sz="2133" dirty="0">
                <a:solidFill>
                  <a:srgbClr val="0070C0"/>
                </a:solidFill>
                <a:latin typeface="Meiryo UI" panose="020B0604030504040204" pitchFamily="50" charset="-128"/>
                <a:ea typeface="Meiryo UI" panose="020B0604030504040204" pitchFamily="50" charset="-128"/>
              </a:rPr>
              <a:t>2.0</a:t>
            </a:r>
            <a:r>
              <a:rPr lang="ja-JP" altLang="en-US" sz="2133" dirty="0">
                <a:solidFill>
                  <a:srgbClr val="0070C0"/>
                </a:solidFill>
                <a:latin typeface="Meiryo UI" panose="020B0604030504040204" pitchFamily="50" charset="-128"/>
                <a:ea typeface="Meiryo UI" panose="020B0604030504040204" pitchFamily="50" charset="-128"/>
              </a:rPr>
              <a:t>の実現」に関するテーマ</a:t>
            </a:r>
            <a:br>
              <a:rPr lang="en-US" altLang="ja-JP" sz="2133" dirty="0">
                <a:solidFill>
                  <a:srgbClr val="0070C0"/>
                </a:solidFill>
                <a:latin typeface="Meiryo UI" panose="020B0604030504040204" pitchFamily="50" charset="-128"/>
                <a:ea typeface="Meiryo UI" panose="020B0604030504040204" pitchFamily="50" charset="-128"/>
              </a:rPr>
            </a:b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a</a:t>
            </a:r>
            <a:r>
              <a:rPr lang="ja-JP" altLang="en-US" sz="1800" dirty="0">
                <a:solidFill>
                  <a:srgbClr val="0070C0"/>
                </a:solidFill>
                <a:latin typeface="Meiryo UI" panose="020B0604030504040204" pitchFamily="50" charset="-128"/>
                <a:ea typeface="Meiryo UI" panose="020B0604030504040204" pitchFamily="50" charset="-128"/>
              </a:rPr>
              <a:t>）「新しい全日制」に関するテーマ</a:t>
            </a:r>
          </a:p>
          <a:p>
            <a:pPr>
              <a:spcBef>
                <a:spcPts val="0"/>
              </a:spcBef>
              <a:spcAft>
                <a:spcPts val="0"/>
              </a:spcAft>
              <a:buNone/>
            </a:pP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b</a:t>
            </a:r>
            <a:r>
              <a:rPr lang="ja-JP" altLang="en-US" sz="1800" dirty="0">
                <a:solidFill>
                  <a:srgbClr val="0070C0"/>
                </a:solidFill>
                <a:latin typeface="Meiryo UI" panose="020B0604030504040204" pitchFamily="50" charset="-128"/>
                <a:ea typeface="Meiryo UI" panose="020B0604030504040204" pitchFamily="50" charset="-128"/>
              </a:rPr>
              <a:t>）「場の選択肢の拡充」に関するテーマ</a:t>
            </a:r>
          </a:p>
          <a:p>
            <a:pPr>
              <a:spcBef>
                <a:spcPts val="0"/>
              </a:spcBef>
              <a:spcAft>
                <a:spcPts val="0"/>
              </a:spcAft>
              <a:buNone/>
            </a:pP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c</a:t>
            </a:r>
            <a:r>
              <a:rPr lang="ja-JP" altLang="en-US" sz="1800" dirty="0">
                <a:solidFill>
                  <a:srgbClr val="0070C0"/>
                </a:solidFill>
                <a:latin typeface="Meiryo UI" panose="020B0604030504040204" pitchFamily="50" charset="-128"/>
                <a:ea typeface="Meiryo UI" panose="020B0604030504040204" pitchFamily="50" charset="-128"/>
              </a:rPr>
              <a:t>）「そもそも論」「目的と手段」から話せる職員室」に関するテーマ</a:t>
            </a:r>
          </a:p>
          <a:p>
            <a:pPr>
              <a:spcBef>
                <a:spcPts val="0"/>
              </a:spcBef>
              <a:spcAft>
                <a:spcPts val="0"/>
              </a:spcAft>
              <a:buNone/>
            </a:pP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d</a:t>
            </a:r>
            <a:r>
              <a:rPr lang="ja-JP" altLang="en-US" sz="1800" dirty="0">
                <a:solidFill>
                  <a:srgbClr val="0070C0"/>
                </a:solidFill>
                <a:latin typeface="Meiryo UI" panose="020B0604030504040204" pitchFamily="50" charset="-128"/>
                <a:ea typeface="Meiryo UI" panose="020B0604030504040204" pitchFamily="50" charset="-128"/>
              </a:rPr>
              <a:t>）「探究活動と知識・技能の習得の接続」に関するテーマ</a:t>
            </a:r>
          </a:p>
          <a:p>
            <a:pPr>
              <a:spcBef>
                <a:spcPts val="0"/>
              </a:spcBef>
              <a:spcAft>
                <a:spcPts val="0"/>
              </a:spcAft>
              <a:buNone/>
            </a:pP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e</a:t>
            </a:r>
            <a:r>
              <a:rPr lang="ja-JP" altLang="en-US" sz="1800" dirty="0">
                <a:solidFill>
                  <a:srgbClr val="0070C0"/>
                </a:solidFill>
                <a:latin typeface="Meiryo UI" panose="020B0604030504040204" pitchFamily="50" charset="-128"/>
                <a:ea typeface="Meiryo UI" panose="020B0604030504040204" pitchFamily="50" charset="-128"/>
              </a:rPr>
              <a:t>）「探究のパフォーマンス評価の方法」に関するテーマ</a:t>
            </a:r>
            <a:endParaRPr lang="en-US" altLang="ja-JP" sz="1800"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f</a:t>
            </a:r>
            <a:r>
              <a:rPr lang="ja-JP" altLang="en-US" sz="1800" dirty="0">
                <a:solidFill>
                  <a:srgbClr val="0070C0"/>
                </a:solidFill>
                <a:latin typeface="Meiryo UI" panose="020B0604030504040204" pitchFamily="50" charset="-128"/>
                <a:ea typeface="Meiryo UI" panose="020B0604030504040204" pitchFamily="50" charset="-128"/>
              </a:rPr>
              <a:t>）「その他、「未来の教室」ビジョンの実現」に資するテーマ</a:t>
            </a:r>
            <a:endParaRPr lang="en-US" altLang="ja-JP" sz="1800"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727783" y="2248399"/>
            <a:ext cx="3066473" cy="216982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12" name="Rectangle 11">
            <a:extLst>
              <a:ext uri="{FF2B5EF4-FFF2-40B4-BE49-F238E27FC236}">
                <a16:creationId xmlns:a16="http://schemas.microsoft.com/office/drawing/2014/main" id="{12E8E300-5126-46A9-A71C-2EA699321973}"/>
              </a:ext>
            </a:extLst>
          </p:cNvPr>
          <p:cNvSpPr/>
          <p:nvPr/>
        </p:nvSpPr>
        <p:spPr>
          <a:xfrm>
            <a:off x="7998691" y="234298"/>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公募要領を見た上で、</a:t>
            </a:r>
            <a:r>
              <a:rPr kumimoji="1" lang="en-US" altLang="ja-JP" sz="1200" dirty="0">
                <a:solidFill>
                  <a:srgbClr val="FFFFFF"/>
                </a:solidFill>
                <a:latin typeface="Meiryo UI" panose="020B0604030504040204" pitchFamily="50" charset="-128"/>
                <a:ea typeface="Meiryo UI" panose="020B0604030504040204" pitchFamily="50" charset="-128"/>
              </a:rPr>
              <a:t>(a)~(f)</a:t>
            </a:r>
            <a:r>
              <a:rPr kumimoji="1" lang="ja-JP" altLang="en-US" sz="1200" dirty="0">
                <a:solidFill>
                  <a:srgbClr val="FFFFFF"/>
                </a:solidFill>
                <a:latin typeface="Meiryo UI" panose="020B0604030504040204" pitchFamily="50" charset="-128"/>
                <a:ea typeface="Meiryo UI" panose="020B0604030504040204" pitchFamily="50" charset="-128"/>
              </a:rPr>
              <a:t>のうち当てはまるものを記載してください（複数当てはまる場合は複数記載頂いて構いません）</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4897433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2"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en-US" altLang="ja-JP" dirty="0">
                <a:ea typeface="Meiryo UI" panose="020B0604030504040204" pitchFamily="50" charset="-128"/>
              </a:rPr>
              <a:t>.</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58691" y="622802"/>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現時点で、どのような成果物を想定しているかを記載ください。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6486337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6"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101566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6453337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4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ea typeface="Meiryo UI" panose="020B0604030504040204" pitchFamily="50" charset="-128"/>
              </a:rPr>
              <a:t>（参考）支出計画の概要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397644"/>
            <a:ext cx="10934700" cy="4646913"/>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24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endParaRPr kumimoji="1" lang="ja-JP" altLang="en-US" sz="10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ja-JP" altLang="en-US" sz="240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2273228909"/>
              </p:ext>
            </p:extLst>
          </p:nvPr>
        </p:nvGraphicFramePr>
        <p:xfrm>
          <a:off x="630000" y="1274593"/>
          <a:ext cx="10120378" cy="3045615"/>
        </p:xfrm>
        <a:graphic>
          <a:graphicData uri="http://schemas.openxmlformats.org/drawingml/2006/table">
            <a:tbl>
              <a:tblPr firstRow="1" bandRow="1">
                <a:tableStyleId>{5C22544A-7EE6-4342-B048-85BDC9FD1C3A}</a:tableStyleId>
              </a:tblPr>
              <a:tblGrid>
                <a:gridCol w="716886">
                  <a:extLst>
                    <a:ext uri="{9D8B030D-6E8A-4147-A177-3AD203B41FA5}">
                      <a16:colId xmlns:a16="http://schemas.microsoft.com/office/drawing/2014/main" val="3191788206"/>
                    </a:ext>
                  </a:extLst>
                </a:gridCol>
                <a:gridCol w="2360141">
                  <a:extLst>
                    <a:ext uri="{9D8B030D-6E8A-4147-A177-3AD203B41FA5}">
                      <a16:colId xmlns:a16="http://schemas.microsoft.com/office/drawing/2014/main" val="164871375"/>
                    </a:ext>
                  </a:extLst>
                </a:gridCol>
                <a:gridCol w="7043351">
                  <a:extLst>
                    <a:ext uri="{9D8B030D-6E8A-4147-A177-3AD203B41FA5}">
                      <a16:colId xmlns:a16="http://schemas.microsoft.com/office/drawing/2014/main" val="206671746"/>
                    </a:ext>
                  </a:extLst>
                </a:gridCol>
              </a:tblGrid>
              <a:tr h="31651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16515">
                <a:tc rowSpan="2">
                  <a:txBody>
                    <a:bodyPr/>
                    <a:lstStyle/>
                    <a:p>
                      <a:r>
                        <a:rPr lang="ja-JP" altLang="en-US" sz="1400" dirty="0">
                          <a:solidFill>
                            <a:srgbClr val="575757"/>
                          </a:solidFill>
                          <a:latin typeface="Meiryo UI" panose="020B0604030504040204" pitchFamily="50" charset="-128"/>
                          <a:ea typeface="Meiryo UI" panose="020B0604030504040204" pitchFamily="50" charset="-128"/>
                        </a:rPr>
                        <a:t>必須</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あるべき姿と、実現に向けた</a:t>
                      </a:r>
                      <a:br>
                        <a:rPr lang="en-US" altLang="ja-JP" sz="1400" dirty="0">
                          <a:solidFill>
                            <a:srgbClr val="575757"/>
                          </a:solidFill>
                          <a:latin typeface="Meiryo UI" panose="020B0604030504040204" pitchFamily="50" charset="-128"/>
                          <a:ea typeface="Meiryo UI" panose="020B0604030504040204" pitchFamily="50" charset="-128"/>
                        </a:rPr>
                      </a:br>
                      <a:r>
                        <a:rPr lang="ja-JP" altLang="en-US" sz="1400" dirty="0">
                          <a:solidFill>
                            <a:srgbClr val="575757"/>
                          </a:solidFill>
                          <a:latin typeface="Meiryo UI" panose="020B0604030504040204" pitchFamily="50" charset="-128"/>
                          <a:ea typeface="Meiryo UI" panose="020B0604030504040204" pitchFamily="50" charset="-128"/>
                        </a:rPr>
                        <a:t>課題、実証における検証</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ポイント</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316515">
                <a:tc rowSpan="4">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31651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altLang="ja-JP"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31651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316515">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58691" y="622802"/>
            <a:ext cx="3066473" cy="176971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公募要領の項目別に、実証の概要を簡潔に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2662403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8"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en-US" altLang="ja-JP" dirty="0"/>
              <a:t>1.</a:t>
            </a:r>
            <a:r>
              <a:rPr lang="ja-JP" altLang="en-US" dirty="0"/>
              <a:t>背景と目的）本事業が目指す各テーマにおけるあるべき姿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58691" y="622802"/>
            <a:ext cx="3066473" cy="169277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中長期で実現したい姿で構いません。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1595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2"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背景と目的）あるべき姿に向けて、解決するべき課題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6775265" y="1381454"/>
            <a:ext cx="4995815"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実証内容における検証ポイント</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5181089" y="4034062"/>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6775266"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111892"/>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8245626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6"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1524091192"/>
              </p:ext>
            </p:extLst>
          </p:nvPr>
        </p:nvGraphicFramePr>
        <p:xfrm>
          <a:off x="629999" y="1581150"/>
          <a:ext cx="10933352" cy="4500762"/>
        </p:xfrm>
        <a:graphic>
          <a:graphicData uri="http://schemas.openxmlformats.org/drawingml/2006/table">
            <a:tbl>
              <a:tblPr firstRow="1" bandRow="1">
                <a:tableStyleId>{5C22544A-7EE6-4342-B048-85BDC9FD1C3A}</a:tableStyleId>
              </a:tblPr>
              <a:tblGrid>
                <a:gridCol w="2733338">
                  <a:extLst>
                    <a:ext uri="{9D8B030D-6E8A-4147-A177-3AD203B41FA5}">
                      <a16:colId xmlns:a16="http://schemas.microsoft.com/office/drawing/2014/main" val="2286045957"/>
                    </a:ext>
                  </a:extLst>
                </a:gridCol>
                <a:gridCol w="2733338">
                  <a:extLst>
                    <a:ext uri="{9D8B030D-6E8A-4147-A177-3AD203B41FA5}">
                      <a16:colId xmlns:a16="http://schemas.microsoft.com/office/drawing/2014/main" val="2460396383"/>
                    </a:ext>
                  </a:extLst>
                </a:gridCol>
                <a:gridCol w="2733338">
                  <a:extLst>
                    <a:ext uri="{9D8B030D-6E8A-4147-A177-3AD203B41FA5}">
                      <a16:colId xmlns:a16="http://schemas.microsoft.com/office/drawing/2014/main" val="2073487949"/>
                    </a:ext>
                  </a:extLst>
                </a:gridCol>
                <a:gridCol w="2733338">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取組み内容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23" name="Rectangle 24">
            <a:extLst>
              <a:ext uri="{FF2B5EF4-FFF2-40B4-BE49-F238E27FC236}">
                <a16:creationId xmlns:a16="http://schemas.microsoft.com/office/drawing/2014/main" id="{E3A4CA9E-D79C-4D26-B39A-E5E40D78FBC5}"/>
              </a:ext>
            </a:extLst>
          </p:cNvPr>
          <p:cNvSpPr/>
          <p:nvPr/>
        </p:nvSpPr>
        <p:spPr>
          <a:xfrm>
            <a:off x="8958691" y="622802"/>
            <a:ext cx="3066473"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・概要や詳細の中に、狙い、取組内容、期待される成果を、具体的に記載してください。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2619464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実施内容）詳細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9" name="Rectangle 24">
            <a:extLst>
              <a:ext uri="{FF2B5EF4-FFF2-40B4-BE49-F238E27FC236}">
                <a16:creationId xmlns:a16="http://schemas.microsoft.com/office/drawing/2014/main" id="{36532144-0EF0-4E7E-850E-19DAEB5A3CD7}"/>
              </a:ext>
            </a:extLst>
          </p:cNvPr>
          <p:cNvSpPr/>
          <p:nvPr/>
        </p:nvSpPr>
        <p:spPr>
          <a:xfrm>
            <a:off x="8958691" y="622802"/>
            <a:ext cx="3066473"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・公募要領の必須・加点要素を踏まえ、具体的に記載ください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実施体制・実証フィールド </a:t>
            </a:r>
            <a:r>
              <a:rPr lang="en-US" altLang="ja-JP" dirty="0"/>
              <a:t>(</a:t>
            </a:r>
            <a:r>
              <a:rPr lang="ja-JP" altLang="en-US" dirty="0"/>
              <a:t>実証自治体・実証校</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効果検証を担当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教授</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助教</a:t>
            </a:r>
            <a:r>
              <a:rPr kumimoji="1" lang="en-US" altLang="ja-JP" sz="1600" dirty="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ルーブリック作成を担当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727783"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8"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9049970" y="47260"/>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a:t>
            </a:r>
            <a:r>
              <a:rPr kumimoji="1" lang="en-US" altLang="ja-JP" sz="1200" dirty="0">
                <a:solidFill>
                  <a:srgbClr val="FFFFFF"/>
                </a:solidFill>
                <a:latin typeface="Meiryo UI" panose="020B0604030504040204" pitchFamily="50" charset="-128"/>
                <a:ea typeface="Meiryo UI" panose="020B0604030504040204" pitchFamily="50" charset="-128"/>
              </a:rPr>
              <a:t>8</a:t>
            </a:r>
            <a:r>
              <a:rPr kumimoji="1" lang="ja-JP" altLang="en-US" sz="1200" dirty="0">
                <a:solidFill>
                  <a:srgbClr val="FFFFFF"/>
                </a:solidFill>
                <a:latin typeface="Meiryo UI" panose="020B0604030504040204" pitchFamily="50" charset="-128"/>
                <a:ea typeface="Meiryo UI" panose="020B0604030504040204" pitchFamily="50" charset="-128"/>
              </a:rPr>
              <a:t>月以降になる前提で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46A50A8B73674FA7ABF1D0394C60D1" ma:contentTypeVersion="14" ma:contentTypeDescription="Create a new document." ma:contentTypeScope="" ma:versionID="04d9e3e949ce59976c669e5e802deca6">
  <xsd:schema xmlns:xsd="http://www.w3.org/2001/XMLSchema" xmlns:xs="http://www.w3.org/2001/XMLSchema" xmlns:p="http://schemas.microsoft.com/office/2006/metadata/properties" xmlns:ns2="4a66a441-741e-407c-ba6a-573e4cb6c84d" xmlns:ns3="b265e943-8b2d-47a8-8f5c-f3ce717b53d7" targetNamespace="http://schemas.microsoft.com/office/2006/metadata/properties" ma:root="true" ma:fieldsID="bedf6582714bce4ac226c3c21c8ccc46" ns2:_="" ns3:_="">
    <xsd:import namespace="4a66a441-741e-407c-ba6a-573e4cb6c84d"/>
    <xsd:import namespace="b265e943-8b2d-47a8-8f5c-f3ce717b53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66a441-741e-407c-ba6a-573e4cb6c8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265e943-8b2d-47a8-8f5c-f3ce717b53d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7f4530-8314-45a7-9fb0-d7cd6e97de5f}" ma:internalName="TaxCatchAll" ma:showField="CatchAllData" ma:web="b265e943-8b2d-47a8-8f5c-f3ce717b53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265e943-8b2d-47a8-8f5c-f3ce717b53d7" xsi:nil="true"/>
    <lcf76f155ced4ddcb4097134ff3c332f xmlns="4a66a441-741e-407c-ba6a-573e4cb6c84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2.xml><?xml version="1.0" encoding="utf-8"?>
<ds:datastoreItem xmlns:ds="http://schemas.openxmlformats.org/officeDocument/2006/customXml" ds:itemID="{848ED616-B06A-4B77-B0DE-263768A2EB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66a441-741e-407c-ba6a-573e4cb6c84d"/>
    <ds:schemaRef ds:uri="b265e943-8b2d-47a8-8f5c-f3ce717b5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60E65D-D253-4F4E-9D14-93AF4567C73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b265e943-8b2d-47a8-8f5c-f3ce717b53d7"/>
    <ds:schemaRef ds:uri="http://schemas.microsoft.com/office/infopath/2007/PartnerControls"/>
    <ds:schemaRef ds:uri="http://purl.org/dc/elements/1.1/"/>
    <ds:schemaRef ds:uri="4a66a441-741e-407c-ba6a-573e4cb6c84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1232</Words>
  <Application>Microsoft Office PowerPoint</Application>
  <PresentationFormat>Widescreen</PresentationFormat>
  <Paragraphs>192</Paragraphs>
  <Slides>12</Slides>
  <Notes>11</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ariant>
        <vt:lpstr>Custom Shows</vt:lpstr>
      </vt:variant>
      <vt:variant>
        <vt:i4>1</vt:i4>
      </vt:variant>
    </vt:vector>
  </HeadingPairs>
  <TitlesOfParts>
    <vt:vector size="19" baseType="lpstr">
      <vt:lpstr>Meiryo UI</vt:lpstr>
      <vt:lpstr>メイリオ</vt:lpstr>
      <vt:lpstr>Arial</vt:lpstr>
      <vt:lpstr>Trebuchet MS</vt:lpstr>
      <vt:lpstr>1_BCG Grid 16:9</vt:lpstr>
      <vt:lpstr>think-cell Slide</vt:lpstr>
      <vt:lpstr>PowerPoint Presentation</vt:lpstr>
      <vt:lpstr>目次</vt:lpstr>
      <vt:lpstr>提案のサマリ</vt:lpstr>
      <vt:lpstr>1.背景と目的）本事業が目指す各テーマにおけるあるべき姿</vt:lpstr>
      <vt:lpstr>1.背景と目的）あるべき姿に向けて、解決するべき課題</vt:lpstr>
      <vt:lpstr>2.実施内容）概要</vt:lpstr>
      <vt:lpstr>2.実施内容）詳細①. XXX</vt:lpstr>
      <vt:lpstr>3.実施体制・実証フィールド (実証自治体・実証校)</vt:lpstr>
      <vt:lpstr>4.実施スケジュール</vt:lpstr>
      <vt:lpstr>5.期待成果物</vt:lpstr>
      <vt:lpstr>6.個人情報 (受講者の学習履歴 等) の取扱い方法</vt:lpstr>
      <vt:lpstr>（参考）支出計画の概要 (詳細な内訳は別紙)</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cp:revision>
  <dcterms:created xsi:type="dcterms:W3CDTF">2021-07-10T03:27:26Z</dcterms:created>
  <dcterms:modified xsi:type="dcterms:W3CDTF">2022-07-29T04:09:10Z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0x010100DB46A50A8B73674FA7ABF1D0394C60D1</vt:lpwstr>
  </property>
  <property fmtid="{D5CDD505-2E9C-101B-9397-08002B2CF9AE}" pid="3" name="MediaServiceImageTags">
    <vt:lpwstr/>
  </property>
  <property fmtid="{D5CDD505-2E9C-101B-9397-08002B2CF9AE}" pid="4" name="MSIP_Label_b0d5c4f4-7a29-4385-b7a5-afbe2154ae6f_Enabled">
    <vt:lpwstr>true</vt:lpwstr>
  </property>
  <property fmtid="{D5CDD505-2E9C-101B-9397-08002B2CF9AE}" pid="5" name="MSIP_Label_b0d5c4f4-7a29-4385-b7a5-afbe2154ae6f_SetDate">
    <vt:lpwstr>2022-07-29T04:09:04Z</vt:lpwstr>
  </property>
  <property fmtid="{D5CDD505-2E9C-101B-9397-08002B2CF9AE}" pid="6" name="MSIP_Label_b0d5c4f4-7a29-4385-b7a5-afbe2154ae6f_Method">
    <vt:lpwstr>Standard</vt:lpwstr>
  </property>
  <property fmtid="{D5CDD505-2E9C-101B-9397-08002B2CF9AE}" pid="7" name="MSIP_Label_b0d5c4f4-7a29-4385-b7a5-afbe2154ae6f_Name">
    <vt:lpwstr>Confidential</vt:lpwstr>
  </property>
  <property fmtid="{D5CDD505-2E9C-101B-9397-08002B2CF9AE}" pid="8" name="MSIP_Label_b0d5c4f4-7a29-4385-b7a5-afbe2154ae6f_SiteId">
    <vt:lpwstr>2dfb2f0b-4d21-4268-9559-72926144c918</vt:lpwstr>
  </property>
  <property fmtid="{D5CDD505-2E9C-101B-9397-08002B2CF9AE}" pid="9" name="MSIP_Label_b0d5c4f4-7a29-4385-b7a5-afbe2154ae6f_ActionId">
    <vt:lpwstr>3b6b0d2d-6aa6-453a-9840-832e65869b33</vt:lpwstr>
  </property>
  <property fmtid="{D5CDD505-2E9C-101B-9397-08002B2CF9AE}" pid="10" name="MSIP_Label_b0d5c4f4-7a29-4385-b7a5-afbe2154ae6f_ContentBits">
    <vt:lpwstr>0</vt:lpwstr>
  </property>
  <property fmtid="{D5CDD505-2E9C-101B-9397-08002B2CF9AE}" pid="11" name="bcgClassification">
    <vt:lpwstr>bcgConfidential</vt:lpwstr>
  </property>
</Properties>
</file>