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0.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1.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18"/>
  </p:notesMasterIdLst>
  <p:handoutMasterIdLst>
    <p:handoutMasterId r:id="rId19"/>
  </p:handoutMasterIdLst>
  <p:sldIdLst>
    <p:sldId id="1384" r:id="rId5"/>
    <p:sldId id="2905" r:id="rId6"/>
    <p:sldId id="2818" r:id="rId7"/>
    <p:sldId id="2814" r:id="rId8"/>
    <p:sldId id="2912" r:id="rId9"/>
    <p:sldId id="2910" r:id="rId10"/>
    <p:sldId id="2897" r:id="rId11"/>
    <p:sldId id="2899" r:id="rId12"/>
    <p:sldId id="2898" r:id="rId13"/>
    <p:sldId id="2817" r:id="rId14"/>
    <p:sldId id="2911" r:id="rId15"/>
    <p:sldId id="2903" r:id="rId16"/>
    <p:sldId id="2904" r:id="rId17"/>
  </p:sldIdLst>
  <p:sldSz cx="12192000" cy="6858000"/>
  <p:notesSz cx="9866313" cy="6735763"/>
  <p:custShowLst>
    <p:custShow name="Format Guide Workshop"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90DD60-C1F0-4231-8CB9-600999BEBE88}" v="138" dt="2022-06-14T01:11:23.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96242" autoAdjust="0"/>
  </p:normalViewPr>
  <p:slideViewPr>
    <p:cSldViewPr snapToGrid="0">
      <p:cViewPr>
        <p:scale>
          <a:sx n="70" d="100"/>
          <a:sy n="70" d="100"/>
        </p:scale>
        <p:origin x="60" y="10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6/17/2022</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6/17/2022</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4085549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2510392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2525163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406330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402163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4254987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40083675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2"/>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2" name="think-cell Slide" r:id="rId4" imgW="395" imgH="396" progId="TCLayout.ActiveDocument.1">
                  <p:embed/>
                </p:oleObj>
              </mc:Choice>
              <mc:Fallback>
                <p:oleObj name="think-cell Slide" r:id="rId4"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heme" Target="../theme/them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28" name="think-cell Slide" r:id="rId7" imgW="270" imgH="270" progId="TCLayout.ActiveDocument.1">
                  <p:embed/>
                </p:oleObj>
              </mc:Choice>
              <mc:Fallback>
                <p:oleObj name="think-cell Slide" r:id="rId7" imgW="270" imgH="270" progId="TCLayout.ActiveDocument.1">
                  <p:embed/>
                  <p:pic>
                    <p:nvPicPr>
                      <p:cNvPr id="2" name="Object 1" hidden="1"/>
                      <p:cNvPicPr/>
                      <p:nvPr/>
                    </p:nvPicPr>
                    <p:blipFill>
                      <a:blip r:embed="rId8"/>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6"/>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5.emf"/><Relationship Id="rId2" Type="http://schemas.openxmlformats.org/officeDocument/2006/relationships/tags" Target="../tags/tag22.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25.xml"/><Relationship Id="rId7" Type="http://schemas.openxmlformats.org/officeDocument/2006/relationships/oleObject" Target="../embeddings/oleObject13.bin"/><Relationship Id="rId2" Type="http://schemas.openxmlformats.org/officeDocument/2006/relationships/tags" Target="../tags/tag24.xml"/><Relationship Id="rId1" Type="http://schemas.openxmlformats.org/officeDocument/2006/relationships/vmlDrawing" Target="../drawings/vmlDrawing13.vml"/><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26.xml"/></Relationships>
</file>

<file path=ppt/slides/_rels/slide12.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5.emf"/><Relationship Id="rId2" Type="http://schemas.openxmlformats.org/officeDocument/2006/relationships/tags" Target="../tags/tag27.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5.emf"/><Relationship Id="rId2" Type="http://schemas.openxmlformats.org/officeDocument/2006/relationships/tags" Target="../tags/tag29.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5.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emf"/><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5.emf"/><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emf"/><Relationship Id="rId2" Type="http://schemas.openxmlformats.org/officeDocument/2006/relationships/tags" Target="../tags/tag12.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5.emf"/><Relationship Id="rId2" Type="http://schemas.openxmlformats.org/officeDocument/2006/relationships/tags" Target="../tags/tag14.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5.emf"/><Relationship Id="rId2" Type="http://schemas.openxmlformats.org/officeDocument/2006/relationships/tags" Target="../tags/tag1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6.xml"/><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emf"/><Relationship Id="rId2" Type="http://schemas.openxmlformats.org/officeDocument/2006/relationships/tags" Target="../tags/tag18.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5.emf"/><Relationship Id="rId2" Type="http://schemas.openxmlformats.org/officeDocument/2006/relationships/tags" Target="../tags/tag20.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3076" name="think-cell Slide" r:id="rId4" imgW="270" imgH="270" progId="TCLayout.ActiveDocument.1">
                  <p:embed/>
                </p:oleObj>
              </mc:Choice>
              <mc:Fallback>
                <p:oleObj name="think-cell Slide" r:id="rId4" imgW="270" imgH="270" progId="TCLayout.ActiveDocument.1">
                  <p:embed/>
                  <p:pic>
                    <p:nvPicPr>
                      <p:cNvPr id="5" name="Object 4" hidden="1"/>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3045971"/>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5168605"/>
            <a:ext cx="6868800"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6"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472273" cy="778546"/>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B. STEAM</a:t>
            </a:r>
            <a:r>
              <a:rPr lang="ja-JP" altLang="en-US" sz="2133" dirty="0">
                <a:solidFill>
                  <a:srgbClr val="0070C0"/>
                </a:solidFill>
                <a:latin typeface="Meiryo UI" panose="020B0604030504040204" pitchFamily="50" charset="-128"/>
                <a:ea typeface="Meiryo UI" panose="020B0604030504040204" pitchFamily="50" charset="-128"/>
              </a:rPr>
              <a:t>ライブラリー活用事例創出</a:t>
            </a:r>
            <a:endParaRPr lang="en-US" altLang="ja-JP" sz="2133"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727783" y="2248399"/>
            <a:ext cx="3066473" cy="216982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a:t>
            </a:r>
            <a:r>
              <a:rPr kumimoji="1" lang="ja-JP" altLang="en-US" sz="1200" dirty="0">
                <a:solidFill>
                  <a:srgbClr val="FFFFFF"/>
                </a:solidFill>
                <a:latin typeface="Meiryo UI" panose="020B0604030504040204" pitchFamily="50" charset="-128"/>
                <a:ea typeface="Meiryo UI" panose="020B0604030504040204" pitchFamily="50" charset="-128"/>
              </a:rPr>
              <a:t> </a:t>
            </a:r>
            <a:r>
              <a:rPr kumimoji="1" lang="en-US" altLang="ja-JP" sz="1200" dirty="0">
                <a:solidFill>
                  <a:srgbClr val="FFFFFF"/>
                </a:solidFill>
                <a:latin typeface="Meiryo UI" panose="020B0604030504040204" pitchFamily="50" charset="-128"/>
                <a:ea typeface="Meiryo UI" panose="020B0604030504040204" pitchFamily="50" charset="-128"/>
              </a:rPr>
              <a:t>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7181460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2"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6</a:t>
            </a:r>
            <a:r>
              <a:rPr lang="en-US" altLang="ja-JP" dirty="0">
                <a:ea typeface="Meiryo UI" panose="020B0604030504040204" pitchFamily="50" charset="-128"/>
              </a:rPr>
              <a:t>.</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(a) </a:t>
            </a:r>
            <a:r>
              <a:rPr kumimoji="1" lang="ja-JP" altLang="en-US" sz="2000" dirty="0">
                <a:solidFill>
                  <a:schemeClr val="tx1"/>
                </a:solidFill>
                <a:latin typeface="Trebuchet MS" panose="020B0603020202020204" pitchFamily="34" charset="0"/>
                <a:ea typeface="Meiryo UI" panose="020B0604030504040204" pitchFamily="50" charset="-128"/>
              </a:rPr>
              <a:t>実証の様子を撮影した動画</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(b) </a:t>
            </a:r>
            <a:r>
              <a:rPr kumimoji="1" lang="ja-JP" altLang="en-US" sz="2000" dirty="0">
                <a:solidFill>
                  <a:schemeClr val="tx1"/>
                </a:solidFill>
                <a:latin typeface="Trebuchet MS" panose="020B0603020202020204" pitchFamily="34" charset="0"/>
                <a:ea typeface="Meiryo UI" panose="020B0604030504040204" pitchFamily="50" charset="-128"/>
              </a:rPr>
              <a:t>実証のために作成した資料（教員用ガイド、評価規準、等） </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(c) </a:t>
            </a:r>
            <a:r>
              <a:rPr kumimoji="1" lang="ja-JP" altLang="en-US" sz="2000" dirty="0">
                <a:solidFill>
                  <a:schemeClr val="tx1"/>
                </a:solidFill>
                <a:latin typeface="Trebuchet MS" panose="020B0603020202020204" pitchFamily="34" charset="0"/>
                <a:ea typeface="Meiryo UI" panose="020B0604030504040204" pitchFamily="50" charset="-128"/>
              </a:rPr>
              <a:t>実証を通じ作成された学習者のアウトプット（もしくはその内容が分かる資料） </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(d) </a:t>
            </a:r>
            <a:r>
              <a:rPr kumimoji="1" lang="ja-JP" altLang="en-US" sz="2000" dirty="0">
                <a:solidFill>
                  <a:schemeClr val="tx1"/>
                </a:solidFill>
                <a:latin typeface="Trebuchet MS" panose="020B0603020202020204" pitchFamily="34" charset="0"/>
                <a:ea typeface="Meiryo UI" panose="020B0604030504040204" pitchFamily="50" charset="-128"/>
              </a:rPr>
              <a:t>他の学校や教育委員会が実施するうえで参考となる計画等の資料 </a:t>
            </a:r>
            <a:br>
              <a:rPr kumimoji="1" lang="en-US" altLang="ja-JP" sz="2000" dirty="0">
                <a:solidFill>
                  <a:schemeClr val="tx1"/>
                </a:solidFill>
                <a:latin typeface="Trebuchet MS" panose="020B0603020202020204" pitchFamily="34" charset="0"/>
                <a:ea typeface="Meiryo UI" panose="020B0604030504040204" pitchFamily="50" charset="-128"/>
              </a:rPr>
            </a:br>
            <a:r>
              <a:rPr kumimoji="1" lang="ja-JP" altLang="en-US" sz="2000" dirty="0">
                <a:solidFill>
                  <a:schemeClr val="tx1"/>
                </a:solidFill>
                <a:latin typeface="Trebuchet MS" panose="020B0603020202020204" pitchFamily="34" charset="0"/>
                <a:ea typeface="Meiryo UI" panose="020B0604030504040204" pitchFamily="50" charset="-128"/>
              </a:rPr>
              <a:t>　　 （特に、今までと比べ何をやめて</a:t>
            </a:r>
            <a:r>
              <a:rPr kumimoji="1" lang="en-US" altLang="ja-JP" sz="2000" dirty="0">
                <a:solidFill>
                  <a:schemeClr val="tx1"/>
                </a:solidFill>
                <a:latin typeface="Trebuchet MS" panose="020B0603020202020204" pitchFamily="34" charset="0"/>
                <a:ea typeface="Meiryo UI" panose="020B0604030504040204" pitchFamily="50" charset="-128"/>
              </a:rPr>
              <a:t>/</a:t>
            </a:r>
            <a:r>
              <a:rPr kumimoji="1" lang="ja-JP" altLang="en-US" sz="2000" dirty="0">
                <a:solidFill>
                  <a:schemeClr val="tx1"/>
                </a:solidFill>
                <a:latin typeface="Trebuchet MS" panose="020B0603020202020204" pitchFamily="34" charset="0"/>
                <a:ea typeface="Meiryo UI" panose="020B0604030504040204" pitchFamily="50" charset="-128"/>
              </a:rPr>
              <a:t>変更して時間を捻出したか、等） </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(e) </a:t>
            </a:r>
            <a:r>
              <a:rPr kumimoji="1" lang="ja-JP" altLang="en-US" sz="2000" dirty="0">
                <a:solidFill>
                  <a:schemeClr val="tx1"/>
                </a:solidFill>
                <a:latin typeface="Trebuchet MS" panose="020B0603020202020204" pitchFamily="34" charset="0"/>
                <a:ea typeface="Meiryo UI" panose="020B0604030504040204" pitchFamily="50" charset="-128"/>
              </a:rPr>
              <a:t>実証の過程や実施するうえでの課題や乗り越えるための工夫、関係者間での議論内容や、</a:t>
            </a:r>
            <a:br>
              <a:rPr kumimoji="1" lang="en-US" altLang="ja-JP" sz="2000" dirty="0">
                <a:solidFill>
                  <a:schemeClr val="tx1"/>
                </a:solidFill>
                <a:latin typeface="Trebuchet MS" panose="020B0603020202020204" pitchFamily="34" charset="0"/>
                <a:ea typeface="Meiryo UI" panose="020B0604030504040204" pitchFamily="50" charset="-128"/>
              </a:rPr>
            </a:br>
            <a:r>
              <a:rPr kumimoji="1" lang="ja-JP" altLang="en-US" sz="2000" dirty="0">
                <a:solidFill>
                  <a:schemeClr val="tx1"/>
                </a:solidFill>
                <a:latin typeface="Trebuchet MS" panose="020B0603020202020204" pitchFamily="34" charset="0"/>
                <a:ea typeface="Meiryo UI" panose="020B0604030504040204" pitchFamily="50" charset="-128"/>
              </a:rPr>
              <a:t>　　 そこから得られた学び・示唆をまとめた資料（メイキングストーリー）</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(f)</a:t>
            </a:r>
            <a:r>
              <a:rPr kumimoji="1" lang="ja-JP" altLang="en-US" sz="2000" dirty="0">
                <a:solidFill>
                  <a:schemeClr val="tx1"/>
                </a:solidFill>
                <a:latin typeface="Trebuchet MS" panose="020B0603020202020204" pitchFamily="34" charset="0"/>
                <a:ea typeface="Meiryo UI" panose="020B0604030504040204" pitchFamily="50" charset="-128"/>
              </a:rPr>
              <a:t>　教育現場での活用を踏まえた</a:t>
            </a:r>
            <a:r>
              <a:rPr kumimoji="1" lang="en-US" altLang="ja-JP" sz="2000" dirty="0">
                <a:solidFill>
                  <a:schemeClr val="tx1"/>
                </a:solidFill>
                <a:latin typeface="Trebuchet MS" panose="020B0603020202020204" pitchFamily="34" charset="0"/>
                <a:ea typeface="Meiryo UI" panose="020B0604030504040204" pitchFamily="50" charset="-128"/>
              </a:rPr>
              <a:t>STEAM </a:t>
            </a:r>
            <a:r>
              <a:rPr kumimoji="1" lang="ja-JP" altLang="en-US" sz="2000" dirty="0">
                <a:solidFill>
                  <a:schemeClr val="tx1"/>
                </a:solidFill>
                <a:latin typeface="Trebuchet MS" panose="020B0603020202020204" pitchFamily="34" charset="0"/>
                <a:ea typeface="Meiryo UI" panose="020B0604030504040204" pitchFamily="50" charset="-128"/>
              </a:rPr>
              <a:t>ライブラリーの改善案</a:t>
            </a: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7" name="Rectangle 6">
            <a:extLst>
              <a:ext uri="{FF2B5EF4-FFF2-40B4-BE49-F238E27FC236}">
                <a16:creationId xmlns:a16="http://schemas.microsoft.com/office/drawing/2014/main" id="{D5B5D548-7701-4168-BC3F-F6FB7A2C84E6}"/>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9" name="Rectangle 24">
            <a:extLst>
              <a:ext uri="{FF2B5EF4-FFF2-40B4-BE49-F238E27FC236}">
                <a16:creationId xmlns:a16="http://schemas.microsoft.com/office/drawing/2014/main" id="{386074D6-DB61-4CC8-B68C-FB156F298C26}"/>
              </a:ext>
            </a:extLst>
          </p:cNvPr>
          <p:cNvSpPr/>
          <p:nvPr/>
        </p:nvSpPr>
        <p:spPr>
          <a:xfrm>
            <a:off x="8958691" y="955201"/>
            <a:ext cx="3066473"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公募要領を参照の上、現時点でどのような成果物を想定しているかが伝わるように記載ください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1922061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8323007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6" name="think-cell Slide" r:id="rId7" imgW="395" imgH="394" progId="TCLayout.ActiveDocument.1">
                  <p:embed/>
                </p:oleObj>
              </mc:Choice>
              <mc:Fallback>
                <p:oleObj name="think-cell Slide" r:id="rId7" imgW="395" imgH="394" progId="TCLayout.ActiveDocument.1">
                  <p:embed/>
                  <p:pic>
                    <p:nvPicPr>
                      <p:cNvPr id="2" name="Object 1"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7.</a:t>
            </a:r>
            <a:r>
              <a:rPr lang="ja-JP" altLang="en-US" dirty="0">
                <a:ea typeface="Meiryo UI" panose="020B0604030504040204" pitchFamily="50" charset="-128"/>
              </a:rPr>
              <a:t>実証フィールドのマッチング希望有無</a:t>
            </a:r>
            <a:endParaRPr lang="en-US" sz="1600" dirty="0">
              <a:solidFill>
                <a:srgbClr val="575757"/>
              </a:solidFill>
              <a:latin typeface="Trebuchet MS" panose="020B0603020202020204" pitchFamily="34" charset="0"/>
            </a:endParaRPr>
          </a:p>
        </p:txBody>
      </p:sp>
      <p:sp>
        <p:nvSpPr>
          <p:cNvPr id="17" name="正方形/長方形 6">
            <a:extLst>
              <a:ext uri="{FF2B5EF4-FFF2-40B4-BE49-F238E27FC236}">
                <a16:creationId xmlns:a16="http://schemas.microsoft.com/office/drawing/2014/main" id="{769447A5-B056-4468-A120-B05F4C4FBAFC}"/>
              </a:ext>
            </a:extLst>
          </p:cNvPr>
          <p:cNvSpPr/>
          <p:nvPr/>
        </p:nvSpPr>
        <p:spPr>
          <a:xfrm>
            <a:off x="630001" y="2081213"/>
            <a:ext cx="4995815" cy="419027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1600" dirty="0" err="1">
                <a:solidFill>
                  <a:schemeClr val="tx1"/>
                </a:solidFill>
                <a:latin typeface="Trebuchet MS" panose="020B0603020202020204" pitchFamily="34" charset="0"/>
                <a:ea typeface="Meiryo UI" panose="020B0604030504040204" pitchFamily="50" charset="-128"/>
              </a:rPr>
              <a:t>XXXXXXXXXXX</a:t>
            </a:r>
            <a:endParaRPr kumimoji="1" lang="ja-JP" altLang="en-US" sz="1600" dirty="0">
              <a:solidFill>
                <a:schemeClr val="tx1"/>
              </a:solidFill>
              <a:latin typeface="Trebuchet MS" panose="020B0603020202020204" pitchFamily="34" charset="0"/>
              <a:ea typeface="Meiryo UI" panose="020B0604030504040204" pitchFamily="50" charset="-128"/>
            </a:endParaRPr>
          </a:p>
        </p:txBody>
      </p:sp>
      <p:grpSp>
        <p:nvGrpSpPr>
          <p:cNvPr id="18" name="グループ化 39">
            <a:extLst>
              <a:ext uri="{FF2B5EF4-FFF2-40B4-BE49-F238E27FC236}">
                <a16:creationId xmlns:a16="http://schemas.microsoft.com/office/drawing/2014/main" id="{3C386D5B-1707-4840-A835-DAAFA18F82C2}"/>
              </a:ext>
            </a:extLst>
          </p:cNvPr>
          <p:cNvGrpSpPr/>
          <p:nvPr/>
        </p:nvGrpSpPr>
        <p:grpSpPr>
          <a:xfrm>
            <a:off x="630001" y="1381454"/>
            <a:ext cx="4995815" cy="481542"/>
            <a:chOff x="5715831" y="959006"/>
            <a:chExt cx="6170577" cy="481542"/>
          </a:xfrm>
        </p:grpSpPr>
        <p:sp>
          <p:nvSpPr>
            <p:cNvPr id="19" name="ee4pHeader3">
              <a:extLst>
                <a:ext uri="{FF2B5EF4-FFF2-40B4-BE49-F238E27FC236}">
                  <a16:creationId xmlns:a16="http://schemas.microsoft.com/office/drawing/2014/main" id="{D18596D0-ACE1-4095-960E-A84E9494D466}"/>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地域条件</a:t>
              </a:r>
              <a:endParaRPr lang="en-US" altLang="ja-JP" sz="2000" dirty="0">
                <a:solidFill>
                  <a:schemeClr val="tx2"/>
                </a:solidFill>
                <a:latin typeface="+mj-lt"/>
                <a:ea typeface="Meiryo UI" panose="020B0604030504040204" pitchFamily="50" charset="-128"/>
              </a:endParaRPr>
            </a:p>
          </p:txBody>
        </p:sp>
        <p:cxnSp>
          <p:nvCxnSpPr>
            <p:cNvPr id="20" name="直線コネクタ 41">
              <a:extLst>
                <a:ext uri="{FF2B5EF4-FFF2-40B4-BE49-F238E27FC236}">
                  <a16:creationId xmlns:a16="http://schemas.microsoft.com/office/drawing/2014/main" id="{7FC6C0F4-4BDD-4FA9-8517-2839649EA414}"/>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1" name="グループ化 39">
            <a:extLst>
              <a:ext uri="{FF2B5EF4-FFF2-40B4-BE49-F238E27FC236}">
                <a16:creationId xmlns:a16="http://schemas.microsoft.com/office/drawing/2014/main" id="{432CD78B-060B-46EF-8645-4620AC00C627}"/>
              </a:ext>
            </a:extLst>
          </p:cNvPr>
          <p:cNvGrpSpPr/>
          <p:nvPr/>
        </p:nvGrpSpPr>
        <p:grpSpPr>
          <a:xfrm>
            <a:off x="6775265" y="1381454"/>
            <a:ext cx="4995815" cy="481542"/>
            <a:chOff x="5715831" y="959006"/>
            <a:chExt cx="6170577" cy="481542"/>
          </a:xfrm>
        </p:grpSpPr>
        <p:sp>
          <p:nvSpPr>
            <p:cNvPr id="22" name="ee4pHeader3">
              <a:extLst>
                <a:ext uri="{FF2B5EF4-FFF2-40B4-BE49-F238E27FC236}">
                  <a16:creationId xmlns:a16="http://schemas.microsoft.com/office/drawing/2014/main" id="{EB6B6864-A5FC-47F0-9843-B25568CF0033}"/>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内容条件</a:t>
              </a:r>
              <a:endParaRPr lang="en-US" altLang="ja-JP" sz="2000" dirty="0">
                <a:solidFill>
                  <a:schemeClr val="tx2"/>
                </a:solidFill>
                <a:latin typeface="+mj-lt"/>
                <a:ea typeface="Meiryo UI" panose="020B0604030504040204" pitchFamily="50" charset="-128"/>
              </a:endParaRPr>
            </a:p>
          </p:txBody>
        </p:sp>
        <p:cxnSp>
          <p:nvCxnSpPr>
            <p:cNvPr id="23" name="直線コネクタ 41">
              <a:extLst>
                <a:ext uri="{FF2B5EF4-FFF2-40B4-BE49-F238E27FC236}">
                  <a16:creationId xmlns:a16="http://schemas.microsoft.com/office/drawing/2014/main" id="{BD16D8FA-A869-4D26-A0E2-D8D0C042544B}"/>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4" name="正方形/長方形 6">
            <a:extLst>
              <a:ext uri="{FF2B5EF4-FFF2-40B4-BE49-F238E27FC236}">
                <a16:creationId xmlns:a16="http://schemas.microsoft.com/office/drawing/2014/main" id="{2A03FFCE-66DE-4EF0-B8E4-A077B1EB110D}"/>
              </a:ext>
            </a:extLst>
          </p:cNvPr>
          <p:cNvSpPr/>
          <p:nvPr/>
        </p:nvSpPr>
        <p:spPr>
          <a:xfrm>
            <a:off x="6775265" y="2081213"/>
            <a:ext cx="4995815" cy="419027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個別の実証場所に応じてプログラム設計可能　</a:t>
            </a:r>
            <a:r>
              <a:rPr kumimoji="1" lang="en-US" altLang="ja-JP" sz="1600" dirty="0">
                <a:solidFill>
                  <a:schemeClr val="tx1"/>
                </a:solidFill>
                <a:latin typeface="Trebuchet MS" panose="020B0603020202020204" pitchFamily="34" charset="0"/>
                <a:ea typeface="Meiryo UI" panose="020B0604030504040204" pitchFamily="50" charset="-128"/>
              </a:rPr>
              <a:t>or</a:t>
            </a: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現状の</a:t>
            </a:r>
            <a:r>
              <a:rPr kumimoji="1" lang="en-US" altLang="ja-JP" sz="1600" dirty="0">
                <a:solidFill>
                  <a:schemeClr val="tx1"/>
                </a:solidFill>
                <a:latin typeface="Trebuchet MS" panose="020B0603020202020204" pitchFamily="34" charset="0"/>
                <a:ea typeface="Meiryo UI" panose="020B0604030504040204" pitchFamily="50" charset="-128"/>
              </a:rPr>
              <a:t>2.</a:t>
            </a:r>
            <a:r>
              <a:rPr kumimoji="1" lang="ja-JP" altLang="en-US" sz="1600" dirty="0">
                <a:solidFill>
                  <a:schemeClr val="tx1"/>
                </a:solidFill>
                <a:latin typeface="Trebuchet MS" panose="020B0603020202020204" pitchFamily="34" charset="0"/>
                <a:ea typeface="Meiryo UI" panose="020B0604030504040204" pitchFamily="50" charset="-128"/>
              </a:rPr>
              <a:t>実施内容に実証場所を追加する程度であれば</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可能　等</a:t>
            </a: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29" name="Rectangle 24">
            <a:extLst>
              <a:ext uri="{FF2B5EF4-FFF2-40B4-BE49-F238E27FC236}">
                <a16:creationId xmlns:a16="http://schemas.microsoft.com/office/drawing/2014/main" id="{7EE4E4C7-3A61-40F4-A258-2756786F2293}"/>
              </a:ext>
            </a:extLst>
          </p:cNvPr>
          <p:cNvSpPr/>
          <p:nvPr/>
        </p:nvSpPr>
        <p:spPr>
          <a:xfrm>
            <a:off x="8941757" y="916969"/>
            <a:ext cx="3066473" cy="169277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左上部の黄色枠で実証フィールドのマッチング</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希望有無を指定下さい。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マッチング希望の場合、地域</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内容などマッチングにあたっての条件について記載下さい。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4" name="Textfeld 1">
            <a:extLst>
              <a:ext uri="{FF2B5EF4-FFF2-40B4-BE49-F238E27FC236}">
                <a16:creationId xmlns:a16="http://schemas.microsoft.com/office/drawing/2014/main" id="{A15C2ECC-0726-4BFB-BD2E-021E0C7A4867}"/>
              </a:ext>
            </a:extLst>
          </p:cNvPr>
          <p:cNvSpPr txBox="1"/>
          <p:nvPr>
            <p:custDataLst>
              <p:tags r:id="rId4"/>
            </p:custDataLst>
          </p:nvPr>
        </p:nvSpPr>
        <p:spPr>
          <a:xfrm>
            <a:off x="269642" y="239620"/>
            <a:ext cx="3722935" cy="240066"/>
          </a:xfrm>
          <a:prstGeom prst="rect">
            <a:avLst/>
          </a:prstGeom>
          <a:pattFill>
            <a:fgClr>
              <a:srgbClr val="FFFF00"/>
            </a:fgClr>
            <a:bgClr>
              <a:srgbClr val="FFFF00"/>
            </a:bgClr>
          </a:pattFill>
          <a:ln w="9525" cap="rnd">
            <a:solidFill>
              <a:srgbClr val="575757"/>
            </a:solidFill>
            <a:prstDash val="solid"/>
          </a:ln>
          <a:effectLst>
            <a:outerShdw dist="35560" dir="3498616" rotWithShape="0">
              <a:scrgbClr r="0" g="0" b="0"/>
            </a:outerShdw>
          </a:effectLst>
        </p:spPr>
        <p:txBody>
          <a:bodyPr vert="horz" wrap="square" lIns="36576" tIns="36576" rIns="36576" bIns="36576" rtlCol="0" anchor="t">
            <a:spAutoFit/>
          </a:bodyPr>
          <a:lstStyle/>
          <a:p>
            <a:pPr>
              <a:lnSpc>
                <a:spcPct val="90000"/>
              </a:lnSpc>
              <a:spcAft>
                <a:spcPts val="600"/>
              </a:spcAft>
            </a:pPr>
            <a:r>
              <a:rPr lang="ja-JP" altLang="en-US" sz="1200" b="1" dirty="0">
                <a:solidFill>
                  <a:srgbClr val="575757"/>
                </a:solidFill>
                <a:sym typeface="Trebuchet MS" panose="020B0603020202020204" pitchFamily="34" charset="0"/>
              </a:rPr>
              <a:t>マッチングを希望する </a:t>
            </a:r>
            <a:r>
              <a:rPr lang="en-US" altLang="ja-JP" sz="1200" b="1" dirty="0">
                <a:solidFill>
                  <a:srgbClr val="575757"/>
                </a:solidFill>
                <a:sym typeface="Trebuchet MS" panose="020B0603020202020204" pitchFamily="34" charset="0"/>
              </a:rPr>
              <a:t>/ </a:t>
            </a:r>
            <a:r>
              <a:rPr lang="ja-JP" altLang="en-US" sz="1200" b="1" dirty="0">
                <a:solidFill>
                  <a:srgbClr val="575757"/>
                </a:solidFill>
                <a:sym typeface="Trebuchet MS" panose="020B0603020202020204" pitchFamily="34" charset="0"/>
              </a:rPr>
              <a:t>マッチングを希望しない</a:t>
            </a:r>
            <a:endParaRPr lang="en-US" sz="1200" b="1" dirty="0">
              <a:solidFill>
                <a:srgbClr val="575757"/>
              </a:solidFill>
              <a:sym typeface="Trebuchet MS" panose="020B0603020202020204" pitchFamily="34" charset="0"/>
            </a:endParaRPr>
          </a:p>
        </p:txBody>
      </p:sp>
      <p:sp>
        <p:nvSpPr>
          <p:cNvPr id="15" name="Rectangle 14">
            <a:extLst>
              <a:ext uri="{FF2B5EF4-FFF2-40B4-BE49-F238E27FC236}">
                <a16:creationId xmlns:a16="http://schemas.microsoft.com/office/drawing/2014/main" id="{3235B17D-7D5D-462A-BA70-027850EA2CC6}"/>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143499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436583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8</a:t>
            </a:r>
            <a:r>
              <a:rPr lang="en-US" altLang="ja-JP" dirty="0">
                <a:ea typeface="Meiryo UI" panose="020B0604030504040204" pitchFamily="50" charset="-128"/>
              </a:rPr>
              <a:t>.</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6" name="Rectangle 5">
            <a:extLst>
              <a:ext uri="{FF2B5EF4-FFF2-40B4-BE49-F238E27FC236}">
                <a16:creationId xmlns:a16="http://schemas.microsoft.com/office/drawing/2014/main" id="{262DF60B-B91C-45B7-A565-7526F3FC3962}"/>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955201"/>
            <a:ext cx="3066473" cy="101566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033647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t>（参考）</a:t>
            </a:r>
            <a:r>
              <a:rPr lang="ja-JP" altLang="en-US" dirty="0">
                <a:ea typeface="Meiryo UI" panose="020B0604030504040204" pitchFamily="50" charset="-128"/>
              </a:rPr>
              <a:t>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55369"/>
            <a:ext cx="3066473" cy="64633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の支出計画書の提出も必須であることに留意すること</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ea typeface="Meiryo UI" panose="020B0604030504040204" pitchFamily="50" charset="-128"/>
              </a:rPr>
              <a:t>基本情報</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2382273"/>
            <a:ext cx="10934700" cy="267765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2400" dirty="0">
                <a:solidFill>
                  <a:schemeClr val="tx1"/>
                </a:solidFill>
                <a:latin typeface="Trebuchet MS" panose="020B0603020202020204" pitchFamily="34" charset="0"/>
                <a:ea typeface="Meiryo UI" panose="020B0604030504040204" pitchFamily="50" charset="-128"/>
              </a:rPr>
              <a:t>企業・団体名：</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108000" lvl="1">
              <a:buClr>
                <a:schemeClr val="tx2"/>
              </a:buClr>
              <a:buSzPct val="100000"/>
            </a:pPr>
            <a:endParaRPr kumimoji="1" lang="en-US" altLang="ja-JP" sz="2400" dirty="0">
              <a:solidFill>
                <a:schemeClr val="tx1"/>
              </a:solidFill>
              <a:latin typeface="Trebuchet MS" panose="020B0603020202020204" pitchFamily="34" charset="0"/>
              <a:ea typeface="Meiryo UI" panose="020B0604030504040204" pitchFamily="50" charset="-128"/>
            </a:endParaRPr>
          </a:p>
          <a:p>
            <a:pPr marL="108000" lvl="1">
              <a:buClr>
                <a:schemeClr val="tx2"/>
              </a:buClr>
              <a:buSzPct val="100000"/>
            </a:pPr>
            <a:r>
              <a:rPr kumimoji="1" lang="ja-JP" altLang="en-US" sz="2400" dirty="0">
                <a:solidFill>
                  <a:schemeClr val="tx1"/>
                </a:solidFill>
                <a:latin typeface="Trebuchet MS" panose="020B0603020202020204" pitchFamily="34" charset="0"/>
                <a:ea typeface="Meiryo UI" panose="020B0604030504040204" pitchFamily="50" charset="-128"/>
              </a:rPr>
              <a:t>担当者情報</a:t>
            </a:r>
            <a:endParaRPr kumimoji="1" lang="en-US" altLang="ja-JP" sz="2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所属・役職：</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氏名</a:t>
            </a:r>
            <a:r>
              <a:rPr kumimoji="1" lang="en-US" altLang="ja-JP" sz="2400" dirty="0">
                <a:solidFill>
                  <a:schemeClr val="tx1"/>
                </a:solidFill>
                <a:latin typeface="Trebuchet MS" panose="020B0603020202020204" pitchFamily="34" charset="0"/>
                <a:ea typeface="Meiryo UI" panose="020B0604030504040204" pitchFamily="50" charset="-128"/>
              </a:rPr>
              <a:t>(</a:t>
            </a:r>
            <a:r>
              <a:rPr kumimoji="1" lang="ja-JP" altLang="en-US" sz="2400" dirty="0">
                <a:solidFill>
                  <a:schemeClr val="tx1"/>
                </a:solidFill>
                <a:latin typeface="Trebuchet MS" panose="020B0603020202020204" pitchFamily="34" charset="0"/>
                <a:ea typeface="Meiryo UI" panose="020B0604030504040204" pitchFamily="50" charset="-128"/>
              </a:rPr>
              <a:t>フリガナ</a:t>
            </a:r>
            <a:r>
              <a:rPr kumimoji="1" lang="en-US" altLang="ja-JP" sz="2400" dirty="0">
                <a:solidFill>
                  <a:schemeClr val="tx1"/>
                </a:solidFill>
                <a:latin typeface="Trebuchet MS" panose="020B0603020202020204" pitchFamily="34" charset="0"/>
                <a:ea typeface="Meiryo UI" panose="020B0604030504040204" pitchFamily="50" charset="-128"/>
              </a:rPr>
              <a:t>)</a:t>
            </a:r>
            <a:r>
              <a:rPr kumimoji="1" lang="ja-JP" altLang="en-US" sz="2400" dirty="0">
                <a:solidFill>
                  <a:schemeClr val="tx1"/>
                </a:solidFill>
                <a:latin typeface="Trebuchet MS" panose="020B0603020202020204" pitchFamily="34" charset="0"/>
                <a:ea typeface="Meiryo UI" panose="020B0604030504040204" pitchFamily="50" charset="-128"/>
              </a:rPr>
              <a:t>：</a:t>
            </a:r>
            <a:r>
              <a:rPr kumimoji="1" lang="en-US" altLang="ja-JP" sz="2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メールアドレス：</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電話番号：</a:t>
            </a:r>
            <a:r>
              <a:rPr kumimoji="1" lang="en-US" altLang="ja-JP" sz="2400" dirty="0">
                <a:solidFill>
                  <a:schemeClr val="tx1"/>
                </a:solidFill>
                <a:latin typeface="Trebuchet MS" panose="020B0603020202020204" pitchFamily="34" charset="0"/>
                <a:ea typeface="Meiryo UI" panose="020B0604030504040204" pitchFamily="50" charset="-128"/>
              </a:rPr>
              <a:t>XXX</a:t>
            </a:r>
          </a:p>
        </p:txBody>
      </p:sp>
    </p:spTree>
    <p:extLst>
      <p:ext uri="{BB962C8B-B14F-4D97-AF65-F5344CB8AC3E}">
        <p14:creationId xmlns:p14="http://schemas.microsoft.com/office/powerpoint/2010/main" val="24271674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497672"/>
            <a:ext cx="10934700" cy="444685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自走 </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展開プラン</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追加実証場所の希望有無</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26874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8"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1.</a:t>
            </a:r>
            <a:r>
              <a:rPr lang="ja-JP" altLang="en-US" dirty="0">
                <a:ea typeface="Meiryo UI" panose="020B0604030504040204" pitchFamily="50" charset="-128"/>
              </a:rPr>
              <a:t>背景と目的</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背景</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6775265" y="1381454"/>
            <a:ext cx="4995815"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目的</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5181089" y="4034062"/>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4" name="正方形/長方形 6">
            <a:extLst>
              <a:ext uri="{FF2B5EF4-FFF2-40B4-BE49-F238E27FC236}">
                <a16:creationId xmlns:a16="http://schemas.microsoft.com/office/drawing/2014/main" id="{BA7659E4-6FE9-4BBE-93E4-52C578805457}"/>
              </a:ext>
            </a:extLst>
          </p:cNvPr>
          <p:cNvSpPr/>
          <p:nvPr/>
        </p:nvSpPr>
        <p:spPr>
          <a:xfrm>
            <a:off x="6775265"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5" name="Rectangle 24">
            <a:extLst>
              <a:ext uri="{FF2B5EF4-FFF2-40B4-BE49-F238E27FC236}">
                <a16:creationId xmlns:a16="http://schemas.microsoft.com/office/drawing/2014/main" id="{C77D08F1-B9E4-41BF-AE22-A4CF1BF76258}"/>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6" name="Rectangle 24">
            <a:extLst>
              <a:ext uri="{FF2B5EF4-FFF2-40B4-BE49-F238E27FC236}">
                <a16:creationId xmlns:a16="http://schemas.microsoft.com/office/drawing/2014/main" id="{37FDF32F-A1CE-4FF9-81B1-B6CEAEA0C358}"/>
              </a:ext>
            </a:extLst>
          </p:cNvPr>
          <p:cNvSpPr/>
          <p:nvPr/>
        </p:nvSpPr>
        <p:spPr>
          <a:xfrm>
            <a:off x="8958691" y="955201"/>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創出する活用事例によって、どのように「学びの</a:t>
            </a:r>
            <a:r>
              <a:rPr kumimoji="1" lang="en-US" altLang="ja-JP" sz="1200" dirty="0">
                <a:solidFill>
                  <a:srgbClr val="FFFFFF"/>
                </a:solidFill>
                <a:latin typeface="Meiryo UI" panose="020B0604030504040204" pitchFamily="50" charset="-128"/>
                <a:ea typeface="Meiryo UI" panose="020B0604030504040204" pitchFamily="50" charset="-128"/>
              </a:rPr>
              <a:t>STEAM</a:t>
            </a:r>
            <a:r>
              <a:rPr kumimoji="1" lang="ja-JP" altLang="en-US" sz="1200" dirty="0">
                <a:solidFill>
                  <a:srgbClr val="FFFFFF"/>
                </a:solidFill>
                <a:latin typeface="Meiryo UI" panose="020B0604030504040204" pitchFamily="50" charset="-128"/>
                <a:ea typeface="Meiryo UI" panose="020B0604030504040204" pitchFamily="50" charset="-128"/>
              </a:rPr>
              <a:t>化」の全国への普及に繋がるのかについて触れてください。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2"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endParaRPr lang="en-US" sz="1600" dirty="0">
              <a:solidFill>
                <a:srgbClr val="575757"/>
              </a:solidFill>
              <a:latin typeface="Trebuchet MS" panose="020B0603020202020204" pitchFamily="34" charset="0"/>
            </a:endParaRPr>
          </a:p>
        </p:txBody>
      </p:sp>
      <p:grpSp>
        <p:nvGrpSpPr>
          <p:cNvPr id="12" name="グループ化 39">
            <a:extLst>
              <a:ext uri="{FF2B5EF4-FFF2-40B4-BE49-F238E27FC236}">
                <a16:creationId xmlns:a16="http://schemas.microsoft.com/office/drawing/2014/main" id="{D021C5F6-1445-4EAA-8110-7A559C7FF088}"/>
              </a:ext>
            </a:extLst>
          </p:cNvPr>
          <p:cNvGrpSpPr/>
          <p:nvPr/>
        </p:nvGrpSpPr>
        <p:grpSpPr>
          <a:xfrm>
            <a:off x="629999" y="1119617"/>
            <a:ext cx="5502559" cy="481542"/>
            <a:chOff x="5715831" y="959006"/>
            <a:chExt cx="6170577" cy="481542"/>
          </a:xfrm>
        </p:grpSpPr>
        <p:sp>
          <p:nvSpPr>
            <p:cNvPr id="13" name="ee4pHeader3">
              <a:extLst>
                <a:ext uri="{FF2B5EF4-FFF2-40B4-BE49-F238E27FC236}">
                  <a16:creationId xmlns:a16="http://schemas.microsoft.com/office/drawing/2014/main" id="{14ECD712-766A-4B26-B01E-DA3A245E260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想定実証場所</a:t>
              </a:r>
              <a:endParaRPr lang="en-US" altLang="ja-JP" sz="2000" dirty="0">
                <a:solidFill>
                  <a:schemeClr val="tx2"/>
                </a:solidFill>
                <a:latin typeface="+mj-lt"/>
                <a:ea typeface="Meiryo UI" panose="020B0604030504040204" pitchFamily="50" charset="-128"/>
              </a:endParaRPr>
            </a:p>
          </p:txBody>
        </p:sp>
        <p:cxnSp>
          <p:nvCxnSpPr>
            <p:cNvPr id="14" name="直線コネクタ 41">
              <a:extLst>
                <a:ext uri="{FF2B5EF4-FFF2-40B4-BE49-F238E27FC236}">
                  <a16:creationId xmlns:a16="http://schemas.microsoft.com/office/drawing/2014/main" id="{D7AB18FB-5BCE-420E-94A8-03B3408D91D3}"/>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8" name="グループ化 39">
            <a:extLst>
              <a:ext uri="{FF2B5EF4-FFF2-40B4-BE49-F238E27FC236}">
                <a16:creationId xmlns:a16="http://schemas.microsoft.com/office/drawing/2014/main" id="{19473B62-561B-4988-B1A5-C1EFA3C19C43}"/>
              </a:ext>
            </a:extLst>
          </p:cNvPr>
          <p:cNvGrpSpPr/>
          <p:nvPr/>
        </p:nvGrpSpPr>
        <p:grpSpPr>
          <a:xfrm>
            <a:off x="4774371" y="1834624"/>
            <a:ext cx="1358187" cy="328899"/>
            <a:chOff x="5715831" y="959006"/>
            <a:chExt cx="6170577" cy="481542"/>
          </a:xfrm>
        </p:grpSpPr>
        <p:sp>
          <p:nvSpPr>
            <p:cNvPr id="29" name="ee4pHeader3">
              <a:extLst>
                <a:ext uri="{FF2B5EF4-FFF2-40B4-BE49-F238E27FC236}">
                  <a16:creationId xmlns:a16="http://schemas.microsoft.com/office/drawing/2014/main" id="{67657FF6-9FDE-4C13-AE5A-64E78411C1E5}"/>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1600" dirty="0">
                  <a:solidFill>
                    <a:schemeClr val="tx2"/>
                  </a:solidFill>
                  <a:latin typeface="+mj-lt"/>
                  <a:ea typeface="Meiryo UI" panose="020B0604030504040204" pitchFamily="50" charset="-128"/>
                </a:rPr>
                <a:t>実証確度</a:t>
              </a:r>
              <a:endParaRPr lang="en-US" altLang="ja-JP" sz="1600" dirty="0">
                <a:solidFill>
                  <a:schemeClr val="tx2"/>
                </a:solidFill>
                <a:latin typeface="+mj-lt"/>
                <a:ea typeface="Meiryo UI" panose="020B0604030504040204" pitchFamily="50" charset="-128"/>
              </a:endParaRPr>
            </a:p>
          </p:txBody>
        </p:sp>
        <p:cxnSp>
          <p:nvCxnSpPr>
            <p:cNvPr id="30" name="直線コネクタ 41">
              <a:extLst>
                <a:ext uri="{FF2B5EF4-FFF2-40B4-BE49-F238E27FC236}">
                  <a16:creationId xmlns:a16="http://schemas.microsoft.com/office/drawing/2014/main" id="{85692A95-A650-4516-813A-675192C7B633}"/>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1" name="正方形/長方形 6">
            <a:extLst>
              <a:ext uri="{FF2B5EF4-FFF2-40B4-BE49-F238E27FC236}">
                <a16:creationId xmlns:a16="http://schemas.microsoft.com/office/drawing/2014/main" id="{154681AF-3309-48C4-A604-8D9F2EE6C970}"/>
              </a:ext>
            </a:extLst>
          </p:cNvPr>
          <p:cNvSpPr/>
          <p:nvPr/>
        </p:nvSpPr>
        <p:spPr>
          <a:xfrm>
            <a:off x="4774372" y="2285749"/>
            <a:ext cx="1358187"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実施合意済</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協議中</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協議未実施</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（候補段階）</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cxnSp>
        <p:nvCxnSpPr>
          <p:cNvPr id="41" name="Straight Connector 40">
            <a:extLst>
              <a:ext uri="{FF2B5EF4-FFF2-40B4-BE49-F238E27FC236}">
                <a16:creationId xmlns:a16="http://schemas.microsoft.com/office/drawing/2014/main" id="{E8FC59ED-B944-40DB-9840-9D56CF55F661}"/>
              </a:ext>
            </a:extLst>
          </p:cNvPr>
          <p:cNvCxnSpPr>
            <a:cxnSpLocks/>
          </p:cNvCxnSpPr>
          <p:nvPr/>
        </p:nvCxnSpPr>
        <p:spPr>
          <a:xfrm>
            <a:off x="630001" y="3473845"/>
            <a:ext cx="10933351" cy="0"/>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31BCC27-7E44-46E4-A7C8-5A6A81EB3DF0}"/>
              </a:ext>
            </a:extLst>
          </p:cNvPr>
          <p:cNvCxnSpPr>
            <a:cxnSpLocks/>
          </p:cNvCxnSpPr>
          <p:nvPr/>
        </p:nvCxnSpPr>
        <p:spPr>
          <a:xfrm>
            <a:off x="630001" y="4706786"/>
            <a:ext cx="10933351" cy="0"/>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26" name="正方形/長方形 6">
            <a:extLst>
              <a:ext uri="{FF2B5EF4-FFF2-40B4-BE49-F238E27FC236}">
                <a16:creationId xmlns:a16="http://schemas.microsoft.com/office/drawing/2014/main" id="{454D1BD8-8D31-4886-94F8-78E67F30A34D}"/>
              </a:ext>
            </a:extLst>
          </p:cNvPr>
          <p:cNvSpPr/>
          <p:nvPr/>
        </p:nvSpPr>
        <p:spPr>
          <a:xfrm>
            <a:off x="628649" y="2285749"/>
            <a:ext cx="2197678"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ja-JP" altLang="en-US" sz="1200" dirty="0">
                <a:solidFill>
                  <a:schemeClr val="tx1"/>
                </a:solidFill>
                <a:latin typeface="Trebuchet MS" panose="020B0603020202020204" pitchFamily="34" charset="0"/>
                <a:ea typeface="Meiryo UI" panose="020B0604030504040204" pitchFamily="50" charset="-128"/>
              </a:rPr>
              <a:t>① </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 校</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私立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公立：</a:t>
            </a:r>
            <a:r>
              <a:rPr kumimoji="1" lang="en-US" altLang="ja-JP" sz="12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所在地： </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 県 </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市</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対象学年： </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年</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対象生徒：</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名</a:t>
            </a:r>
          </a:p>
        </p:txBody>
      </p:sp>
      <p:grpSp>
        <p:nvGrpSpPr>
          <p:cNvPr id="23" name="グループ化 39">
            <a:extLst>
              <a:ext uri="{FF2B5EF4-FFF2-40B4-BE49-F238E27FC236}">
                <a16:creationId xmlns:a16="http://schemas.microsoft.com/office/drawing/2014/main" id="{ED4192EC-5FCC-4B4A-AACA-82C1B91DBE4C}"/>
              </a:ext>
            </a:extLst>
          </p:cNvPr>
          <p:cNvGrpSpPr/>
          <p:nvPr/>
        </p:nvGrpSpPr>
        <p:grpSpPr>
          <a:xfrm>
            <a:off x="629566" y="1834624"/>
            <a:ext cx="2196760" cy="328899"/>
            <a:chOff x="5715831" y="959006"/>
            <a:chExt cx="6170577" cy="481542"/>
          </a:xfrm>
        </p:grpSpPr>
        <p:sp>
          <p:nvSpPr>
            <p:cNvPr id="24" name="ee4pHeader3">
              <a:extLst>
                <a:ext uri="{FF2B5EF4-FFF2-40B4-BE49-F238E27FC236}">
                  <a16:creationId xmlns:a16="http://schemas.microsoft.com/office/drawing/2014/main" id="{349A141E-0974-4001-9799-3ED05212007B}"/>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1600" dirty="0">
                  <a:solidFill>
                    <a:schemeClr val="tx2"/>
                  </a:solidFill>
                  <a:latin typeface="+mj-lt"/>
                  <a:ea typeface="Meiryo UI" panose="020B0604030504040204" pitchFamily="50" charset="-128"/>
                </a:rPr>
                <a:t>属性</a:t>
              </a:r>
              <a:endParaRPr lang="en-US" altLang="ja-JP" sz="1600" dirty="0">
                <a:solidFill>
                  <a:schemeClr val="tx2"/>
                </a:solidFill>
                <a:latin typeface="+mj-lt"/>
                <a:ea typeface="Meiryo UI" panose="020B0604030504040204" pitchFamily="50" charset="-128"/>
              </a:endParaRPr>
            </a:p>
          </p:txBody>
        </p:sp>
        <p:cxnSp>
          <p:nvCxnSpPr>
            <p:cNvPr id="25" name="直線コネクタ 41">
              <a:extLst>
                <a:ext uri="{FF2B5EF4-FFF2-40B4-BE49-F238E27FC236}">
                  <a16:creationId xmlns:a16="http://schemas.microsoft.com/office/drawing/2014/main" id="{51E4AEFD-0397-44B8-8D30-748A15C6B3A3}"/>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54" name="正方形/長方形 6">
            <a:extLst>
              <a:ext uri="{FF2B5EF4-FFF2-40B4-BE49-F238E27FC236}">
                <a16:creationId xmlns:a16="http://schemas.microsoft.com/office/drawing/2014/main" id="{41FBF7F6-8C01-4E3B-8CDC-75EBE130988F}"/>
              </a:ext>
            </a:extLst>
          </p:cNvPr>
          <p:cNvSpPr/>
          <p:nvPr/>
        </p:nvSpPr>
        <p:spPr>
          <a:xfrm>
            <a:off x="628649" y="3518690"/>
            <a:ext cx="2197678"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ja-JP" altLang="en-US" sz="1200" dirty="0">
                <a:solidFill>
                  <a:schemeClr val="tx1"/>
                </a:solidFill>
                <a:latin typeface="Trebuchet MS" panose="020B0603020202020204" pitchFamily="34" charset="0"/>
                <a:ea typeface="Meiryo UI" panose="020B0604030504040204" pitchFamily="50" charset="-128"/>
              </a:rPr>
              <a:t>② </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 校</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私立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公立：</a:t>
            </a:r>
            <a:r>
              <a:rPr kumimoji="1" lang="en-US" altLang="ja-JP" sz="12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所在地： </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 県 </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市</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対象学年：</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年</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対象生徒：</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名</a:t>
            </a:r>
          </a:p>
        </p:txBody>
      </p:sp>
      <p:sp>
        <p:nvSpPr>
          <p:cNvPr id="56" name="正方形/長方形 6">
            <a:extLst>
              <a:ext uri="{FF2B5EF4-FFF2-40B4-BE49-F238E27FC236}">
                <a16:creationId xmlns:a16="http://schemas.microsoft.com/office/drawing/2014/main" id="{045CB13C-0F37-4FA2-8306-37CE6A06A67E}"/>
              </a:ext>
            </a:extLst>
          </p:cNvPr>
          <p:cNvSpPr/>
          <p:nvPr/>
        </p:nvSpPr>
        <p:spPr>
          <a:xfrm>
            <a:off x="628649" y="4751632"/>
            <a:ext cx="2197678"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ja-JP" altLang="en-US" sz="1200" dirty="0">
                <a:solidFill>
                  <a:schemeClr val="tx1"/>
                </a:solidFill>
                <a:latin typeface="Trebuchet MS" panose="020B0603020202020204" pitchFamily="34" charset="0"/>
                <a:ea typeface="Meiryo UI" panose="020B0604030504040204" pitchFamily="50" charset="-128"/>
              </a:rPr>
              <a:t>③ </a:t>
            </a:r>
            <a:r>
              <a:rPr kumimoji="1" lang="en-US" altLang="ja-JP" sz="1200" dirty="0">
                <a:solidFill>
                  <a:schemeClr val="tx1"/>
                </a:solidFill>
                <a:latin typeface="Trebuchet MS" panose="020B0603020202020204" pitchFamily="34" charset="0"/>
                <a:ea typeface="Meiryo UI" panose="020B0604030504040204" pitchFamily="50" charset="-128"/>
              </a:rPr>
              <a:t>XXX</a:t>
            </a:r>
            <a:r>
              <a:rPr kumimoji="1" lang="ja-JP" altLang="en-US" sz="1200" dirty="0">
                <a:solidFill>
                  <a:schemeClr val="tx1"/>
                </a:solidFill>
                <a:latin typeface="Trebuchet MS" panose="020B0603020202020204" pitchFamily="34" charset="0"/>
                <a:ea typeface="Meiryo UI" panose="020B0604030504040204" pitchFamily="50" charset="-128"/>
              </a:rPr>
              <a:t> 校</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私立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公立：</a:t>
            </a:r>
            <a:r>
              <a:rPr kumimoji="1" lang="en-US" altLang="ja-JP" sz="12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所在地： </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 県 </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市</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対象学年：</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年</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対象生徒：</a:t>
            </a:r>
            <a:r>
              <a:rPr kumimoji="1" lang="en-US" altLang="ja-JP" sz="1200" dirty="0">
                <a:solidFill>
                  <a:schemeClr val="tx1"/>
                </a:solidFill>
                <a:latin typeface="Trebuchet MS" panose="020B0603020202020204" pitchFamily="34" charset="0"/>
                <a:ea typeface="Meiryo UI" panose="020B0604030504040204" pitchFamily="50" charset="-128"/>
              </a:rPr>
              <a:t>XX </a:t>
            </a:r>
            <a:r>
              <a:rPr kumimoji="1" lang="ja-JP" altLang="en-US" sz="1200" dirty="0">
                <a:solidFill>
                  <a:schemeClr val="tx1"/>
                </a:solidFill>
                <a:latin typeface="Trebuchet MS" panose="020B0603020202020204" pitchFamily="34" charset="0"/>
                <a:ea typeface="Meiryo UI" panose="020B0604030504040204" pitchFamily="50" charset="-128"/>
              </a:rPr>
              <a:t>名</a:t>
            </a:r>
          </a:p>
        </p:txBody>
      </p:sp>
      <p:grpSp>
        <p:nvGrpSpPr>
          <p:cNvPr id="16" name="グループ化 39">
            <a:extLst>
              <a:ext uri="{FF2B5EF4-FFF2-40B4-BE49-F238E27FC236}">
                <a16:creationId xmlns:a16="http://schemas.microsoft.com/office/drawing/2014/main" id="{B5853AC6-9DFD-46EB-985F-6E7B082FBC03}"/>
              </a:ext>
            </a:extLst>
          </p:cNvPr>
          <p:cNvGrpSpPr/>
          <p:nvPr/>
        </p:nvGrpSpPr>
        <p:grpSpPr>
          <a:xfrm>
            <a:off x="6288996" y="1119617"/>
            <a:ext cx="5560539" cy="481542"/>
            <a:chOff x="5715831" y="959006"/>
            <a:chExt cx="6170577" cy="481542"/>
          </a:xfrm>
        </p:grpSpPr>
        <p:sp>
          <p:nvSpPr>
            <p:cNvPr id="17" name="ee4pHeader3">
              <a:extLst>
                <a:ext uri="{FF2B5EF4-FFF2-40B4-BE49-F238E27FC236}">
                  <a16:creationId xmlns:a16="http://schemas.microsoft.com/office/drawing/2014/main" id="{FB6358B9-E33B-4891-B912-30AFAF02A347}"/>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実証内容</a:t>
              </a:r>
              <a:endParaRPr lang="en-US" altLang="ja-JP" sz="2000" dirty="0">
                <a:solidFill>
                  <a:schemeClr val="tx2"/>
                </a:solidFill>
                <a:latin typeface="+mj-lt"/>
                <a:ea typeface="Meiryo UI" panose="020B0604030504040204" pitchFamily="50" charset="-128"/>
              </a:endParaRPr>
            </a:p>
          </p:txBody>
        </p:sp>
        <p:cxnSp>
          <p:nvCxnSpPr>
            <p:cNvPr id="18" name="直線コネクタ 41">
              <a:extLst>
                <a:ext uri="{FF2B5EF4-FFF2-40B4-BE49-F238E27FC236}">
                  <a16:creationId xmlns:a16="http://schemas.microsoft.com/office/drawing/2014/main" id="{18E95831-625C-44AE-9C12-344D55D86A9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4D301F16-F3BE-4EE7-8D5C-12F0800805D9}"/>
              </a:ext>
            </a:extLst>
          </p:cNvPr>
          <p:cNvGrpSpPr/>
          <p:nvPr/>
        </p:nvGrpSpPr>
        <p:grpSpPr>
          <a:xfrm>
            <a:off x="8164363" y="1834624"/>
            <a:ext cx="1080513" cy="4060259"/>
            <a:chOff x="8561364" y="1834624"/>
            <a:chExt cx="1080513" cy="4060259"/>
          </a:xfrm>
        </p:grpSpPr>
        <p:grpSp>
          <p:nvGrpSpPr>
            <p:cNvPr id="43" name="グループ化 39">
              <a:extLst>
                <a:ext uri="{FF2B5EF4-FFF2-40B4-BE49-F238E27FC236}">
                  <a16:creationId xmlns:a16="http://schemas.microsoft.com/office/drawing/2014/main" id="{BADEB44C-D1B5-4FDE-B557-DB428033C4D1}"/>
                </a:ext>
              </a:extLst>
            </p:cNvPr>
            <p:cNvGrpSpPr/>
            <p:nvPr/>
          </p:nvGrpSpPr>
          <p:grpSpPr>
            <a:xfrm>
              <a:off x="8561365" y="1834624"/>
              <a:ext cx="1080512" cy="328899"/>
              <a:chOff x="5715831" y="959006"/>
              <a:chExt cx="6170577" cy="481542"/>
            </a:xfrm>
          </p:grpSpPr>
          <p:sp>
            <p:nvSpPr>
              <p:cNvPr id="44" name="ee4pHeader3">
                <a:extLst>
                  <a:ext uri="{FF2B5EF4-FFF2-40B4-BE49-F238E27FC236}">
                    <a16:creationId xmlns:a16="http://schemas.microsoft.com/office/drawing/2014/main" id="{87F0AD4C-084B-4A9D-9D1B-888159C61A36}"/>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1600" dirty="0">
                    <a:solidFill>
                      <a:schemeClr val="tx2"/>
                    </a:solidFill>
                    <a:latin typeface="+mj-lt"/>
                    <a:ea typeface="Meiryo UI" panose="020B0604030504040204" pitchFamily="50" charset="-128"/>
                  </a:rPr>
                  <a:t>実施コマ数</a:t>
                </a:r>
                <a:endParaRPr lang="en-US" altLang="ja-JP" sz="1600" dirty="0">
                  <a:solidFill>
                    <a:schemeClr val="tx2"/>
                  </a:solidFill>
                  <a:latin typeface="+mj-lt"/>
                  <a:ea typeface="Meiryo UI" panose="020B0604030504040204" pitchFamily="50" charset="-128"/>
                </a:endParaRPr>
              </a:p>
            </p:txBody>
          </p:sp>
          <p:cxnSp>
            <p:nvCxnSpPr>
              <p:cNvPr id="45" name="直線コネクタ 41">
                <a:extLst>
                  <a:ext uri="{FF2B5EF4-FFF2-40B4-BE49-F238E27FC236}">
                    <a16:creationId xmlns:a16="http://schemas.microsoft.com/office/drawing/2014/main" id="{B4E0B957-6237-4817-B165-E39FA7C08995}"/>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46" name="正方形/長方形 6">
              <a:extLst>
                <a:ext uri="{FF2B5EF4-FFF2-40B4-BE49-F238E27FC236}">
                  <a16:creationId xmlns:a16="http://schemas.microsoft.com/office/drawing/2014/main" id="{3E1A740B-D426-4771-B0D2-5727C387A5A9}"/>
                </a:ext>
              </a:extLst>
            </p:cNvPr>
            <p:cNvSpPr/>
            <p:nvPr/>
          </p:nvSpPr>
          <p:spPr>
            <a:xfrm>
              <a:off x="8561364" y="2285749"/>
              <a:ext cx="1080512"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200" dirty="0" err="1">
                  <a:solidFill>
                    <a:schemeClr val="tx1"/>
                  </a:solidFill>
                  <a:latin typeface="Trebuchet MS" panose="020B0603020202020204" pitchFamily="34" charset="0"/>
                  <a:ea typeface="Meiryo UI" panose="020B0604030504040204" pitchFamily="50" charset="-128"/>
                </a:rPr>
                <a:t>XX~XX</a:t>
              </a:r>
              <a:r>
                <a:rPr kumimoji="1" lang="ja-JP" altLang="en-US" sz="1200" dirty="0">
                  <a:solidFill>
                    <a:schemeClr val="tx1"/>
                  </a:solidFill>
                  <a:latin typeface="Trebuchet MS" panose="020B0603020202020204" pitchFamily="34" charset="0"/>
                  <a:ea typeface="Meiryo UI" panose="020B0604030504040204" pitchFamily="50" charset="-128"/>
                </a:rPr>
                <a:t>月に</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コマ</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週</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計</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コマ</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49" name="正方形/長方形 6">
              <a:extLst>
                <a:ext uri="{FF2B5EF4-FFF2-40B4-BE49-F238E27FC236}">
                  <a16:creationId xmlns:a16="http://schemas.microsoft.com/office/drawing/2014/main" id="{783816BD-9EC0-442D-91B2-703BEFEE56DA}"/>
                </a:ext>
              </a:extLst>
            </p:cNvPr>
            <p:cNvSpPr/>
            <p:nvPr/>
          </p:nvSpPr>
          <p:spPr>
            <a:xfrm>
              <a:off x="8561364" y="3518690"/>
              <a:ext cx="1080512"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200" dirty="0" err="1">
                  <a:solidFill>
                    <a:schemeClr val="tx1"/>
                  </a:solidFill>
                  <a:latin typeface="Trebuchet MS" panose="020B0603020202020204" pitchFamily="34" charset="0"/>
                  <a:ea typeface="Meiryo UI" panose="020B0604030504040204" pitchFamily="50" charset="-128"/>
                </a:rPr>
                <a:t>XX~XX</a:t>
              </a:r>
              <a:r>
                <a:rPr kumimoji="1" lang="ja-JP" altLang="en-US" sz="1200" dirty="0">
                  <a:solidFill>
                    <a:schemeClr val="tx1"/>
                  </a:solidFill>
                  <a:latin typeface="Trebuchet MS" panose="020B0603020202020204" pitchFamily="34" charset="0"/>
                  <a:ea typeface="Meiryo UI" panose="020B0604030504040204" pitchFamily="50" charset="-128"/>
                </a:rPr>
                <a:t>月に</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コマ</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週</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計</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コマ</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50" name="正方形/長方形 6">
              <a:extLst>
                <a:ext uri="{FF2B5EF4-FFF2-40B4-BE49-F238E27FC236}">
                  <a16:creationId xmlns:a16="http://schemas.microsoft.com/office/drawing/2014/main" id="{9D7F9C12-11FE-42A4-B248-7E131C9C9B7B}"/>
                </a:ext>
              </a:extLst>
            </p:cNvPr>
            <p:cNvSpPr/>
            <p:nvPr/>
          </p:nvSpPr>
          <p:spPr>
            <a:xfrm>
              <a:off x="8561364" y="4751632"/>
              <a:ext cx="1080512"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200" dirty="0" err="1">
                  <a:solidFill>
                    <a:schemeClr val="tx1"/>
                  </a:solidFill>
                  <a:latin typeface="Trebuchet MS" panose="020B0603020202020204" pitchFamily="34" charset="0"/>
                  <a:ea typeface="Meiryo UI" panose="020B0604030504040204" pitchFamily="50" charset="-128"/>
                </a:rPr>
                <a:t>XX~XX</a:t>
              </a:r>
              <a:r>
                <a:rPr kumimoji="1" lang="ja-JP" altLang="en-US" sz="1200" dirty="0">
                  <a:solidFill>
                    <a:schemeClr val="tx1"/>
                  </a:solidFill>
                  <a:latin typeface="Trebuchet MS" panose="020B0603020202020204" pitchFamily="34" charset="0"/>
                  <a:ea typeface="Meiryo UI" panose="020B0604030504040204" pitchFamily="50" charset="-128"/>
                </a:rPr>
                <a:t>月に</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コマ</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週</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計</a:t>
              </a:r>
              <a:r>
                <a:rPr kumimoji="1" lang="en-US" altLang="ja-JP" sz="1200" dirty="0">
                  <a:solidFill>
                    <a:schemeClr val="tx1"/>
                  </a:solidFill>
                  <a:latin typeface="Trebuchet MS" panose="020B0603020202020204" pitchFamily="34" charset="0"/>
                  <a:ea typeface="Meiryo UI" panose="020B0604030504040204" pitchFamily="50" charset="-128"/>
                </a:rPr>
                <a:t>XX</a:t>
              </a:r>
              <a:r>
                <a:rPr kumimoji="1" lang="ja-JP" altLang="en-US" sz="1200" dirty="0">
                  <a:solidFill>
                    <a:schemeClr val="tx1"/>
                  </a:solidFill>
                  <a:latin typeface="Trebuchet MS" panose="020B0603020202020204" pitchFamily="34" charset="0"/>
                  <a:ea typeface="Meiryo UI" panose="020B0604030504040204" pitchFamily="50" charset="-128"/>
                </a:rPr>
                <a:t>コマ</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grpSp>
      <p:grpSp>
        <p:nvGrpSpPr>
          <p:cNvPr id="6" name="Group 5">
            <a:extLst>
              <a:ext uri="{FF2B5EF4-FFF2-40B4-BE49-F238E27FC236}">
                <a16:creationId xmlns:a16="http://schemas.microsoft.com/office/drawing/2014/main" id="{2723FB87-2EDA-4A3E-8126-4C3760656FBC}"/>
              </a:ext>
            </a:extLst>
          </p:cNvPr>
          <p:cNvGrpSpPr/>
          <p:nvPr/>
        </p:nvGrpSpPr>
        <p:grpSpPr>
          <a:xfrm>
            <a:off x="6288996" y="1834624"/>
            <a:ext cx="1718930" cy="4060259"/>
            <a:chOff x="6815746" y="1834624"/>
            <a:chExt cx="1718930" cy="4060259"/>
          </a:xfrm>
        </p:grpSpPr>
        <p:grpSp>
          <p:nvGrpSpPr>
            <p:cNvPr id="35" name="グループ化 39">
              <a:extLst>
                <a:ext uri="{FF2B5EF4-FFF2-40B4-BE49-F238E27FC236}">
                  <a16:creationId xmlns:a16="http://schemas.microsoft.com/office/drawing/2014/main" id="{52AF96A2-2240-4C5B-A461-57DF47251960}"/>
                </a:ext>
              </a:extLst>
            </p:cNvPr>
            <p:cNvGrpSpPr/>
            <p:nvPr/>
          </p:nvGrpSpPr>
          <p:grpSpPr>
            <a:xfrm>
              <a:off x="6815746" y="1834624"/>
              <a:ext cx="1718930" cy="328899"/>
              <a:chOff x="5715831" y="959006"/>
              <a:chExt cx="6170577" cy="481542"/>
            </a:xfrm>
          </p:grpSpPr>
          <p:sp>
            <p:nvSpPr>
              <p:cNvPr id="36" name="ee4pHeader3">
                <a:extLst>
                  <a:ext uri="{FF2B5EF4-FFF2-40B4-BE49-F238E27FC236}">
                    <a16:creationId xmlns:a16="http://schemas.microsoft.com/office/drawing/2014/main" id="{42616FDA-9314-4C68-B763-8C736B7C1C24}"/>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1600" dirty="0">
                    <a:solidFill>
                      <a:schemeClr val="tx2"/>
                    </a:solidFill>
                    <a:latin typeface="+mj-lt"/>
                    <a:ea typeface="Meiryo UI" panose="020B0604030504040204" pitchFamily="50" charset="-128"/>
                  </a:rPr>
                  <a:t>活用パターン</a:t>
                </a:r>
                <a:endParaRPr lang="en-US" altLang="ja-JP" sz="1600" dirty="0">
                  <a:solidFill>
                    <a:schemeClr val="tx2"/>
                  </a:solidFill>
                  <a:latin typeface="+mj-lt"/>
                  <a:ea typeface="Meiryo UI" panose="020B0604030504040204" pitchFamily="50" charset="-128"/>
                </a:endParaRPr>
              </a:p>
            </p:txBody>
          </p:sp>
          <p:cxnSp>
            <p:nvCxnSpPr>
              <p:cNvPr id="37" name="直線コネクタ 41">
                <a:extLst>
                  <a:ext uri="{FF2B5EF4-FFF2-40B4-BE49-F238E27FC236}">
                    <a16:creationId xmlns:a16="http://schemas.microsoft.com/office/drawing/2014/main" id="{EB44E039-36AC-4139-9F94-9839FCFB2C49}"/>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8" name="正方形/長方形 6">
              <a:extLst>
                <a:ext uri="{FF2B5EF4-FFF2-40B4-BE49-F238E27FC236}">
                  <a16:creationId xmlns:a16="http://schemas.microsoft.com/office/drawing/2014/main" id="{3D32C1F8-C760-48B6-B9FA-0C999CA33547}"/>
                </a:ext>
              </a:extLst>
            </p:cNvPr>
            <p:cNvSpPr/>
            <p:nvPr/>
          </p:nvSpPr>
          <p:spPr>
            <a:xfrm>
              <a:off x="6815746" y="2285749"/>
              <a:ext cx="1718930"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100" dirty="0">
                  <a:solidFill>
                    <a:schemeClr val="tx1"/>
                  </a:solidFill>
                  <a:latin typeface="Trebuchet MS" panose="020B0603020202020204" pitchFamily="34" charset="0"/>
                  <a:ea typeface="Meiryo UI" panose="020B0604030504040204" pitchFamily="50" charset="-128"/>
                </a:rPr>
                <a:t>(a) </a:t>
              </a:r>
              <a:r>
                <a:rPr kumimoji="1" lang="ja-JP" altLang="en-US" sz="1100" dirty="0">
                  <a:solidFill>
                    <a:schemeClr val="tx1"/>
                  </a:solidFill>
                  <a:latin typeface="Trebuchet MS" panose="020B0603020202020204" pitchFamily="34" charset="0"/>
                  <a:ea typeface="Meiryo UI" panose="020B0604030504040204" pitchFamily="50" charset="-128"/>
                </a:rPr>
                <a:t>コンテンツ</a:t>
              </a:r>
              <a:r>
                <a:rPr kumimoji="1" lang="en-US" altLang="ja-JP" sz="1100" dirty="0">
                  <a:solidFill>
                    <a:schemeClr val="tx1"/>
                  </a:solidFill>
                  <a:latin typeface="Trebuchet MS" panose="020B0603020202020204" pitchFamily="34" charset="0"/>
                  <a:ea typeface="Meiryo UI" panose="020B0604030504040204" pitchFamily="50" charset="-128"/>
                </a:rPr>
                <a:t>/</a:t>
              </a:r>
              <a:r>
                <a:rPr kumimoji="1" lang="ja-JP" altLang="en-US" sz="1100" dirty="0">
                  <a:solidFill>
                    <a:schemeClr val="tx1"/>
                  </a:solidFill>
                  <a:latin typeface="Trebuchet MS" panose="020B0603020202020204" pitchFamily="34" charset="0"/>
                  <a:ea typeface="Meiryo UI" panose="020B0604030504040204" pitchFamily="50" charset="-128"/>
                </a:rPr>
                <a:t>テーマを一定決めたうえでの探究学習 </a:t>
              </a:r>
            </a:p>
            <a:p>
              <a:pPr>
                <a:buSzPct val="100000"/>
              </a:pPr>
              <a:r>
                <a:rPr kumimoji="1" lang="en-US" altLang="ja-JP" sz="1100" dirty="0">
                  <a:solidFill>
                    <a:schemeClr val="tx1"/>
                  </a:solidFill>
                  <a:latin typeface="Trebuchet MS" panose="020B0603020202020204" pitchFamily="34" charset="0"/>
                  <a:ea typeface="Meiryo UI" panose="020B0604030504040204" pitchFamily="50" charset="-128"/>
                </a:rPr>
                <a:t>(b) </a:t>
              </a:r>
              <a:r>
                <a:rPr kumimoji="1" lang="ja-JP" altLang="en-US" sz="1100" dirty="0">
                  <a:solidFill>
                    <a:schemeClr val="tx1"/>
                  </a:solidFill>
                  <a:latin typeface="Trebuchet MS" panose="020B0603020202020204" pitchFamily="34" charset="0"/>
                  <a:ea typeface="Meiryo UI" panose="020B0604030504040204" pitchFamily="50" charset="-128"/>
                </a:rPr>
                <a:t>コンテンツを自由に選ぶところから始める探究学習 </a:t>
              </a:r>
            </a:p>
            <a:p>
              <a:pPr>
                <a:buSzPct val="100000"/>
                <a:buFont typeface="Trebuchet MS" panose="020B0603020202020204" pitchFamily="34" charset="0"/>
                <a:buChar char="​"/>
              </a:pPr>
              <a:r>
                <a:rPr kumimoji="1" lang="en-US" altLang="ja-JP" sz="1100" dirty="0">
                  <a:solidFill>
                    <a:schemeClr val="tx1"/>
                  </a:solidFill>
                  <a:latin typeface="Trebuchet MS" panose="020B0603020202020204" pitchFamily="34" charset="0"/>
                  <a:ea typeface="Meiryo UI" panose="020B0604030504040204" pitchFamily="50" charset="-128"/>
                </a:rPr>
                <a:t>(C)</a:t>
              </a:r>
              <a:r>
                <a:rPr kumimoji="1" lang="ja-JP" altLang="en-US" sz="1100" dirty="0">
                  <a:solidFill>
                    <a:schemeClr val="tx1"/>
                  </a:solidFill>
                  <a:latin typeface="Trebuchet MS" panose="020B0603020202020204" pitchFamily="34" charset="0"/>
                  <a:ea typeface="Meiryo UI" panose="020B0604030504040204" pitchFamily="50" charset="-128"/>
                </a:rPr>
                <a:t> </a:t>
              </a:r>
              <a:r>
                <a:rPr kumimoji="1" lang="en-US" altLang="ja-JP" sz="1100" dirty="0">
                  <a:solidFill>
                    <a:schemeClr val="tx1"/>
                  </a:solidFill>
                  <a:latin typeface="Trebuchet MS" panose="020B0603020202020204" pitchFamily="34" charset="0"/>
                  <a:ea typeface="Meiryo UI" panose="020B0604030504040204" pitchFamily="50" charset="-128"/>
                </a:rPr>
                <a:t>(a)</a:t>
              </a:r>
              <a:r>
                <a:rPr kumimoji="1" lang="ja-JP" altLang="en-US" sz="1100" dirty="0">
                  <a:solidFill>
                    <a:schemeClr val="tx1"/>
                  </a:solidFill>
                  <a:latin typeface="Trebuchet MS" panose="020B0603020202020204" pitchFamily="34" charset="0"/>
                  <a:ea typeface="Meiryo UI" panose="020B0604030504040204" pitchFamily="50" charset="-128"/>
                </a:rPr>
                <a:t>、</a:t>
              </a:r>
              <a:r>
                <a:rPr kumimoji="1" lang="en-US" altLang="ja-JP" sz="1100" dirty="0">
                  <a:solidFill>
                    <a:schemeClr val="tx1"/>
                  </a:solidFill>
                  <a:latin typeface="Trebuchet MS" panose="020B0603020202020204" pitchFamily="34" charset="0"/>
                  <a:ea typeface="Meiryo UI" panose="020B0604030504040204" pitchFamily="50" charset="-128"/>
                </a:rPr>
                <a:t>(b)</a:t>
              </a:r>
              <a:r>
                <a:rPr kumimoji="1" lang="ja-JP" altLang="en-US" sz="1100" dirty="0">
                  <a:solidFill>
                    <a:schemeClr val="tx1"/>
                  </a:solidFill>
                  <a:latin typeface="Trebuchet MS" panose="020B0603020202020204" pitchFamily="34" charset="0"/>
                  <a:ea typeface="Meiryo UI" panose="020B0604030504040204" pitchFamily="50" charset="-128"/>
                </a:rPr>
                <a:t>を組合せ</a:t>
              </a:r>
              <a:endParaRPr kumimoji="1" lang="en-US" altLang="ja-JP" sz="1100" dirty="0">
                <a:solidFill>
                  <a:schemeClr val="tx1"/>
                </a:solidFill>
                <a:latin typeface="Trebuchet MS" panose="020B0603020202020204" pitchFamily="34" charset="0"/>
                <a:ea typeface="Meiryo UI" panose="020B0604030504040204" pitchFamily="50" charset="-128"/>
              </a:endParaRPr>
            </a:p>
          </p:txBody>
        </p:sp>
        <p:sp>
          <p:nvSpPr>
            <p:cNvPr id="57" name="正方形/長方形 6">
              <a:extLst>
                <a:ext uri="{FF2B5EF4-FFF2-40B4-BE49-F238E27FC236}">
                  <a16:creationId xmlns:a16="http://schemas.microsoft.com/office/drawing/2014/main" id="{66FC48BA-AFE6-43C7-BC8B-16691CB467FB}"/>
                </a:ext>
              </a:extLst>
            </p:cNvPr>
            <p:cNvSpPr/>
            <p:nvPr/>
          </p:nvSpPr>
          <p:spPr>
            <a:xfrm>
              <a:off x="6815746" y="3518690"/>
              <a:ext cx="1718930"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100" dirty="0">
                  <a:solidFill>
                    <a:schemeClr val="tx1"/>
                  </a:solidFill>
                  <a:latin typeface="Trebuchet MS" panose="020B0603020202020204" pitchFamily="34" charset="0"/>
                  <a:ea typeface="Meiryo UI" panose="020B0604030504040204" pitchFamily="50" charset="-128"/>
                </a:rPr>
                <a:t>(a) </a:t>
              </a:r>
              <a:r>
                <a:rPr kumimoji="1" lang="ja-JP" altLang="en-US" sz="1100" dirty="0">
                  <a:solidFill>
                    <a:schemeClr val="tx1"/>
                  </a:solidFill>
                  <a:latin typeface="Trebuchet MS" panose="020B0603020202020204" pitchFamily="34" charset="0"/>
                  <a:ea typeface="Meiryo UI" panose="020B0604030504040204" pitchFamily="50" charset="-128"/>
                </a:rPr>
                <a:t>コンテンツ</a:t>
              </a:r>
              <a:r>
                <a:rPr kumimoji="1" lang="en-US" altLang="ja-JP" sz="1100" dirty="0">
                  <a:solidFill>
                    <a:schemeClr val="tx1"/>
                  </a:solidFill>
                  <a:latin typeface="Trebuchet MS" panose="020B0603020202020204" pitchFamily="34" charset="0"/>
                  <a:ea typeface="Meiryo UI" panose="020B0604030504040204" pitchFamily="50" charset="-128"/>
                </a:rPr>
                <a:t>/</a:t>
              </a:r>
              <a:r>
                <a:rPr kumimoji="1" lang="ja-JP" altLang="en-US" sz="1100" dirty="0">
                  <a:solidFill>
                    <a:schemeClr val="tx1"/>
                  </a:solidFill>
                  <a:latin typeface="Trebuchet MS" panose="020B0603020202020204" pitchFamily="34" charset="0"/>
                  <a:ea typeface="Meiryo UI" panose="020B0604030504040204" pitchFamily="50" charset="-128"/>
                </a:rPr>
                <a:t>テーマを一定決めたうえでの探究学習 </a:t>
              </a:r>
            </a:p>
            <a:p>
              <a:pPr>
                <a:buSzPct val="100000"/>
              </a:pPr>
              <a:r>
                <a:rPr kumimoji="1" lang="en-US" altLang="ja-JP" sz="1100" dirty="0">
                  <a:solidFill>
                    <a:schemeClr val="tx1"/>
                  </a:solidFill>
                  <a:latin typeface="Trebuchet MS" panose="020B0603020202020204" pitchFamily="34" charset="0"/>
                  <a:ea typeface="Meiryo UI" panose="020B0604030504040204" pitchFamily="50" charset="-128"/>
                </a:rPr>
                <a:t>(b) </a:t>
              </a:r>
              <a:r>
                <a:rPr kumimoji="1" lang="ja-JP" altLang="en-US" sz="1100" dirty="0">
                  <a:solidFill>
                    <a:schemeClr val="tx1"/>
                  </a:solidFill>
                  <a:latin typeface="Trebuchet MS" panose="020B0603020202020204" pitchFamily="34" charset="0"/>
                  <a:ea typeface="Meiryo UI" panose="020B0604030504040204" pitchFamily="50" charset="-128"/>
                </a:rPr>
                <a:t>コンテンツを自由に選ぶところから始める探究学習 </a:t>
              </a:r>
            </a:p>
            <a:p>
              <a:pPr>
                <a:buSzPct val="100000"/>
                <a:buFont typeface="Trebuchet MS" panose="020B0603020202020204" pitchFamily="34" charset="0"/>
                <a:buChar char="​"/>
              </a:pPr>
              <a:r>
                <a:rPr kumimoji="1" lang="en-US" altLang="ja-JP" sz="1100" dirty="0">
                  <a:solidFill>
                    <a:schemeClr val="tx1"/>
                  </a:solidFill>
                  <a:latin typeface="Trebuchet MS" panose="020B0603020202020204" pitchFamily="34" charset="0"/>
                  <a:ea typeface="Meiryo UI" panose="020B0604030504040204" pitchFamily="50" charset="-128"/>
                </a:rPr>
                <a:t>(C)</a:t>
              </a:r>
              <a:r>
                <a:rPr kumimoji="1" lang="ja-JP" altLang="en-US" sz="1100" dirty="0">
                  <a:solidFill>
                    <a:schemeClr val="tx1"/>
                  </a:solidFill>
                  <a:latin typeface="Trebuchet MS" panose="020B0603020202020204" pitchFamily="34" charset="0"/>
                  <a:ea typeface="Meiryo UI" panose="020B0604030504040204" pitchFamily="50" charset="-128"/>
                </a:rPr>
                <a:t> </a:t>
              </a:r>
              <a:r>
                <a:rPr kumimoji="1" lang="en-US" altLang="ja-JP" sz="1100" dirty="0">
                  <a:solidFill>
                    <a:schemeClr val="tx1"/>
                  </a:solidFill>
                  <a:latin typeface="Trebuchet MS" panose="020B0603020202020204" pitchFamily="34" charset="0"/>
                  <a:ea typeface="Meiryo UI" panose="020B0604030504040204" pitchFamily="50" charset="-128"/>
                </a:rPr>
                <a:t>(a)</a:t>
              </a:r>
              <a:r>
                <a:rPr kumimoji="1" lang="ja-JP" altLang="en-US" sz="1100" dirty="0">
                  <a:solidFill>
                    <a:schemeClr val="tx1"/>
                  </a:solidFill>
                  <a:latin typeface="Trebuchet MS" panose="020B0603020202020204" pitchFamily="34" charset="0"/>
                  <a:ea typeface="Meiryo UI" panose="020B0604030504040204" pitchFamily="50" charset="-128"/>
                </a:rPr>
                <a:t>、</a:t>
              </a:r>
              <a:r>
                <a:rPr kumimoji="1" lang="en-US" altLang="ja-JP" sz="1100" dirty="0">
                  <a:solidFill>
                    <a:schemeClr val="tx1"/>
                  </a:solidFill>
                  <a:latin typeface="Trebuchet MS" panose="020B0603020202020204" pitchFamily="34" charset="0"/>
                  <a:ea typeface="Meiryo UI" panose="020B0604030504040204" pitchFamily="50" charset="-128"/>
                </a:rPr>
                <a:t>(b)</a:t>
              </a:r>
              <a:r>
                <a:rPr kumimoji="1" lang="ja-JP" altLang="en-US" sz="1100" dirty="0">
                  <a:solidFill>
                    <a:schemeClr val="tx1"/>
                  </a:solidFill>
                  <a:latin typeface="Trebuchet MS" panose="020B0603020202020204" pitchFamily="34" charset="0"/>
                  <a:ea typeface="Meiryo UI" panose="020B0604030504040204" pitchFamily="50" charset="-128"/>
                </a:rPr>
                <a:t>を組合せ</a:t>
              </a:r>
              <a:endParaRPr kumimoji="1" lang="en-US" altLang="ja-JP" sz="1100" dirty="0">
                <a:solidFill>
                  <a:schemeClr val="tx1"/>
                </a:solidFill>
                <a:latin typeface="Trebuchet MS" panose="020B0603020202020204" pitchFamily="34" charset="0"/>
                <a:ea typeface="Meiryo UI" panose="020B0604030504040204" pitchFamily="50" charset="-128"/>
              </a:endParaRPr>
            </a:p>
          </p:txBody>
        </p:sp>
        <p:sp>
          <p:nvSpPr>
            <p:cNvPr id="58" name="正方形/長方形 6">
              <a:extLst>
                <a:ext uri="{FF2B5EF4-FFF2-40B4-BE49-F238E27FC236}">
                  <a16:creationId xmlns:a16="http://schemas.microsoft.com/office/drawing/2014/main" id="{6F4F8A15-A67F-4D39-8E8B-6C94DE14CF9F}"/>
                </a:ext>
              </a:extLst>
            </p:cNvPr>
            <p:cNvSpPr/>
            <p:nvPr/>
          </p:nvSpPr>
          <p:spPr>
            <a:xfrm>
              <a:off x="6815746" y="4751632"/>
              <a:ext cx="1718930"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100" dirty="0">
                  <a:solidFill>
                    <a:schemeClr val="tx1"/>
                  </a:solidFill>
                  <a:latin typeface="Trebuchet MS" panose="020B0603020202020204" pitchFamily="34" charset="0"/>
                  <a:ea typeface="Meiryo UI" panose="020B0604030504040204" pitchFamily="50" charset="-128"/>
                </a:rPr>
                <a:t>(a) </a:t>
              </a:r>
              <a:r>
                <a:rPr kumimoji="1" lang="ja-JP" altLang="en-US" sz="1100" dirty="0">
                  <a:solidFill>
                    <a:schemeClr val="tx1"/>
                  </a:solidFill>
                  <a:latin typeface="Trebuchet MS" panose="020B0603020202020204" pitchFamily="34" charset="0"/>
                  <a:ea typeface="Meiryo UI" panose="020B0604030504040204" pitchFamily="50" charset="-128"/>
                </a:rPr>
                <a:t>コンテンツ</a:t>
              </a:r>
              <a:r>
                <a:rPr kumimoji="1" lang="en-US" altLang="ja-JP" sz="1100" dirty="0">
                  <a:solidFill>
                    <a:schemeClr val="tx1"/>
                  </a:solidFill>
                  <a:latin typeface="Trebuchet MS" panose="020B0603020202020204" pitchFamily="34" charset="0"/>
                  <a:ea typeface="Meiryo UI" panose="020B0604030504040204" pitchFamily="50" charset="-128"/>
                </a:rPr>
                <a:t>/</a:t>
              </a:r>
              <a:r>
                <a:rPr kumimoji="1" lang="ja-JP" altLang="en-US" sz="1100" dirty="0">
                  <a:solidFill>
                    <a:schemeClr val="tx1"/>
                  </a:solidFill>
                  <a:latin typeface="Trebuchet MS" panose="020B0603020202020204" pitchFamily="34" charset="0"/>
                  <a:ea typeface="Meiryo UI" panose="020B0604030504040204" pitchFamily="50" charset="-128"/>
                </a:rPr>
                <a:t>テーマを一定決めたうえでの探究学習 </a:t>
              </a:r>
            </a:p>
            <a:p>
              <a:pPr>
                <a:buSzPct val="100000"/>
              </a:pPr>
              <a:r>
                <a:rPr kumimoji="1" lang="en-US" altLang="ja-JP" sz="1100" dirty="0">
                  <a:solidFill>
                    <a:schemeClr val="tx1"/>
                  </a:solidFill>
                  <a:latin typeface="Trebuchet MS" panose="020B0603020202020204" pitchFamily="34" charset="0"/>
                  <a:ea typeface="Meiryo UI" panose="020B0604030504040204" pitchFamily="50" charset="-128"/>
                </a:rPr>
                <a:t>(b) </a:t>
              </a:r>
              <a:r>
                <a:rPr kumimoji="1" lang="ja-JP" altLang="en-US" sz="1100" dirty="0">
                  <a:solidFill>
                    <a:schemeClr val="tx1"/>
                  </a:solidFill>
                  <a:latin typeface="Trebuchet MS" panose="020B0603020202020204" pitchFamily="34" charset="0"/>
                  <a:ea typeface="Meiryo UI" panose="020B0604030504040204" pitchFamily="50" charset="-128"/>
                </a:rPr>
                <a:t>コンテンツを自由に選ぶところから始める探究学習 </a:t>
              </a:r>
            </a:p>
            <a:p>
              <a:pPr>
                <a:buSzPct val="100000"/>
                <a:buFont typeface="Trebuchet MS" panose="020B0603020202020204" pitchFamily="34" charset="0"/>
                <a:buChar char="​"/>
              </a:pPr>
              <a:r>
                <a:rPr kumimoji="1" lang="en-US" altLang="ja-JP" sz="1100" dirty="0">
                  <a:solidFill>
                    <a:schemeClr val="tx1"/>
                  </a:solidFill>
                  <a:latin typeface="Trebuchet MS" panose="020B0603020202020204" pitchFamily="34" charset="0"/>
                  <a:ea typeface="Meiryo UI" panose="020B0604030504040204" pitchFamily="50" charset="-128"/>
                </a:rPr>
                <a:t>(C)</a:t>
              </a:r>
              <a:r>
                <a:rPr kumimoji="1" lang="ja-JP" altLang="en-US" sz="1100" dirty="0">
                  <a:solidFill>
                    <a:schemeClr val="tx1"/>
                  </a:solidFill>
                  <a:latin typeface="Trebuchet MS" panose="020B0603020202020204" pitchFamily="34" charset="0"/>
                  <a:ea typeface="Meiryo UI" panose="020B0604030504040204" pitchFamily="50" charset="-128"/>
                </a:rPr>
                <a:t> </a:t>
              </a:r>
              <a:r>
                <a:rPr kumimoji="1" lang="en-US" altLang="ja-JP" sz="1100" dirty="0">
                  <a:solidFill>
                    <a:schemeClr val="tx1"/>
                  </a:solidFill>
                  <a:latin typeface="Trebuchet MS" panose="020B0603020202020204" pitchFamily="34" charset="0"/>
                  <a:ea typeface="Meiryo UI" panose="020B0604030504040204" pitchFamily="50" charset="-128"/>
                </a:rPr>
                <a:t>(a)</a:t>
              </a:r>
              <a:r>
                <a:rPr kumimoji="1" lang="ja-JP" altLang="en-US" sz="1100" dirty="0">
                  <a:solidFill>
                    <a:schemeClr val="tx1"/>
                  </a:solidFill>
                  <a:latin typeface="Trebuchet MS" panose="020B0603020202020204" pitchFamily="34" charset="0"/>
                  <a:ea typeface="Meiryo UI" panose="020B0604030504040204" pitchFamily="50" charset="-128"/>
                </a:rPr>
                <a:t>、</a:t>
              </a:r>
              <a:r>
                <a:rPr kumimoji="1" lang="en-US" altLang="ja-JP" sz="1100" dirty="0">
                  <a:solidFill>
                    <a:schemeClr val="tx1"/>
                  </a:solidFill>
                  <a:latin typeface="Trebuchet MS" panose="020B0603020202020204" pitchFamily="34" charset="0"/>
                  <a:ea typeface="Meiryo UI" panose="020B0604030504040204" pitchFamily="50" charset="-128"/>
                </a:rPr>
                <a:t>(b)</a:t>
              </a:r>
              <a:r>
                <a:rPr kumimoji="1" lang="ja-JP" altLang="en-US" sz="1100" dirty="0">
                  <a:solidFill>
                    <a:schemeClr val="tx1"/>
                  </a:solidFill>
                  <a:latin typeface="Trebuchet MS" panose="020B0603020202020204" pitchFamily="34" charset="0"/>
                  <a:ea typeface="Meiryo UI" panose="020B0604030504040204" pitchFamily="50" charset="-128"/>
                </a:rPr>
                <a:t>を組合せ</a:t>
              </a:r>
              <a:endParaRPr kumimoji="1" lang="en-US" altLang="ja-JP" sz="1100" dirty="0">
                <a:solidFill>
                  <a:schemeClr val="tx1"/>
                </a:solidFill>
                <a:latin typeface="Trebuchet MS" panose="020B0603020202020204" pitchFamily="34" charset="0"/>
                <a:ea typeface="Meiryo UI" panose="020B0604030504040204" pitchFamily="50" charset="-128"/>
              </a:endParaRPr>
            </a:p>
          </p:txBody>
        </p:sp>
      </p:grpSp>
      <p:grpSp>
        <p:nvGrpSpPr>
          <p:cNvPr id="9" name="Group 8">
            <a:extLst>
              <a:ext uri="{FF2B5EF4-FFF2-40B4-BE49-F238E27FC236}">
                <a16:creationId xmlns:a16="http://schemas.microsoft.com/office/drawing/2014/main" id="{4535BB34-399E-42DB-A69D-875891AA8108}"/>
              </a:ext>
            </a:extLst>
          </p:cNvPr>
          <p:cNvGrpSpPr/>
          <p:nvPr/>
        </p:nvGrpSpPr>
        <p:grpSpPr>
          <a:xfrm>
            <a:off x="9401312" y="1834624"/>
            <a:ext cx="2448223" cy="4060259"/>
            <a:chOff x="9798315" y="1834624"/>
            <a:chExt cx="2448223" cy="4060259"/>
          </a:xfrm>
        </p:grpSpPr>
        <p:grpSp>
          <p:nvGrpSpPr>
            <p:cNvPr id="64" name="グループ化 39">
              <a:extLst>
                <a:ext uri="{FF2B5EF4-FFF2-40B4-BE49-F238E27FC236}">
                  <a16:creationId xmlns:a16="http://schemas.microsoft.com/office/drawing/2014/main" id="{0C03D5CB-6CE8-443E-A1AF-8AD0770FD1C9}"/>
                </a:ext>
              </a:extLst>
            </p:cNvPr>
            <p:cNvGrpSpPr/>
            <p:nvPr/>
          </p:nvGrpSpPr>
          <p:grpSpPr>
            <a:xfrm>
              <a:off x="9798315" y="1834624"/>
              <a:ext cx="2448223" cy="328899"/>
              <a:chOff x="5715831" y="959006"/>
              <a:chExt cx="6170577" cy="481542"/>
            </a:xfrm>
          </p:grpSpPr>
          <p:sp>
            <p:nvSpPr>
              <p:cNvPr id="65" name="ee4pHeader3">
                <a:extLst>
                  <a:ext uri="{FF2B5EF4-FFF2-40B4-BE49-F238E27FC236}">
                    <a16:creationId xmlns:a16="http://schemas.microsoft.com/office/drawing/2014/main" id="{78D64DD3-0F51-47A3-8ED8-90B7B5CF404D}"/>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1600" dirty="0">
                    <a:solidFill>
                      <a:schemeClr val="tx2"/>
                    </a:solidFill>
                    <a:latin typeface="+mj-lt"/>
                    <a:ea typeface="Meiryo UI" panose="020B0604030504040204" pitchFamily="50" charset="-128"/>
                  </a:rPr>
                  <a:t>プログラム内容</a:t>
                </a:r>
                <a:endParaRPr lang="en-US" altLang="ja-JP" sz="1600" dirty="0">
                  <a:solidFill>
                    <a:schemeClr val="tx2"/>
                  </a:solidFill>
                  <a:latin typeface="+mj-lt"/>
                  <a:ea typeface="Meiryo UI" panose="020B0604030504040204" pitchFamily="50" charset="-128"/>
                </a:endParaRPr>
              </a:p>
            </p:txBody>
          </p:sp>
          <p:cxnSp>
            <p:nvCxnSpPr>
              <p:cNvPr id="66" name="直線コネクタ 41">
                <a:extLst>
                  <a:ext uri="{FF2B5EF4-FFF2-40B4-BE49-F238E27FC236}">
                    <a16:creationId xmlns:a16="http://schemas.microsoft.com/office/drawing/2014/main" id="{7E2FD702-775B-4DD3-844A-95676D6CF7A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7" name="正方形/長方形 6">
              <a:extLst>
                <a:ext uri="{FF2B5EF4-FFF2-40B4-BE49-F238E27FC236}">
                  <a16:creationId xmlns:a16="http://schemas.microsoft.com/office/drawing/2014/main" id="{930AFAE8-1C6E-428B-B604-593B7CDE8E0E}"/>
                </a:ext>
              </a:extLst>
            </p:cNvPr>
            <p:cNvSpPr/>
            <p:nvPr/>
          </p:nvSpPr>
          <p:spPr>
            <a:xfrm>
              <a:off x="9798315" y="2285749"/>
              <a:ext cx="2448223"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1200" dirty="0" err="1">
                  <a:solidFill>
                    <a:schemeClr val="tx1"/>
                  </a:solidFill>
                  <a:latin typeface="Trebuchet MS" panose="020B0603020202020204" pitchFamily="34" charset="0"/>
                  <a:ea typeface="Meiryo UI" panose="020B0604030504040204" pitchFamily="50" charset="-128"/>
                </a:rPr>
                <a:t>XXXXXXX</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68" name="正方形/長方形 6">
              <a:extLst>
                <a:ext uri="{FF2B5EF4-FFF2-40B4-BE49-F238E27FC236}">
                  <a16:creationId xmlns:a16="http://schemas.microsoft.com/office/drawing/2014/main" id="{62DDF137-8102-4EB5-AE63-02F4F7412ABC}"/>
                </a:ext>
              </a:extLst>
            </p:cNvPr>
            <p:cNvSpPr/>
            <p:nvPr/>
          </p:nvSpPr>
          <p:spPr>
            <a:xfrm>
              <a:off x="9798315" y="3518690"/>
              <a:ext cx="2448223"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1200" dirty="0" err="1">
                  <a:solidFill>
                    <a:schemeClr val="tx1"/>
                  </a:solidFill>
                  <a:latin typeface="Trebuchet MS" panose="020B0603020202020204" pitchFamily="34" charset="0"/>
                  <a:ea typeface="Meiryo UI" panose="020B0604030504040204" pitchFamily="50" charset="-128"/>
                </a:rPr>
                <a:t>XXXXXXX</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69" name="正方形/長方形 6">
              <a:extLst>
                <a:ext uri="{FF2B5EF4-FFF2-40B4-BE49-F238E27FC236}">
                  <a16:creationId xmlns:a16="http://schemas.microsoft.com/office/drawing/2014/main" id="{C7A6FB67-F928-4F74-8222-B991BB0D8C2F}"/>
                </a:ext>
              </a:extLst>
            </p:cNvPr>
            <p:cNvSpPr/>
            <p:nvPr/>
          </p:nvSpPr>
          <p:spPr>
            <a:xfrm>
              <a:off x="9798315" y="4751632"/>
              <a:ext cx="2448223"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1200" dirty="0" err="1">
                  <a:solidFill>
                    <a:schemeClr val="tx1"/>
                  </a:solidFill>
                  <a:latin typeface="Trebuchet MS" panose="020B0603020202020204" pitchFamily="34" charset="0"/>
                  <a:ea typeface="Meiryo UI" panose="020B0604030504040204" pitchFamily="50" charset="-128"/>
                </a:rPr>
                <a:t>XXXXXXX</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grpSp>
      <p:sp>
        <p:nvSpPr>
          <p:cNvPr id="70" name="Rectangle 69">
            <a:extLst>
              <a:ext uri="{FF2B5EF4-FFF2-40B4-BE49-F238E27FC236}">
                <a16:creationId xmlns:a16="http://schemas.microsoft.com/office/drawing/2014/main" id="{0A8405A3-910B-4B17-B5CC-DD0C3619AD81}"/>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3" name="Rectangle 2">
            <a:extLst>
              <a:ext uri="{FF2B5EF4-FFF2-40B4-BE49-F238E27FC236}">
                <a16:creationId xmlns:a16="http://schemas.microsoft.com/office/drawing/2014/main" id="{8A43D733-7EC6-40EE-9AB8-EED0D7AF3341}"/>
              </a:ext>
            </a:extLst>
          </p:cNvPr>
          <p:cNvSpPr/>
          <p:nvPr/>
        </p:nvSpPr>
        <p:spPr>
          <a:xfrm rot="5400000">
            <a:off x="5024142" y="5777998"/>
            <a:ext cx="914400" cy="91440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29BA74"/>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ja-JP" altLang="en-US" sz="1200" dirty="0">
                <a:solidFill>
                  <a:srgbClr val="575757"/>
                </a:solidFill>
              </a:rPr>
              <a:t>・・・</a:t>
            </a:r>
            <a:endParaRPr kumimoji="1" lang="en-US" sz="1200" dirty="0" err="1">
              <a:solidFill>
                <a:srgbClr val="575757"/>
              </a:solidFill>
            </a:endParaRPr>
          </a:p>
        </p:txBody>
      </p:sp>
      <p:grpSp>
        <p:nvGrpSpPr>
          <p:cNvPr id="60" name="グループ化 39">
            <a:extLst>
              <a:ext uri="{FF2B5EF4-FFF2-40B4-BE49-F238E27FC236}">
                <a16:creationId xmlns:a16="http://schemas.microsoft.com/office/drawing/2014/main" id="{47C0473D-D404-4F62-8EAB-AF53BD8B0089}"/>
              </a:ext>
            </a:extLst>
          </p:cNvPr>
          <p:cNvGrpSpPr/>
          <p:nvPr/>
        </p:nvGrpSpPr>
        <p:grpSpPr>
          <a:xfrm>
            <a:off x="2955634" y="1834624"/>
            <a:ext cx="1662297" cy="328899"/>
            <a:chOff x="5715831" y="959006"/>
            <a:chExt cx="6170577" cy="481542"/>
          </a:xfrm>
        </p:grpSpPr>
        <p:sp>
          <p:nvSpPr>
            <p:cNvPr id="74" name="ee4pHeader3">
              <a:extLst>
                <a:ext uri="{FF2B5EF4-FFF2-40B4-BE49-F238E27FC236}">
                  <a16:creationId xmlns:a16="http://schemas.microsoft.com/office/drawing/2014/main" id="{2C9B2AAA-90FE-4680-9036-4F168CA434B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1600" dirty="0">
                  <a:solidFill>
                    <a:schemeClr val="tx2"/>
                  </a:solidFill>
                  <a:latin typeface="+mj-lt"/>
                  <a:ea typeface="Meiryo UI" panose="020B0604030504040204" pitchFamily="50" charset="-128"/>
                </a:rPr>
                <a:t>探究学習の</a:t>
              </a:r>
              <a:br>
                <a:rPr lang="en-US" altLang="ja-JP" sz="1600" dirty="0">
                  <a:solidFill>
                    <a:schemeClr val="tx2"/>
                  </a:solidFill>
                  <a:latin typeface="+mj-lt"/>
                  <a:ea typeface="Meiryo UI" panose="020B0604030504040204" pitchFamily="50" charset="-128"/>
                </a:rPr>
              </a:br>
              <a:r>
                <a:rPr lang="ja-JP" altLang="en-US" sz="1600" dirty="0">
                  <a:solidFill>
                    <a:schemeClr val="tx2"/>
                  </a:solidFill>
                  <a:latin typeface="+mj-lt"/>
                  <a:ea typeface="Meiryo UI" panose="020B0604030504040204" pitchFamily="50" charset="-128"/>
                </a:rPr>
                <a:t>取組状況</a:t>
              </a:r>
              <a:endParaRPr lang="en-US" altLang="ja-JP" sz="1600" dirty="0">
                <a:solidFill>
                  <a:schemeClr val="tx2"/>
                </a:solidFill>
                <a:latin typeface="+mj-lt"/>
                <a:ea typeface="Meiryo UI" panose="020B0604030504040204" pitchFamily="50" charset="-128"/>
              </a:endParaRPr>
            </a:p>
          </p:txBody>
        </p:sp>
        <p:cxnSp>
          <p:nvCxnSpPr>
            <p:cNvPr id="75" name="直線コネクタ 41">
              <a:extLst>
                <a:ext uri="{FF2B5EF4-FFF2-40B4-BE49-F238E27FC236}">
                  <a16:creationId xmlns:a16="http://schemas.microsoft.com/office/drawing/2014/main" id="{78FBC042-AD09-4FC3-BE87-09AACFA613E1}"/>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61" name="正方形/長方形 6">
            <a:extLst>
              <a:ext uri="{FF2B5EF4-FFF2-40B4-BE49-F238E27FC236}">
                <a16:creationId xmlns:a16="http://schemas.microsoft.com/office/drawing/2014/main" id="{8636F714-2242-4913-ABDB-46E637F94E41}"/>
              </a:ext>
            </a:extLst>
          </p:cNvPr>
          <p:cNvSpPr/>
          <p:nvPr/>
        </p:nvSpPr>
        <p:spPr>
          <a:xfrm>
            <a:off x="2955635" y="2285749"/>
            <a:ext cx="1662297"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a:ea typeface="Meiryo UI"/>
              </a:rPr>
              <a:t>新学習指導要領から</a:t>
            </a:r>
            <a:br>
              <a:rPr kumimoji="1" lang="en-US" altLang="ja-JP" sz="1050" dirty="0">
                <a:solidFill>
                  <a:schemeClr val="tx1"/>
                </a:solidFill>
                <a:latin typeface="Trebuchet MS"/>
                <a:ea typeface="Meiryo UI"/>
              </a:rPr>
            </a:br>
            <a:r>
              <a:rPr kumimoji="1" lang="ja-JP" altLang="en-US" sz="1050" dirty="0">
                <a:solidFill>
                  <a:schemeClr val="tx1"/>
                </a:solidFill>
                <a:latin typeface="Trebuchet MS"/>
                <a:ea typeface="Meiryo UI"/>
              </a:rPr>
              <a:t>取組みを始めた</a:t>
            </a:r>
            <a:endParaRPr kumimoji="1" lang="en-US" altLang="ja-JP" sz="1050" dirty="0">
              <a:solidFill>
                <a:schemeClr val="tx1"/>
              </a:solidFill>
              <a:latin typeface="Trebuchet MS"/>
              <a:ea typeface="Meiryo UI"/>
            </a:endParaRPr>
          </a:p>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a:ea typeface="Meiryo UI"/>
              </a:rPr>
              <a:t>新学習指導要領以前から担当者が取組み</a:t>
            </a:r>
            <a:endParaRPr kumimoji="1" lang="en-US" altLang="ja-JP" sz="1050" dirty="0">
              <a:solidFill>
                <a:schemeClr val="tx1"/>
              </a:solidFill>
              <a:latin typeface="Trebuchet MS"/>
              <a:ea typeface="Meiryo UI"/>
            </a:endParaRPr>
          </a:p>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panose="020B0603020202020204" pitchFamily="34" charset="0"/>
                <a:ea typeface="Meiryo UI" panose="020B0604030504040204" pitchFamily="50" charset="-128"/>
              </a:rPr>
              <a:t>新学習指導要領以前から複数体制で取組み</a:t>
            </a:r>
            <a:endParaRPr kumimoji="1" lang="en-US" altLang="ja-JP" sz="1050" dirty="0">
              <a:solidFill>
                <a:schemeClr val="tx1"/>
              </a:solidFill>
              <a:latin typeface="Trebuchet MS" panose="020B0603020202020204" pitchFamily="34" charset="0"/>
              <a:ea typeface="Meiryo UI" panose="020B0604030504040204" pitchFamily="50" charset="-128"/>
            </a:endParaRPr>
          </a:p>
        </p:txBody>
      </p:sp>
      <p:sp>
        <p:nvSpPr>
          <p:cNvPr id="80" name="正方形/長方形 6">
            <a:extLst>
              <a:ext uri="{FF2B5EF4-FFF2-40B4-BE49-F238E27FC236}">
                <a16:creationId xmlns:a16="http://schemas.microsoft.com/office/drawing/2014/main" id="{543FF2CA-B251-450C-A939-3D9D3AED6252}"/>
              </a:ext>
            </a:extLst>
          </p:cNvPr>
          <p:cNvSpPr/>
          <p:nvPr/>
        </p:nvSpPr>
        <p:spPr>
          <a:xfrm>
            <a:off x="4774372" y="3518690"/>
            <a:ext cx="1358187"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実施合意済</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協議中</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協議未実施</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（候補段階）</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81" name="正方形/長方形 6">
            <a:extLst>
              <a:ext uri="{FF2B5EF4-FFF2-40B4-BE49-F238E27FC236}">
                <a16:creationId xmlns:a16="http://schemas.microsoft.com/office/drawing/2014/main" id="{1FCF18E8-4683-4474-81B7-2F6732503C3B}"/>
              </a:ext>
            </a:extLst>
          </p:cNvPr>
          <p:cNvSpPr/>
          <p:nvPr/>
        </p:nvSpPr>
        <p:spPr>
          <a:xfrm>
            <a:off x="4774372" y="4751632"/>
            <a:ext cx="1358187"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実施合意済</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協議中</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80975" lvl="1" indent="-180975">
              <a:buClr>
                <a:schemeClr val="tx2"/>
              </a:buClr>
              <a:buSzPct val="100000"/>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協議未実施</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（候補段階）</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82" name="Rectangle 24">
            <a:extLst>
              <a:ext uri="{FF2B5EF4-FFF2-40B4-BE49-F238E27FC236}">
                <a16:creationId xmlns:a16="http://schemas.microsoft.com/office/drawing/2014/main" id="{15A40DF3-0CE8-4AB5-A88E-EE16D5FE196D}"/>
              </a:ext>
            </a:extLst>
          </p:cNvPr>
          <p:cNvSpPr/>
          <p:nvPr/>
        </p:nvSpPr>
        <p:spPr>
          <a:xfrm>
            <a:off x="8818075" y="955201"/>
            <a:ext cx="3207089" cy="243143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想定実証場所毎に記載ください。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以下の項目は該当する内容のみを選択して下さい。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・探究学習の取組状況</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・実証確度</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・活用パターン</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活用パターンは、公募要領の</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ア</a:t>
            </a:r>
            <a:r>
              <a:rPr kumimoji="1" lang="en-US" altLang="ja-JP" sz="1200" dirty="0">
                <a:solidFill>
                  <a:srgbClr val="FFFFFF"/>
                </a:solidFill>
                <a:latin typeface="Meiryo UI" panose="020B0604030504040204" pitchFamily="50" charset="-128"/>
                <a:ea typeface="Meiryo UI" panose="020B0604030504040204" pitchFamily="50" charset="-128"/>
              </a:rPr>
              <a:t>)2</a:t>
            </a:r>
            <a:r>
              <a:rPr kumimoji="1" lang="ja-JP" altLang="en-US" sz="1200" dirty="0">
                <a:solidFill>
                  <a:srgbClr val="FFFFFF"/>
                </a:solidFill>
                <a:latin typeface="Meiryo UI" panose="020B0604030504040204" pitchFamily="50" charset="-128"/>
                <a:ea typeface="Meiryo UI" panose="020B0604030504040204" pitchFamily="50" charset="-128"/>
              </a:rPr>
              <a:t>にある想定パターンを参照ください。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プログラム内容はオリエンテーション～完了までの大まかな流れを記載ください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55" name="正方形/長方形 6">
            <a:extLst>
              <a:ext uri="{FF2B5EF4-FFF2-40B4-BE49-F238E27FC236}">
                <a16:creationId xmlns:a16="http://schemas.microsoft.com/office/drawing/2014/main" id="{1F80CDBB-01AA-4C0D-B0F1-7E00C16DD5C4}"/>
              </a:ext>
            </a:extLst>
          </p:cNvPr>
          <p:cNvSpPr/>
          <p:nvPr/>
        </p:nvSpPr>
        <p:spPr>
          <a:xfrm>
            <a:off x="2955635" y="3518690"/>
            <a:ext cx="1662297"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a:ea typeface="Meiryo UI"/>
              </a:rPr>
              <a:t>新学習指導要領から</a:t>
            </a:r>
            <a:br>
              <a:rPr kumimoji="1" lang="en-US" altLang="ja-JP" sz="1050" dirty="0">
                <a:solidFill>
                  <a:schemeClr val="tx1"/>
                </a:solidFill>
                <a:latin typeface="Trebuchet MS"/>
                <a:ea typeface="Meiryo UI"/>
              </a:rPr>
            </a:br>
            <a:r>
              <a:rPr kumimoji="1" lang="ja-JP" altLang="en-US" sz="1050" dirty="0">
                <a:solidFill>
                  <a:schemeClr val="tx1"/>
                </a:solidFill>
                <a:latin typeface="Trebuchet MS"/>
                <a:ea typeface="Meiryo UI"/>
              </a:rPr>
              <a:t>取組みを始めた</a:t>
            </a:r>
            <a:endParaRPr kumimoji="1" lang="en-US" altLang="ja-JP" sz="1050" dirty="0">
              <a:solidFill>
                <a:schemeClr val="tx1"/>
              </a:solidFill>
              <a:latin typeface="Trebuchet MS"/>
              <a:ea typeface="Meiryo UI"/>
            </a:endParaRPr>
          </a:p>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a:ea typeface="Meiryo UI"/>
              </a:rPr>
              <a:t>新学習指導要領以前から担当者が取組み</a:t>
            </a:r>
            <a:endParaRPr kumimoji="1" lang="en-US" altLang="ja-JP" sz="1050" dirty="0">
              <a:solidFill>
                <a:schemeClr val="tx1"/>
              </a:solidFill>
              <a:latin typeface="Trebuchet MS"/>
              <a:ea typeface="Meiryo UI"/>
            </a:endParaRPr>
          </a:p>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panose="020B0603020202020204" pitchFamily="34" charset="0"/>
                <a:ea typeface="Meiryo UI" panose="020B0604030504040204" pitchFamily="50" charset="-128"/>
              </a:rPr>
              <a:t>新学習指導要領以前から複数体制で取組み</a:t>
            </a:r>
            <a:endParaRPr kumimoji="1" lang="en-US" altLang="ja-JP" sz="1050" dirty="0">
              <a:solidFill>
                <a:schemeClr val="tx1"/>
              </a:solidFill>
              <a:latin typeface="Trebuchet MS" panose="020B0603020202020204" pitchFamily="34" charset="0"/>
              <a:ea typeface="Meiryo UI" panose="020B0604030504040204" pitchFamily="50" charset="-128"/>
            </a:endParaRPr>
          </a:p>
        </p:txBody>
      </p:sp>
      <p:sp>
        <p:nvSpPr>
          <p:cNvPr id="59" name="正方形/長方形 6">
            <a:extLst>
              <a:ext uri="{FF2B5EF4-FFF2-40B4-BE49-F238E27FC236}">
                <a16:creationId xmlns:a16="http://schemas.microsoft.com/office/drawing/2014/main" id="{A1BFF535-19F4-485C-A843-BAFF6FF7D0F9}"/>
              </a:ext>
            </a:extLst>
          </p:cNvPr>
          <p:cNvSpPr/>
          <p:nvPr/>
        </p:nvSpPr>
        <p:spPr>
          <a:xfrm>
            <a:off x="2955635" y="4751632"/>
            <a:ext cx="1662297" cy="114325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a:ea typeface="Meiryo UI"/>
              </a:rPr>
              <a:t>新学習指導要領から</a:t>
            </a:r>
            <a:br>
              <a:rPr kumimoji="1" lang="en-US" altLang="ja-JP" sz="1050" dirty="0">
                <a:solidFill>
                  <a:schemeClr val="tx1"/>
                </a:solidFill>
                <a:latin typeface="Trebuchet MS"/>
                <a:ea typeface="Meiryo UI"/>
              </a:rPr>
            </a:br>
            <a:r>
              <a:rPr kumimoji="1" lang="ja-JP" altLang="en-US" sz="1050" dirty="0">
                <a:solidFill>
                  <a:schemeClr val="tx1"/>
                </a:solidFill>
                <a:latin typeface="Trebuchet MS"/>
                <a:ea typeface="Meiryo UI"/>
              </a:rPr>
              <a:t>取組みを始めた</a:t>
            </a:r>
            <a:endParaRPr kumimoji="1" lang="en-US" altLang="ja-JP" sz="1050" dirty="0">
              <a:solidFill>
                <a:schemeClr val="tx1"/>
              </a:solidFill>
              <a:latin typeface="Trebuchet MS"/>
              <a:ea typeface="Meiryo UI"/>
            </a:endParaRPr>
          </a:p>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a:ea typeface="Meiryo UI"/>
              </a:rPr>
              <a:t>新学習指導要領以前から担当者が取組み</a:t>
            </a:r>
            <a:endParaRPr kumimoji="1" lang="en-US" altLang="ja-JP" sz="1050" dirty="0">
              <a:solidFill>
                <a:schemeClr val="tx1"/>
              </a:solidFill>
              <a:latin typeface="Trebuchet MS"/>
              <a:ea typeface="Meiryo UI"/>
            </a:endParaRPr>
          </a:p>
          <a:p>
            <a:pPr marL="180975" lvl="1" indent="-180975">
              <a:buClr>
                <a:schemeClr val="tx2"/>
              </a:buClr>
              <a:buSzPct val="100000"/>
              <a:buFont typeface="Trebuchet MS" panose="020B0603020202020204" pitchFamily="34" charset="0"/>
              <a:buChar char="•"/>
            </a:pPr>
            <a:r>
              <a:rPr kumimoji="1" lang="ja-JP" altLang="en-US" sz="1050" dirty="0">
                <a:solidFill>
                  <a:schemeClr val="tx1"/>
                </a:solidFill>
                <a:latin typeface="Trebuchet MS" panose="020B0603020202020204" pitchFamily="34" charset="0"/>
                <a:ea typeface="Meiryo UI" panose="020B0604030504040204" pitchFamily="50" charset="-128"/>
              </a:rPr>
              <a:t>新学習指導要領以前から複数体制で取組み</a:t>
            </a:r>
            <a:endParaRPr kumimoji="1" lang="en-US" altLang="ja-JP" sz="105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18239532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6507963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6"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r>
              <a:rPr lang="en-US" altLang="ja-JP" dirty="0">
                <a:ea typeface="Meiryo UI" panose="020B0604030504040204" pitchFamily="50" charset="-128"/>
              </a:rPr>
              <a:t>) </a:t>
            </a:r>
            <a:r>
              <a:rPr lang="ja-JP" altLang="en-US" dirty="0">
                <a:ea typeface="Meiryo UI" panose="020B0604030504040204" pitchFamily="50" charset="-128"/>
              </a:rPr>
              <a:t>詳細①</a:t>
            </a:r>
            <a:r>
              <a:rPr lang="en-US" altLang="ja-JP" dirty="0">
                <a:ea typeface="Meiryo UI" panose="020B0604030504040204" pitchFamily="50" charset="-128"/>
              </a:rPr>
              <a:t>. XXX</a:t>
            </a:r>
            <a:endParaRPr lang="en-US" sz="1600" dirty="0">
              <a:solidFill>
                <a:srgbClr val="575757"/>
              </a:solidFill>
              <a:latin typeface="Trebuchet MS" panose="020B0603020202020204" pitchFamily="34" charset="0"/>
            </a:endParaRPr>
          </a:p>
        </p:txBody>
      </p:sp>
      <p:sp>
        <p:nvSpPr>
          <p:cNvPr id="60" name="Rectangle 24">
            <a:extLst>
              <a:ext uri="{FF2B5EF4-FFF2-40B4-BE49-F238E27FC236}">
                <a16:creationId xmlns:a16="http://schemas.microsoft.com/office/drawing/2014/main" id="{370A81D1-3B00-4070-9BBA-EB9D3CC77EDE}"/>
              </a:ext>
            </a:extLst>
          </p:cNvPr>
          <p:cNvSpPr/>
          <p:nvPr/>
        </p:nvSpPr>
        <p:spPr>
          <a:xfrm>
            <a:off x="8958691" y="622802"/>
            <a:ext cx="3066473" cy="161582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・想定実証校における現状の探究学習の位置づけや取組み状況、その中でどのようなプログラムを設計し</a:t>
            </a:r>
            <a:r>
              <a:rPr kumimoji="1" lang="en-US" altLang="ja-JP" sz="1200" dirty="0">
                <a:solidFill>
                  <a:srgbClr val="FFFFFF"/>
                </a:solidFill>
                <a:latin typeface="Meiryo UI" panose="020B0604030504040204" pitchFamily="50" charset="-128"/>
                <a:ea typeface="Meiryo UI" panose="020B0604030504040204" pitchFamily="50" charset="-128"/>
              </a:rPr>
              <a:t>STEAM</a:t>
            </a:r>
            <a:r>
              <a:rPr kumimoji="1" lang="ja-JP" altLang="en-US" sz="1200" dirty="0">
                <a:solidFill>
                  <a:srgbClr val="FFFFFF"/>
                </a:solidFill>
                <a:latin typeface="Meiryo UI" panose="020B0604030504040204" pitchFamily="50" charset="-128"/>
                <a:ea typeface="Meiryo UI" panose="020B0604030504040204" pitchFamily="50" charset="-128"/>
              </a:rPr>
              <a:t>ライブラリーをどのように利活用するか、具体的に記載ください。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2479011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2382578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3.</a:t>
            </a:r>
            <a:r>
              <a:rPr lang="ja-JP" altLang="en-US" dirty="0"/>
              <a:t>自走 </a:t>
            </a:r>
            <a:r>
              <a:rPr lang="en-US" altLang="ja-JP" dirty="0"/>
              <a:t>/ </a:t>
            </a:r>
            <a:r>
              <a:rPr lang="ja-JP" altLang="en-US" dirty="0"/>
              <a:t>展開</a:t>
            </a:r>
            <a:r>
              <a:rPr lang="ja-JP" altLang="en-US" dirty="0">
                <a:ea typeface="Meiryo UI" panose="020B0604030504040204" pitchFamily="50" charset="-128"/>
              </a:rPr>
              <a:t>プラン</a:t>
            </a:r>
            <a:endParaRPr lang="en-US" sz="1600" dirty="0">
              <a:solidFill>
                <a:srgbClr val="575757"/>
              </a:solidFill>
              <a:latin typeface="Trebuchet MS" panose="020B0603020202020204" pitchFamily="34" charset="0"/>
            </a:endParaRPr>
          </a:p>
        </p:txBody>
      </p:sp>
      <p:sp>
        <p:nvSpPr>
          <p:cNvPr id="17" name="正方形/長方形 6">
            <a:extLst>
              <a:ext uri="{FF2B5EF4-FFF2-40B4-BE49-F238E27FC236}">
                <a16:creationId xmlns:a16="http://schemas.microsoft.com/office/drawing/2014/main" id="{769447A5-B056-4468-A120-B05F4C4FBAFC}"/>
              </a:ext>
            </a:extLst>
          </p:cNvPr>
          <p:cNvSpPr/>
          <p:nvPr/>
        </p:nvSpPr>
        <p:spPr>
          <a:xfrm>
            <a:off x="630001" y="2081213"/>
            <a:ext cx="4995815" cy="419027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自社事業として</a:t>
            </a:r>
            <a:r>
              <a:rPr kumimoji="1" lang="en-US" altLang="ja-JP" sz="1600" dirty="0">
                <a:solidFill>
                  <a:schemeClr val="tx1"/>
                </a:solidFill>
                <a:latin typeface="Trebuchet MS" panose="020B0603020202020204" pitchFamily="34" charset="0"/>
                <a:ea typeface="Meiryo UI" panose="020B0604030504040204" pitchFamily="50" charset="-128"/>
              </a:rPr>
              <a:t>STEAM</a:t>
            </a:r>
            <a:r>
              <a:rPr kumimoji="1" lang="ja-JP" altLang="en-US" sz="1600" dirty="0">
                <a:solidFill>
                  <a:schemeClr val="tx1"/>
                </a:solidFill>
                <a:latin typeface="Trebuchet MS" panose="020B0603020202020204" pitchFamily="34" charset="0"/>
                <a:ea typeface="Meiryo UI" panose="020B0604030504040204" pitchFamily="50" charset="-128"/>
              </a:rPr>
              <a:t>ライブラリーを活用した探究のサポート事業を展開する </a:t>
            </a: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pPr>
            <a:endParaRPr kumimoji="1" lang="ja-JP" altLang="en-US"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STEAM</a:t>
            </a:r>
            <a:r>
              <a:rPr kumimoji="1" lang="ja-JP" altLang="en-US" sz="1600" dirty="0">
                <a:solidFill>
                  <a:schemeClr val="tx1"/>
                </a:solidFill>
                <a:latin typeface="Trebuchet MS" panose="020B0603020202020204" pitchFamily="34" charset="0"/>
                <a:ea typeface="Meiryo UI" panose="020B0604030504040204" pitchFamily="50" charset="-128"/>
              </a:rPr>
              <a:t>ライブラリーを題材とした</a:t>
            </a:r>
            <a:r>
              <a:rPr kumimoji="1" lang="en-US" altLang="ja-JP" sz="1600" dirty="0">
                <a:solidFill>
                  <a:schemeClr val="tx1"/>
                </a:solidFill>
                <a:latin typeface="Trebuchet MS" panose="020B0603020202020204" pitchFamily="34" charset="0"/>
                <a:ea typeface="Meiryo UI" panose="020B0604030504040204" pitchFamily="50" charset="-128"/>
              </a:rPr>
              <a:t>STEAM/</a:t>
            </a:r>
            <a:r>
              <a:rPr kumimoji="1" lang="ja-JP" altLang="en-US" sz="1600" dirty="0">
                <a:solidFill>
                  <a:schemeClr val="tx1"/>
                </a:solidFill>
                <a:latin typeface="Trebuchet MS" panose="020B0603020202020204" pitchFamily="34" charset="0"/>
                <a:ea typeface="Meiryo UI" panose="020B0604030504040204" pitchFamily="50" charset="-128"/>
              </a:rPr>
              <a:t>探究実践の研修</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事業を展開する 等</a:t>
            </a:r>
          </a:p>
          <a:p>
            <a:pPr>
              <a:buSzPct val="100000"/>
              <a:buFont typeface="Trebuchet MS" panose="020B0603020202020204" pitchFamily="34" charset="0"/>
              <a:buChar char="​"/>
            </a:pPr>
            <a:endParaRPr kumimoji="1" lang="ja-JP" altLang="en-US" sz="1600" dirty="0">
              <a:solidFill>
                <a:schemeClr val="tx1"/>
              </a:solidFill>
              <a:latin typeface="Trebuchet MS" panose="020B0603020202020204" pitchFamily="34" charset="0"/>
              <a:ea typeface="Meiryo UI" panose="020B0604030504040204" pitchFamily="50" charset="-128"/>
            </a:endParaRPr>
          </a:p>
        </p:txBody>
      </p:sp>
      <p:grpSp>
        <p:nvGrpSpPr>
          <p:cNvPr id="18" name="グループ化 39">
            <a:extLst>
              <a:ext uri="{FF2B5EF4-FFF2-40B4-BE49-F238E27FC236}">
                <a16:creationId xmlns:a16="http://schemas.microsoft.com/office/drawing/2014/main" id="{3C386D5B-1707-4840-A835-DAAFA18F82C2}"/>
              </a:ext>
            </a:extLst>
          </p:cNvPr>
          <p:cNvGrpSpPr/>
          <p:nvPr/>
        </p:nvGrpSpPr>
        <p:grpSpPr>
          <a:xfrm>
            <a:off x="630001" y="1381454"/>
            <a:ext cx="4995815" cy="481542"/>
            <a:chOff x="5715831" y="959006"/>
            <a:chExt cx="6170577" cy="481542"/>
          </a:xfrm>
        </p:grpSpPr>
        <p:sp>
          <p:nvSpPr>
            <p:cNvPr id="19" name="ee4pHeader3">
              <a:extLst>
                <a:ext uri="{FF2B5EF4-FFF2-40B4-BE49-F238E27FC236}">
                  <a16:creationId xmlns:a16="http://schemas.microsoft.com/office/drawing/2014/main" id="{D18596D0-ACE1-4095-960E-A84E9494D466}"/>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自社事業としての自走プラン</a:t>
              </a:r>
              <a:endParaRPr lang="en-US" altLang="ja-JP" sz="2000" dirty="0">
                <a:solidFill>
                  <a:schemeClr val="tx2"/>
                </a:solidFill>
                <a:latin typeface="+mj-lt"/>
                <a:ea typeface="Meiryo UI" panose="020B0604030504040204" pitchFamily="50" charset="-128"/>
              </a:endParaRPr>
            </a:p>
          </p:txBody>
        </p:sp>
        <p:cxnSp>
          <p:nvCxnSpPr>
            <p:cNvPr id="20" name="直線コネクタ 41">
              <a:extLst>
                <a:ext uri="{FF2B5EF4-FFF2-40B4-BE49-F238E27FC236}">
                  <a16:creationId xmlns:a16="http://schemas.microsoft.com/office/drawing/2014/main" id="{7FC6C0F4-4BDD-4FA9-8517-2839649EA414}"/>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1" name="グループ化 39">
            <a:extLst>
              <a:ext uri="{FF2B5EF4-FFF2-40B4-BE49-F238E27FC236}">
                <a16:creationId xmlns:a16="http://schemas.microsoft.com/office/drawing/2014/main" id="{432CD78B-060B-46EF-8645-4620AC00C627}"/>
              </a:ext>
            </a:extLst>
          </p:cNvPr>
          <p:cNvGrpSpPr/>
          <p:nvPr/>
        </p:nvGrpSpPr>
        <p:grpSpPr>
          <a:xfrm>
            <a:off x="6775265" y="1381454"/>
            <a:ext cx="4995815" cy="481542"/>
            <a:chOff x="5715831" y="959006"/>
            <a:chExt cx="6170577" cy="481542"/>
          </a:xfrm>
        </p:grpSpPr>
        <p:sp>
          <p:nvSpPr>
            <p:cNvPr id="22" name="ee4pHeader3">
              <a:extLst>
                <a:ext uri="{FF2B5EF4-FFF2-40B4-BE49-F238E27FC236}">
                  <a16:creationId xmlns:a16="http://schemas.microsoft.com/office/drawing/2014/main" id="{EB6B6864-A5FC-47F0-9843-B25568CF0033}"/>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他校・他地域への展開プラン</a:t>
              </a:r>
              <a:endParaRPr lang="en-US" altLang="ja-JP" sz="2000" dirty="0">
                <a:solidFill>
                  <a:schemeClr val="tx2"/>
                </a:solidFill>
                <a:latin typeface="+mj-lt"/>
                <a:ea typeface="Meiryo UI" panose="020B0604030504040204" pitchFamily="50" charset="-128"/>
              </a:endParaRPr>
            </a:p>
          </p:txBody>
        </p:sp>
        <p:cxnSp>
          <p:nvCxnSpPr>
            <p:cNvPr id="23" name="直線コネクタ 41">
              <a:extLst>
                <a:ext uri="{FF2B5EF4-FFF2-40B4-BE49-F238E27FC236}">
                  <a16:creationId xmlns:a16="http://schemas.microsoft.com/office/drawing/2014/main" id="{BD16D8FA-A869-4D26-A0E2-D8D0C042544B}"/>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4" name="正方形/長方形 6">
            <a:extLst>
              <a:ext uri="{FF2B5EF4-FFF2-40B4-BE49-F238E27FC236}">
                <a16:creationId xmlns:a16="http://schemas.microsoft.com/office/drawing/2014/main" id="{2A03FFCE-66DE-4EF0-B8E4-A077B1EB110D}"/>
              </a:ext>
            </a:extLst>
          </p:cNvPr>
          <p:cNvSpPr/>
          <p:nvPr/>
        </p:nvSpPr>
        <p:spPr>
          <a:xfrm>
            <a:off x="6775265" y="2081213"/>
            <a:ext cx="4995815" cy="419027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左記のプログラムをある教育委員会と連携し域内に提供したのちに、それを他地域にも展開する　等</a:t>
            </a:r>
            <a:br>
              <a:rPr kumimoji="1" lang="en-US" altLang="ja-JP" sz="1600" dirty="0">
                <a:solidFill>
                  <a:schemeClr val="tx1"/>
                </a:solidFill>
                <a:latin typeface="Trebuchet MS" panose="020B0603020202020204" pitchFamily="34" charset="0"/>
                <a:ea typeface="Meiryo UI" panose="020B0604030504040204" pitchFamily="50" charset="-128"/>
              </a:rPr>
            </a:br>
            <a:br>
              <a:rPr kumimoji="1" lang="en-US" altLang="ja-JP" sz="1600" dirty="0">
                <a:solidFill>
                  <a:schemeClr val="tx1"/>
                </a:solidFill>
                <a:latin typeface="Trebuchet MS" panose="020B0603020202020204" pitchFamily="34" charset="0"/>
                <a:ea typeface="Meiryo UI" panose="020B0604030504040204" pitchFamily="50" charset="-128"/>
              </a:rPr>
            </a:b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27" name="Rectangle 26">
            <a:extLst>
              <a:ext uri="{FF2B5EF4-FFF2-40B4-BE49-F238E27FC236}">
                <a16:creationId xmlns:a16="http://schemas.microsoft.com/office/drawing/2014/main" id="{AB73FA11-A075-4BBB-9DF5-C2A17161E198}"/>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9" name="Rectangle 24">
            <a:extLst>
              <a:ext uri="{FF2B5EF4-FFF2-40B4-BE49-F238E27FC236}">
                <a16:creationId xmlns:a16="http://schemas.microsoft.com/office/drawing/2014/main" id="{7EE4E4C7-3A61-40F4-A258-2756786F2293}"/>
              </a:ext>
            </a:extLst>
          </p:cNvPr>
          <p:cNvSpPr/>
          <p:nvPr/>
        </p:nvSpPr>
        <p:spPr>
          <a:xfrm>
            <a:off x="8958691" y="955201"/>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本実証を通じて得たポイントをもとに、どのように自社事業として自走させるのか、他校・他地域へ展開していくのか、を具体的に記載下さい。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2782662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2829931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実施体制</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再委託先：株式会社</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教材開発を担当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カリキュラム設計を担当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効果検証設計を担当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実施体制（事業者）</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br>
                <a:rPr lang="en-US" altLang="ja-JP" sz="2000" dirty="0">
                  <a:solidFill>
                    <a:schemeClr val="tx2"/>
                  </a:solidFill>
                  <a:latin typeface="+mj-lt"/>
                  <a:ea typeface="Meiryo UI" panose="020B0604030504040204" pitchFamily="50" charset="-128"/>
                </a:rPr>
              </a:br>
              <a:r>
                <a:rPr lang="ja-JP" altLang="en-US" sz="2000" dirty="0">
                  <a:solidFill>
                    <a:schemeClr val="tx2"/>
                  </a:solidFill>
                  <a:latin typeface="+mj-lt"/>
                  <a:ea typeface="Meiryo UI" panose="020B0604030504040204" pitchFamily="50" charset="-128"/>
                </a:rPr>
                <a:t>（学校</a:t>
              </a:r>
              <a:r>
                <a:rPr lang="en-US" altLang="ja-JP" sz="2000" dirty="0">
                  <a:solidFill>
                    <a:schemeClr val="tx2"/>
                  </a:solidFill>
                  <a:latin typeface="+mj-lt"/>
                  <a:ea typeface="Meiryo UI" panose="020B0604030504040204" pitchFamily="50" charset="-128"/>
                </a:rPr>
                <a:t>/</a:t>
              </a:r>
              <a:r>
                <a:rPr lang="ja-JP" altLang="en-US" sz="2000" dirty="0">
                  <a:solidFill>
                    <a:schemeClr val="tx2"/>
                  </a:solidFill>
                  <a:latin typeface="+mj-lt"/>
                  <a:ea typeface="Meiryo UI" panose="020B0604030504040204" pitchFamily="50" charset="-128"/>
                </a:rPr>
                <a:t>自治体</a:t>
              </a:r>
              <a:r>
                <a:rPr lang="en-US" altLang="ja-JP" sz="2000" dirty="0">
                  <a:solidFill>
                    <a:schemeClr val="tx2"/>
                  </a:solidFill>
                  <a:latin typeface="+mj-lt"/>
                  <a:ea typeface="Meiryo UI" panose="020B0604030504040204" pitchFamily="50" charset="-128"/>
                </a:rPr>
                <a:t>/</a:t>
              </a:r>
              <a:r>
                <a:rPr lang="ja-JP" altLang="en-US" sz="2000" dirty="0">
                  <a:solidFill>
                    <a:schemeClr val="tx2"/>
                  </a:solidFill>
                  <a:latin typeface="+mj-lt"/>
                  <a:ea typeface="Meiryo UI" panose="020B0604030504040204" pitchFamily="50" charset="-128"/>
                </a:rPr>
                <a:t>教育委員会</a:t>
              </a:r>
              <a:r>
                <a:rPr lang="en-US" altLang="ja-JP" sz="2000" dirty="0">
                  <a:solidFill>
                    <a:schemeClr val="tx2"/>
                  </a:solidFill>
                  <a:latin typeface="+mj-lt"/>
                  <a:ea typeface="Meiryo UI" panose="020B0604030504040204" pitchFamily="50" charset="-128"/>
                </a:rPr>
                <a:t>/</a:t>
              </a:r>
              <a:r>
                <a:rPr lang="ja-JP" altLang="en-US" sz="2000" dirty="0">
                  <a:solidFill>
                    <a:schemeClr val="tx2"/>
                  </a:solidFill>
                  <a:latin typeface="+mj-lt"/>
                  <a:ea typeface="Meiryo UI" panose="020B0604030504040204" pitchFamily="50" charset="-128"/>
                </a:rPr>
                <a:t>地域産業等）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1600" dirty="0" err="1">
                <a:solidFill>
                  <a:schemeClr val="tx1"/>
                </a:solidFill>
                <a:latin typeface="Trebuchet MS" panose="020B0603020202020204" pitchFamily="34" charset="0"/>
                <a:ea typeface="Meiryo UI" panose="020B0604030504040204" pitchFamily="50" charset="-128"/>
              </a:rPr>
              <a:t>XXXXX</a:t>
            </a: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13" name="Rectangle 12">
            <a:extLst>
              <a:ext uri="{FF2B5EF4-FFF2-40B4-BE49-F238E27FC236}">
                <a16:creationId xmlns:a16="http://schemas.microsoft.com/office/drawing/2014/main" id="{E1B53BAB-4E50-4113-B6A3-104C9576DC48}"/>
              </a:ext>
            </a:extLst>
          </p:cNvPr>
          <p:cNvSpPr/>
          <p:nvPr/>
        </p:nvSpPr>
        <p:spPr>
          <a:xfrm>
            <a:off x="8958690" y="769481"/>
            <a:ext cx="3066473" cy="232371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本事業を実施する上での体制を記載ください。実施体制に（事業者）ついては、再委託、</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外注、監修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教育・探究学習等での主な支援実績も記載下さい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6" name="Rectangle 15">
            <a:extLst>
              <a:ext uri="{FF2B5EF4-FFF2-40B4-BE49-F238E27FC236}">
                <a16:creationId xmlns:a16="http://schemas.microsoft.com/office/drawing/2014/main" id="{721725E8-69BF-4ADA-9562-9379E14FC707}"/>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0347460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6253957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8"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grpSp>
        <p:nvGrpSpPr>
          <p:cNvPr id="22" name="Group 21">
            <a:extLst>
              <a:ext uri="{FF2B5EF4-FFF2-40B4-BE49-F238E27FC236}">
                <a16:creationId xmlns:a16="http://schemas.microsoft.com/office/drawing/2014/main" id="{22060FE6-7F92-497F-BAB3-A928C6B6C19F}"/>
              </a:ext>
            </a:extLst>
          </p:cNvPr>
          <p:cNvGrpSpPr/>
          <p:nvPr/>
        </p:nvGrpSpPr>
        <p:grpSpPr>
          <a:xfrm>
            <a:off x="630001" y="1186363"/>
            <a:ext cx="10933351" cy="555333"/>
            <a:chOff x="630001" y="2849529"/>
            <a:chExt cx="10933351" cy="555333"/>
          </a:xfrm>
        </p:grpSpPr>
        <p:cxnSp>
          <p:nvCxnSpPr>
            <p:cNvPr id="6" name="Straight Connector 5">
              <a:extLst>
                <a:ext uri="{FF2B5EF4-FFF2-40B4-BE49-F238E27FC236}">
                  <a16:creationId xmlns:a16="http://schemas.microsoft.com/office/drawing/2014/main" id="{58D896F1-B3A6-4F10-8BA3-94BCB080BA8D}"/>
                </a:ext>
              </a:extLst>
            </p:cNvPr>
            <p:cNvCxnSpPr/>
            <p:nvPr/>
          </p:nvCxnSpPr>
          <p:spPr>
            <a:xfrm>
              <a:off x="630001" y="3314862"/>
              <a:ext cx="109333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CC5FB9D-5829-41A0-B007-F23A4CE6A068}"/>
                </a:ext>
              </a:extLst>
            </p:cNvPr>
            <p:cNvSpPr/>
            <p:nvPr/>
          </p:nvSpPr>
          <p:spPr>
            <a:xfrm>
              <a:off x="1509824"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dirty="0">
                  <a:solidFill>
                    <a:srgbClr val="575757"/>
                  </a:solidFill>
                  <a:latin typeface="Meiryo UI" panose="020B0604030504040204" pitchFamily="50" charset="-128"/>
                  <a:ea typeface="Meiryo UI" panose="020B0604030504040204" pitchFamily="50" charset="-128"/>
                </a:rPr>
                <a:t>7</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a:solidFill>
                  <a:srgbClr val="575757"/>
                </a:solidFill>
                <a:latin typeface="Meiryo UI" panose="020B0604030504040204" pitchFamily="50" charset="-128"/>
                <a:ea typeface="Meiryo UI" panose="020B0604030504040204" pitchFamily="50" charset="-128"/>
              </a:endParaRPr>
            </a:p>
          </p:txBody>
        </p:sp>
        <p:sp>
          <p:nvSpPr>
            <p:cNvPr id="15" name="Rectangle 14">
              <a:extLst>
                <a:ext uri="{FF2B5EF4-FFF2-40B4-BE49-F238E27FC236}">
                  <a16:creationId xmlns:a16="http://schemas.microsoft.com/office/drawing/2014/main" id="{0E4EFE97-65CD-495E-99F7-39F0B9C1970B}"/>
                </a:ext>
              </a:extLst>
            </p:cNvPr>
            <p:cNvSpPr/>
            <p:nvPr/>
          </p:nvSpPr>
          <p:spPr>
            <a:xfrm>
              <a:off x="2766515"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8</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6" name="Rectangle 15">
              <a:extLst>
                <a:ext uri="{FF2B5EF4-FFF2-40B4-BE49-F238E27FC236}">
                  <a16:creationId xmlns:a16="http://schemas.microsoft.com/office/drawing/2014/main" id="{FA787F2E-506A-47FC-8D05-AA702BD6E1D3}"/>
                </a:ext>
              </a:extLst>
            </p:cNvPr>
            <p:cNvSpPr/>
            <p:nvPr/>
          </p:nvSpPr>
          <p:spPr>
            <a:xfrm>
              <a:off x="4023206"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9</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7" name="Rectangle 16">
              <a:extLst>
                <a:ext uri="{FF2B5EF4-FFF2-40B4-BE49-F238E27FC236}">
                  <a16:creationId xmlns:a16="http://schemas.microsoft.com/office/drawing/2014/main" id="{97AE04FC-9CF8-4291-B012-915C68815DDF}"/>
                </a:ext>
              </a:extLst>
            </p:cNvPr>
            <p:cNvSpPr/>
            <p:nvPr/>
          </p:nvSpPr>
          <p:spPr>
            <a:xfrm>
              <a:off x="5279897"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10</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8" name="Rectangle 17">
              <a:extLst>
                <a:ext uri="{FF2B5EF4-FFF2-40B4-BE49-F238E27FC236}">
                  <a16:creationId xmlns:a16="http://schemas.microsoft.com/office/drawing/2014/main" id="{04B43316-9433-41DB-A89F-07468E7B884A}"/>
                </a:ext>
              </a:extLst>
            </p:cNvPr>
            <p:cNvSpPr/>
            <p:nvPr/>
          </p:nvSpPr>
          <p:spPr>
            <a:xfrm>
              <a:off x="6536588"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9" name="Rectangle 18">
              <a:extLst>
                <a:ext uri="{FF2B5EF4-FFF2-40B4-BE49-F238E27FC236}">
                  <a16:creationId xmlns:a16="http://schemas.microsoft.com/office/drawing/2014/main" id="{116F334F-58C9-4D27-9846-B5150F844EC6}"/>
                </a:ext>
              </a:extLst>
            </p:cNvPr>
            <p:cNvSpPr/>
            <p:nvPr/>
          </p:nvSpPr>
          <p:spPr>
            <a:xfrm>
              <a:off x="7793279"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20" name="Rectangle 19">
              <a:extLst>
                <a:ext uri="{FF2B5EF4-FFF2-40B4-BE49-F238E27FC236}">
                  <a16:creationId xmlns:a16="http://schemas.microsoft.com/office/drawing/2014/main" id="{015F917A-C524-44D7-B401-949B4A85DDD5}"/>
                </a:ext>
              </a:extLst>
            </p:cNvPr>
            <p:cNvSpPr/>
            <p:nvPr/>
          </p:nvSpPr>
          <p:spPr>
            <a:xfrm>
              <a:off x="9049970"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21" name="Rectangle 20">
              <a:extLst>
                <a:ext uri="{FF2B5EF4-FFF2-40B4-BE49-F238E27FC236}">
                  <a16:creationId xmlns:a16="http://schemas.microsoft.com/office/drawing/2014/main" id="{54EA3194-DBF6-4721-BCEC-54209F04521E}"/>
                </a:ext>
              </a:extLst>
            </p:cNvPr>
            <p:cNvSpPr/>
            <p:nvPr/>
          </p:nvSpPr>
          <p:spPr>
            <a:xfrm>
              <a:off x="10306661"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79FAEBE4-1D76-49BD-8763-E3FF7094954A}"/>
                </a:ext>
              </a:extLst>
            </p:cNvPr>
            <p:cNvCxnSpPr>
              <a:cxnSpLocks/>
            </p:cNvCxnSpPr>
            <p:nvPr/>
          </p:nvCxnSpPr>
          <p:spPr>
            <a:xfrm>
              <a:off x="2766515"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15482B1-B944-4A8D-80F4-496576CF652C}"/>
                </a:ext>
              </a:extLst>
            </p:cNvPr>
            <p:cNvCxnSpPr>
              <a:cxnSpLocks/>
            </p:cNvCxnSpPr>
            <p:nvPr/>
          </p:nvCxnSpPr>
          <p:spPr>
            <a:xfrm>
              <a:off x="4023206"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6D2EBE-D139-4E1F-92DA-8860FCA0D48B}"/>
                </a:ext>
              </a:extLst>
            </p:cNvPr>
            <p:cNvCxnSpPr>
              <a:cxnSpLocks/>
            </p:cNvCxnSpPr>
            <p:nvPr/>
          </p:nvCxnSpPr>
          <p:spPr>
            <a:xfrm>
              <a:off x="5279897"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1BAC0F9-01F3-4656-8433-470C1283B4BC}"/>
                </a:ext>
              </a:extLst>
            </p:cNvPr>
            <p:cNvCxnSpPr>
              <a:cxnSpLocks/>
            </p:cNvCxnSpPr>
            <p:nvPr/>
          </p:nvCxnSpPr>
          <p:spPr>
            <a:xfrm>
              <a:off x="6536588"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8010522-C2B4-499E-B3D3-D3930063635E}"/>
                </a:ext>
              </a:extLst>
            </p:cNvPr>
            <p:cNvCxnSpPr>
              <a:cxnSpLocks/>
            </p:cNvCxnSpPr>
            <p:nvPr/>
          </p:nvCxnSpPr>
          <p:spPr>
            <a:xfrm>
              <a:off x="7793279"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1CED882-213E-4878-94E3-996FA1A5B395}"/>
                </a:ext>
              </a:extLst>
            </p:cNvPr>
            <p:cNvCxnSpPr>
              <a:cxnSpLocks/>
            </p:cNvCxnSpPr>
            <p:nvPr/>
          </p:nvCxnSpPr>
          <p:spPr>
            <a:xfrm>
              <a:off x="9049970"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C7D24AE-C4A9-4803-9140-308C1D46142A}"/>
                </a:ext>
              </a:extLst>
            </p:cNvPr>
            <p:cNvCxnSpPr>
              <a:cxnSpLocks/>
            </p:cNvCxnSpPr>
            <p:nvPr/>
          </p:nvCxnSpPr>
          <p:spPr>
            <a:xfrm>
              <a:off x="10306661"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実施スケジュール</a:t>
            </a:r>
            <a:endParaRPr lang="en-US" sz="1600" dirty="0">
              <a:solidFill>
                <a:srgbClr val="575757"/>
              </a:solidFill>
              <a:latin typeface="Trebuchet MS" panose="020B0603020202020204" pitchFamily="34" charset="0"/>
            </a:endParaRPr>
          </a:p>
        </p:txBody>
      </p:sp>
      <p:sp>
        <p:nvSpPr>
          <p:cNvPr id="11" name="Rectangle 10">
            <a:extLst>
              <a:ext uri="{FF2B5EF4-FFF2-40B4-BE49-F238E27FC236}">
                <a16:creationId xmlns:a16="http://schemas.microsoft.com/office/drawing/2014/main" id="{21CB93BC-9180-4F67-B689-FE5635D2C635}"/>
              </a:ext>
            </a:extLst>
          </p:cNvPr>
          <p:cNvSpPr/>
          <p:nvPr/>
        </p:nvSpPr>
        <p:spPr>
          <a:xfrm>
            <a:off x="8958691" y="156505"/>
            <a:ext cx="3066473" cy="538609"/>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50" name="Rectangle 24">
            <a:extLst>
              <a:ext uri="{FF2B5EF4-FFF2-40B4-BE49-F238E27FC236}">
                <a16:creationId xmlns:a16="http://schemas.microsoft.com/office/drawing/2014/main" id="{978B5F9F-7127-4D9E-86A2-33C865450D4A}"/>
              </a:ext>
            </a:extLst>
          </p:cNvPr>
          <p:cNvSpPr/>
          <p:nvPr/>
        </p:nvSpPr>
        <p:spPr>
          <a:xfrm>
            <a:off x="8958691" y="955201"/>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 が</a:t>
            </a:r>
            <a:r>
              <a:rPr kumimoji="1" lang="en-US" altLang="ja-JP" sz="1200" dirty="0">
                <a:solidFill>
                  <a:srgbClr val="FFFFFF"/>
                </a:solidFill>
                <a:latin typeface="Meiryo UI" panose="020B0604030504040204" pitchFamily="50" charset="-128"/>
                <a:ea typeface="Meiryo UI" panose="020B0604030504040204" pitchFamily="50" charset="-128"/>
              </a:rPr>
              <a:t>7</a:t>
            </a:r>
            <a:r>
              <a:rPr kumimoji="1" lang="ja-JP" altLang="en-US" sz="1200" dirty="0">
                <a:solidFill>
                  <a:srgbClr val="FFFFFF"/>
                </a:solidFill>
                <a:latin typeface="Meiryo UI" panose="020B0604030504040204" pitchFamily="50" charset="-128"/>
                <a:ea typeface="Meiryo UI" panose="020B0604030504040204" pitchFamily="50" charset="-128"/>
              </a:rPr>
              <a:t>月ごろになる前提でスケジュールを組んで頂ければと思いますが、採択時期によっては前後する可能性があります。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9724839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BCGCUSTOMTAGKEY" val="CommentTagValu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265e943-8b2d-47a8-8f5c-f3ce717b53d7" xsi:nil="true"/>
    <lcf76f155ced4ddcb4097134ff3c332f xmlns="4a66a441-741e-407c-ba6a-573e4cb6c84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46A50A8B73674FA7ABF1D0394C60D1" ma:contentTypeVersion="14" ma:contentTypeDescription="Create a new document." ma:contentTypeScope="" ma:versionID="04d9e3e949ce59976c669e5e802deca6">
  <xsd:schema xmlns:xsd="http://www.w3.org/2001/XMLSchema" xmlns:xs="http://www.w3.org/2001/XMLSchema" xmlns:p="http://schemas.microsoft.com/office/2006/metadata/properties" xmlns:ns2="4a66a441-741e-407c-ba6a-573e4cb6c84d" xmlns:ns3="b265e943-8b2d-47a8-8f5c-f3ce717b53d7" targetNamespace="http://schemas.microsoft.com/office/2006/metadata/properties" ma:root="true" ma:fieldsID="bedf6582714bce4ac226c3c21c8ccc46" ns2:_="" ns3:_="">
    <xsd:import namespace="4a66a441-741e-407c-ba6a-573e4cb6c84d"/>
    <xsd:import namespace="b265e943-8b2d-47a8-8f5c-f3ce717b53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66a441-741e-407c-ba6a-573e4cb6c8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1edaf98-933d-48b7-9af8-6bdbb703d0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65e943-8b2d-47a8-8f5c-f3ce717b53d7"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7f4530-8314-45a7-9fb0-d7cd6e97de5f}" ma:internalName="TaxCatchAll" ma:showField="CatchAllData" ma:web="b265e943-8b2d-47a8-8f5c-f3ce717b53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C74662-C7E5-43AE-8C13-422DABA70DCE}">
  <ds:schemaRefs>
    <ds:schemaRef ds:uri="http://schemas.microsoft.com/sharepoint/v3/contenttype/forms"/>
  </ds:schemaRefs>
</ds:datastoreItem>
</file>

<file path=customXml/itemProps2.xml><?xml version="1.0" encoding="utf-8"?>
<ds:datastoreItem xmlns:ds="http://schemas.openxmlformats.org/officeDocument/2006/customXml" ds:itemID="{237B0F66-A58E-4B69-A9D1-34C9EF0AE50A}">
  <ds:schemaRefs>
    <ds:schemaRef ds:uri="4a66a441-741e-407c-ba6a-573e4cb6c84d"/>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b265e943-8b2d-47a8-8f5c-f3ce717b53d7"/>
    <ds:schemaRef ds:uri="http://www.w3.org/XML/1998/namespace"/>
    <ds:schemaRef ds:uri="http://purl.org/dc/dcmitype/"/>
  </ds:schemaRefs>
</ds:datastoreItem>
</file>

<file path=customXml/itemProps3.xml><?xml version="1.0" encoding="utf-8"?>
<ds:datastoreItem xmlns:ds="http://schemas.openxmlformats.org/officeDocument/2006/customXml" ds:itemID="{36B5A12F-D4AA-4240-B5CC-0B191A83C7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66a441-741e-407c-ba6a-573e4cb6c84d"/>
    <ds:schemaRef ds:uri="b265e943-8b2d-47a8-8f5c-f3ce717b53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1864</Words>
  <Application>Microsoft Office PowerPoint</Application>
  <PresentationFormat>Widescreen</PresentationFormat>
  <Paragraphs>235</Paragraphs>
  <Slides>13</Slides>
  <Notes>12</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ariant>
        <vt:lpstr>Custom Shows</vt:lpstr>
      </vt:variant>
      <vt:variant>
        <vt:i4>1</vt:i4>
      </vt:variant>
    </vt:vector>
  </HeadingPairs>
  <TitlesOfParts>
    <vt:vector size="20" baseType="lpstr">
      <vt:lpstr>Meiryo UI</vt:lpstr>
      <vt:lpstr>メイリオ</vt:lpstr>
      <vt:lpstr>Arial</vt:lpstr>
      <vt:lpstr>Trebuchet MS</vt:lpstr>
      <vt:lpstr>1_BCG Grid 16:9</vt:lpstr>
      <vt:lpstr>think-cell Slide</vt:lpstr>
      <vt:lpstr>PowerPoint Presentation</vt:lpstr>
      <vt:lpstr>基本情報</vt:lpstr>
      <vt:lpstr>目次</vt:lpstr>
      <vt:lpstr>1.背景と目的</vt:lpstr>
      <vt:lpstr>2.実施内容</vt:lpstr>
      <vt:lpstr>2.実施内容) 詳細①. XXX</vt:lpstr>
      <vt:lpstr>3.自走 / 展開プラン</vt:lpstr>
      <vt:lpstr>4.実施体制</vt:lpstr>
      <vt:lpstr>5.実施スケジュール</vt:lpstr>
      <vt:lpstr>6.期待成果物</vt:lpstr>
      <vt:lpstr>7.実証フィールドのマッチング希望有無</vt:lpstr>
      <vt:lpstr>8.個人情報 (受講者の学習履歴 等) の取扱い方法</vt:lpstr>
      <vt:lpstr>（参考）支出計画の概要 (詳細な内訳は別紙)</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cp:revision>
  <dcterms:created xsi:type="dcterms:W3CDTF">2021-07-10T03:27:26Z</dcterms:created>
  <dcterms:modified xsi:type="dcterms:W3CDTF">2022-06-17T09:28:19Z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0x010100DB46A50A8B73674FA7ABF1D0394C60D1</vt:lpwstr>
  </property>
  <property fmtid="{D5CDD505-2E9C-101B-9397-08002B2CF9AE}" pid="3" name="MediaServiceImageTags">
    <vt:lpwstr/>
  </property>
  <property fmtid="{D5CDD505-2E9C-101B-9397-08002B2CF9AE}" pid="4" name="MSIP_Label_b0d5c4f4-7a29-4385-b7a5-afbe2154ae6f_Enabled">
    <vt:lpwstr>true</vt:lpwstr>
  </property>
  <property fmtid="{D5CDD505-2E9C-101B-9397-08002B2CF9AE}" pid="5" name="MSIP_Label_b0d5c4f4-7a29-4385-b7a5-afbe2154ae6f_SetDate">
    <vt:lpwstr>2022-06-17T09:28:19Z</vt:lpwstr>
  </property>
  <property fmtid="{D5CDD505-2E9C-101B-9397-08002B2CF9AE}" pid="6" name="MSIP_Label_b0d5c4f4-7a29-4385-b7a5-afbe2154ae6f_Method">
    <vt:lpwstr>Standard</vt:lpwstr>
  </property>
  <property fmtid="{D5CDD505-2E9C-101B-9397-08002B2CF9AE}" pid="7" name="MSIP_Label_b0d5c4f4-7a29-4385-b7a5-afbe2154ae6f_Name">
    <vt:lpwstr>Confidential</vt:lpwstr>
  </property>
  <property fmtid="{D5CDD505-2E9C-101B-9397-08002B2CF9AE}" pid="8" name="MSIP_Label_b0d5c4f4-7a29-4385-b7a5-afbe2154ae6f_SiteId">
    <vt:lpwstr>2dfb2f0b-4d21-4268-9559-72926144c918</vt:lpwstr>
  </property>
  <property fmtid="{D5CDD505-2E9C-101B-9397-08002B2CF9AE}" pid="9" name="MSIP_Label_b0d5c4f4-7a29-4385-b7a5-afbe2154ae6f_ActionId">
    <vt:lpwstr>e04b6b46-0e77-47e7-8910-ee6622b9e7ec</vt:lpwstr>
  </property>
  <property fmtid="{D5CDD505-2E9C-101B-9397-08002B2CF9AE}" pid="10" name="MSIP_Label_b0d5c4f4-7a29-4385-b7a5-afbe2154ae6f_ContentBits">
    <vt:lpwstr>0</vt:lpwstr>
  </property>
  <property fmtid="{D5CDD505-2E9C-101B-9397-08002B2CF9AE}" pid="11" name="bcgClassification">
    <vt:lpwstr>bcgConfidential</vt:lpwstr>
  </property>
</Properties>
</file>