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17"/>
  </p:notesMasterIdLst>
  <p:handoutMasterIdLst>
    <p:handoutMasterId r:id="rId18"/>
  </p:handoutMasterIdLst>
  <p:sldIdLst>
    <p:sldId id="1384" r:id="rId5"/>
    <p:sldId id="2818" r:id="rId6"/>
    <p:sldId id="2814" r:id="rId7"/>
    <p:sldId id="2913" r:id="rId8"/>
    <p:sldId id="2910" r:id="rId9"/>
    <p:sldId id="2906" r:id="rId10"/>
    <p:sldId id="2911" r:id="rId11"/>
    <p:sldId id="2912" r:id="rId12"/>
    <p:sldId id="2905" r:id="rId13"/>
    <p:sldId id="2817" r:id="rId14"/>
    <p:sldId id="2903" r:id="rId15"/>
    <p:sldId id="2904" r:id="rId16"/>
  </p:sldIdLst>
  <p:sldSz cx="12192000" cy="6858000"/>
  <p:notesSz cx="9866313" cy="6735763"/>
  <p:custShowLst>
    <p:custShow name="Format Guide Workshop" id="0">
      <p:sldLst/>
    </p:custShow>
  </p:custShowLst>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47EA41-D3AE-42C2-82B7-A0AE7E596A8E}" v="1198" dt="2022-06-02T11:25:02.637"/>
    <p1510:client id="{65C35456-FB17-4697-B4E9-A7408AE5BC45}" v="30" dt="2022-06-02T05:12:16.9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6242" autoAdjust="0"/>
  </p:normalViewPr>
  <p:slideViewPr>
    <p:cSldViewPr snapToGrid="0">
      <p:cViewPr>
        <p:scale>
          <a:sx n="87" d="100"/>
          <a:sy n="87" d="100"/>
        </p:scale>
        <p:origin x="780" y="33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6/2/2022</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6/2/2022</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5"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472273" cy="1088760"/>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r>
              <a:rPr lang="en-US" altLang="ja-JP" sz="2133" dirty="0">
                <a:solidFill>
                  <a:srgbClr val="0070C0"/>
                </a:solidFill>
                <a:latin typeface="Meiryo UI" panose="020B0604030504040204" pitchFamily="50" charset="-128"/>
                <a:ea typeface="Meiryo UI" panose="020B0604030504040204" pitchFamily="50" charset="-128"/>
              </a:rPr>
              <a:t>A. </a:t>
            </a:r>
            <a:r>
              <a:rPr lang="ja-JP" altLang="en-US" sz="2133" dirty="0">
                <a:solidFill>
                  <a:srgbClr val="0070C0"/>
                </a:solidFill>
                <a:latin typeface="Meiryo UI" panose="020B0604030504040204" pitchFamily="50" charset="-128"/>
                <a:ea typeface="Meiryo UI" panose="020B0604030504040204" pitchFamily="50" charset="-128"/>
              </a:rPr>
              <a:t>「教育データ利活用」に関するテーマ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               </a:t>
            </a:r>
            <a:r>
              <a:rPr lang="en-US" altLang="ja-JP" sz="1800" dirty="0">
                <a:solidFill>
                  <a:srgbClr val="0070C0"/>
                </a:solidFill>
                <a:latin typeface="Meiryo UI" panose="020B0604030504040204" pitchFamily="50" charset="-128"/>
                <a:ea typeface="Meiryo UI" panose="020B0604030504040204" pitchFamily="50" charset="-128"/>
              </a:rPr>
              <a:t>(a)</a:t>
            </a:r>
            <a:r>
              <a:rPr lang="ja-JP" altLang="en-US" sz="1800" dirty="0">
                <a:solidFill>
                  <a:srgbClr val="0070C0"/>
                </a:solidFill>
                <a:latin typeface="Meiryo UI" panose="020B0604030504040204" pitchFamily="50" charset="-128"/>
                <a:ea typeface="Meiryo UI" panose="020B0604030504040204" pitchFamily="50" charset="-128"/>
              </a:rPr>
              <a:t>複数のデータ連携</a:t>
            </a:r>
            <a:endParaRPr lang="en-US" altLang="ja-JP" sz="1800"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ja-JP" altLang="en-US" sz="1800" dirty="0">
                <a:solidFill>
                  <a:srgbClr val="0070C0"/>
                </a:solidFill>
                <a:latin typeface="Meiryo UI" panose="020B0604030504040204" pitchFamily="50" charset="-128"/>
                <a:ea typeface="Meiryo UI" panose="020B0604030504040204" pitchFamily="50" charset="-128"/>
              </a:rPr>
              <a:t>　　　　　　　　　</a:t>
            </a:r>
            <a:r>
              <a:rPr lang="en-US" altLang="ja-JP" sz="1800" dirty="0">
                <a:solidFill>
                  <a:srgbClr val="0070C0"/>
                </a:solidFill>
                <a:latin typeface="Meiryo UI" panose="020B0604030504040204" pitchFamily="50" charset="-128"/>
                <a:ea typeface="Meiryo UI" panose="020B0604030504040204" pitchFamily="50" charset="-128"/>
              </a:rPr>
              <a:t>(b)</a:t>
            </a:r>
            <a:r>
              <a:rPr lang="ja-JP" altLang="en-US" sz="1800" dirty="0">
                <a:solidFill>
                  <a:srgbClr val="0070C0"/>
                </a:solidFill>
                <a:latin typeface="Meiryo UI" panose="020B0604030504040204" pitchFamily="50" charset="-128"/>
                <a:ea typeface="Meiryo UI" panose="020B0604030504040204" pitchFamily="50" charset="-128"/>
              </a:rPr>
              <a:t>教育データを活用した学習評価</a:t>
            </a:r>
            <a:endParaRPr lang="en-US" altLang="ja-JP" sz="2133"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727783" y="2248399"/>
            <a:ext cx="3066473" cy="216982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12" name="Rectangle 11">
            <a:extLst>
              <a:ext uri="{FF2B5EF4-FFF2-40B4-BE49-F238E27FC236}">
                <a16:creationId xmlns:a16="http://schemas.microsoft.com/office/drawing/2014/main" id="{12E8E300-5126-46A9-A71C-2EA699321973}"/>
              </a:ext>
            </a:extLst>
          </p:cNvPr>
          <p:cNvSpPr/>
          <p:nvPr/>
        </p:nvSpPr>
        <p:spPr>
          <a:xfrm>
            <a:off x="6465454" y="183643"/>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公募要領を見た上で、</a:t>
            </a:r>
            <a:r>
              <a:rPr kumimoji="1" lang="en-US" altLang="ja-JP" sz="1200" dirty="0">
                <a:solidFill>
                  <a:srgbClr val="FFFFFF"/>
                </a:solidFill>
                <a:latin typeface="Meiryo UI" panose="020B0604030504040204" pitchFamily="50" charset="-128"/>
                <a:ea typeface="Meiryo UI" panose="020B0604030504040204" pitchFamily="50" charset="-128"/>
              </a:rPr>
              <a:t>(a)(b)</a:t>
            </a:r>
            <a:r>
              <a:rPr kumimoji="1" lang="ja-JP" altLang="en-US" sz="1200" dirty="0">
                <a:solidFill>
                  <a:srgbClr val="FFFFFF"/>
                </a:solidFill>
                <a:latin typeface="Meiryo UI" panose="020B0604030504040204" pitchFamily="50" charset="-128"/>
                <a:ea typeface="Meiryo UI" panose="020B0604030504040204" pitchFamily="50" charset="-128"/>
              </a:rPr>
              <a:t>のうち当てはまるものを記載してください（両方当てはまる場合はこのままでも構いません）</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4897433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en-US" altLang="ja-JP" dirty="0">
                <a:ea typeface="Meiryo UI" panose="020B0604030504040204" pitchFamily="50" charset="-128"/>
              </a:rPr>
              <a:t>.</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教育データを利活用した学びの事例（ユースケース）の仕組みや運用体制等の解説</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ユースケースを通じて見出された、教育データ利活用が関係者にもたらす効果・利点、</a:t>
            </a:r>
            <a:br>
              <a:rPr kumimoji="1" lang="en-US" altLang="ja-JP" sz="2000" dirty="0">
                <a:solidFill>
                  <a:schemeClr val="tx1"/>
                </a:solidFill>
                <a:latin typeface="Trebuchet MS" panose="020B0603020202020204" pitchFamily="34" charset="0"/>
                <a:ea typeface="Meiryo UI" panose="020B0604030504040204" pitchFamily="50" charset="-128"/>
              </a:rPr>
            </a:br>
            <a:r>
              <a:rPr kumimoji="1" lang="ja-JP" altLang="en-US" sz="2000" dirty="0">
                <a:solidFill>
                  <a:schemeClr val="tx1"/>
                </a:solidFill>
                <a:latin typeface="Trebuchet MS" panose="020B0603020202020204" pitchFamily="34" charset="0"/>
                <a:ea typeface="Meiryo UI" panose="020B0604030504040204" pitchFamily="50" charset="-128"/>
              </a:rPr>
              <a:t>及び関係者が感じた不安・課題の一覧</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実証事業に関わった児童・生徒や教職員の変化（効果検証結果等）</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実証結果を普及するにあたっての課題・示唆の整理 </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他の学校や民間教育機関が本実証の成果を活用するためのガイドライン</a:t>
            </a: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58691" y="622802"/>
            <a:ext cx="3066473" cy="161582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現時点で、どのような成果物を想定しているかを記載ください。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ここに書いているのは事務局の想定している期待成果物ですが、ご提案される事業に合わせて</a:t>
            </a:r>
            <a:r>
              <a:rPr kumimoji="1" lang="ja-JP" altLang="en-US" sz="1200">
                <a:solidFill>
                  <a:srgbClr val="FFFFFF"/>
                </a:solidFill>
                <a:latin typeface="Meiryo UI" panose="020B0604030504040204" pitchFamily="50" charset="-128"/>
                <a:ea typeface="Meiryo UI" panose="020B0604030504040204" pitchFamily="50" charset="-128"/>
              </a:rPr>
              <a:t>、適宜具体化・修正</a:t>
            </a:r>
            <a:r>
              <a:rPr kumimoji="1" lang="ja-JP" altLang="en-US" sz="1200" dirty="0">
                <a:solidFill>
                  <a:srgbClr val="FFFFFF"/>
                </a:solidFill>
                <a:latin typeface="Meiryo UI" panose="020B0604030504040204" pitchFamily="50" charset="-128"/>
                <a:ea typeface="Meiryo UI" panose="020B0604030504040204" pitchFamily="50" charset="-128"/>
              </a:rPr>
              <a:t>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6486337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101566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453337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ea typeface="Meiryo UI" panose="020B0604030504040204" pitchFamily="50" charset="-128"/>
              </a:rPr>
              <a:t>（参考）支出計画の概要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397644"/>
            <a:ext cx="10934700" cy="4646913"/>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24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endParaRPr kumimoji="1" lang="ja-JP" altLang="en-US" sz="10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ja-JP" altLang="en-US" sz="240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3376355430"/>
              </p:ext>
            </p:extLst>
          </p:nvPr>
        </p:nvGraphicFramePr>
        <p:xfrm>
          <a:off x="630000" y="1274593"/>
          <a:ext cx="10985351" cy="4053840"/>
        </p:xfrm>
        <a:graphic>
          <a:graphicData uri="http://schemas.openxmlformats.org/drawingml/2006/table">
            <a:tbl>
              <a:tblPr firstRow="1" bandRow="1">
                <a:tableStyleId>{5C22544A-7EE6-4342-B048-85BDC9FD1C3A}</a:tableStyleId>
              </a:tblPr>
              <a:tblGrid>
                <a:gridCol w="716886">
                  <a:extLst>
                    <a:ext uri="{9D8B030D-6E8A-4147-A177-3AD203B41FA5}">
                      <a16:colId xmlns:a16="http://schemas.microsoft.com/office/drawing/2014/main" val="3191788206"/>
                    </a:ext>
                  </a:extLst>
                </a:gridCol>
                <a:gridCol w="2360141">
                  <a:extLst>
                    <a:ext uri="{9D8B030D-6E8A-4147-A177-3AD203B41FA5}">
                      <a16:colId xmlns:a16="http://schemas.microsoft.com/office/drawing/2014/main" val="164871375"/>
                    </a:ext>
                  </a:extLst>
                </a:gridCol>
                <a:gridCol w="864973">
                  <a:extLst>
                    <a:ext uri="{9D8B030D-6E8A-4147-A177-3AD203B41FA5}">
                      <a16:colId xmlns:a16="http://schemas.microsoft.com/office/drawing/2014/main" val="2619398578"/>
                    </a:ext>
                  </a:extLst>
                </a:gridCol>
                <a:gridCol w="7043351">
                  <a:extLst>
                    <a:ext uri="{9D8B030D-6E8A-4147-A177-3AD203B41FA5}">
                      <a16:colId xmlns:a16="http://schemas.microsoft.com/office/drawing/2014/main" val="206671746"/>
                    </a:ext>
                  </a:extLst>
                </a:gridCol>
              </a:tblGrid>
              <a:tr h="31651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対応する</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要件</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16515">
                <a:tc rowSpan="2">
                  <a:txBody>
                    <a:bodyPr/>
                    <a:lstStyle/>
                    <a:p>
                      <a:r>
                        <a:rPr lang="ja-JP" altLang="en-US" sz="1400" dirty="0">
                          <a:solidFill>
                            <a:srgbClr val="575757"/>
                          </a:solidFill>
                          <a:latin typeface="Meiryo UI" panose="020B0604030504040204" pitchFamily="50" charset="-128"/>
                          <a:ea typeface="Meiryo UI" panose="020B0604030504040204" pitchFamily="50" charset="-128"/>
                        </a:rPr>
                        <a:t>必須</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実証の背景・目的と、</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創出しとうとする</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ユースケースの概要</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⑪⑫</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効果・利点</a:t>
                      </a:r>
                      <a:r>
                        <a:rPr lang="en-US" altLang="ja-JP" sz="1400" dirty="0">
                          <a:solidFill>
                            <a:srgbClr val="575757"/>
                          </a:solidFill>
                          <a:latin typeface="Meiryo UI" panose="020B0604030504040204" pitchFamily="50" charset="-128"/>
                          <a:ea typeface="Meiryo UI" panose="020B0604030504040204" pitchFamily="50" charset="-128"/>
                        </a:rPr>
                        <a:t>/</a:t>
                      </a:r>
                      <a:r>
                        <a:rPr lang="ja-JP" altLang="en-US" sz="1400" dirty="0">
                          <a:solidFill>
                            <a:srgbClr val="575757"/>
                          </a:solidFill>
                          <a:latin typeface="Meiryo UI" panose="020B0604030504040204" pitchFamily="50" charset="-128"/>
                          <a:ea typeface="Meiryo UI" panose="020B0604030504040204" pitchFamily="50" charset="-128"/>
                        </a:rPr>
                        <a:t>不安・懸念等の抽出方法と、そこから</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期待される政策的示唆</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⑬</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316515">
                <a:tc rowSpan="4">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学校外の教育データを</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組み合わせること</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⑭</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31651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複数データを組み合わせる際に、</a:t>
                      </a:r>
                      <a:r>
                        <a:rPr lang="en-US" altLang="ja-JP" sz="1400" dirty="0">
                          <a:solidFill>
                            <a:srgbClr val="575757"/>
                          </a:solidFill>
                          <a:latin typeface="Meiryo UI" panose="020B0604030504040204" pitchFamily="50" charset="-128"/>
                          <a:ea typeface="Meiryo UI" panose="020B0604030504040204" pitchFamily="50" charset="-128"/>
                        </a:rPr>
                        <a:t>PLR</a:t>
                      </a:r>
                      <a:r>
                        <a:rPr lang="ja-JP" altLang="en-US" sz="1400" dirty="0">
                          <a:solidFill>
                            <a:srgbClr val="575757"/>
                          </a:solidFill>
                          <a:latin typeface="Meiryo UI" panose="020B0604030504040204" pitchFamily="50" charset="-128"/>
                          <a:ea typeface="Meiryo UI" panose="020B0604030504040204" pitchFamily="50" charset="-128"/>
                        </a:rPr>
                        <a:t>を活用すること</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⑮</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altLang="ja-JP"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316515">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児童・生徒が個人として</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契約する</a:t>
                      </a:r>
                      <a:r>
                        <a:rPr lang="en-US" altLang="ja-JP" sz="1400" dirty="0">
                          <a:solidFill>
                            <a:srgbClr val="575757"/>
                          </a:solidFill>
                          <a:latin typeface="Meiryo UI" panose="020B0604030504040204" pitchFamily="50" charset="-128"/>
                          <a:ea typeface="Meiryo UI" panose="020B0604030504040204" pitchFamily="50" charset="-128"/>
                        </a:rPr>
                        <a:t>EdTech</a:t>
                      </a:r>
                      <a:r>
                        <a:rPr lang="ja-JP" altLang="en-US" sz="1400" dirty="0">
                          <a:solidFill>
                            <a:srgbClr val="575757"/>
                          </a:solidFill>
                          <a:latin typeface="Meiryo UI" panose="020B0604030504040204" pitchFamily="50" charset="-128"/>
                          <a:ea typeface="Meiryo UI" panose="020B0604030504040204" pitchFamily="50" charset="-128"/>
                        </a:rPr>
                        <a:t>データの活用</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⑯</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316515">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学術的な検証に耐えうる</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a:solidFill>
                            <a:srgbClr val="575757"/>
                          </a:solidFill>
                          <a:latin typeface="Meiryo UI" panose="020B0604030504040204" pitchFamily="50" charset="-128"/>
                          <a:ea typeface="Meiryo UI" panose="020B0604030504040204" pitchFamily="50" charset="-128"/>
                        </a:rPr>
                        <a:t>効果検証</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⑰</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ja-JP" altLang="en-US" sz="1400" dirty="0">
                          <a:solidFill>
                            <a:schemeClr val="tx1"/>
                          </a:solidFill>
                          <a:latin typeface="Trebuchet MS" panose="020B0603020202020204" pitchFamily="34" charset="0"/>
                          <a:ea typeface="Meiryo UI" panose="020B0604030504040204" pitchFamily="50" charset="-128"/>
                        </a:rPr>
                        <a:t>（該当なし）</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58691" y="622802"/>
            <a:ext cx="3066473" cy="158504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en-US" altLang="ja-JP" dirty="0"/>
              <a:t>1.</a:t>
            </a:r>
            <a:r>
              <a:rPr lang="ja-JP" altLang="en-US" dirty="0"/>
              <a:t>背景と目的）本事業が目指す「教育データ利活用」のあるべき姿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58691" y="622802"/>
            <a:ext cx="3066473" cy="169277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中長期で実現したい姿で構いません。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1595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背景と目的）あるべき姿に向けて、解決するべき課題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6775265" y="1381454"/>
            <a:ext cx="4995815"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本実証でチャンレンジすること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5181089" y="4034062"/>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6775266"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622802"/>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8245626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1524091192"/>
              </p:ext>
            </p:extLst>
          </p:nvPr>
        </p:nvGraphicFramePr>
        <p:xfrm>
          <a:off x="629999" y="1581150"/>
          <a:ext cx="10933352" cy="4500762"/>
        </p:xfrm>
        <a:graphic>
          <a:graphicData uri="http://schemas.openxmlformats.org/drawingml/2006/table">
            <a:tbl>
              <a:tblPr firstRow="1" bandRow="1">
                <a:tableStyleId>{5C22544A-7EE6-4342-B048-85BDC9FD1C3A}</a:tableStyleId>
              </a:tblPr>
              <a:tblGrid>
                <a:gridCol w="2733338">
                  <a:extLst>
                    <a:ext uri="{9D8B030D-6E8A-4147-A177-3AD203B41FA5}">
                      <a16:colId xmlns:a16="http://schemas.microsoft.com/office/drawing/2014/main" val="2286045957"/>
                    </a:ext>
                  </a:extLst>
                </a:gridCol>
                <a:gridCol w="2733338">
                  <a:extLst>
                    <a:ext uri="{9D8B030D-6E8A-4147-A177-3AD203B41FA5}">
                      <a16:colId xmlns:a16="http://schemas.microsoft.com/office/drawing/2014/main" val="2460396383"/>
                    </a:ext>
                  </a:extLst>
                </a:gridCol>
                <a:gridCol w="2733338">
                  <a:extLst>
                    <a:ext uri="{9D8B030D-6E8A-4147-A177-3AD203B41FA5}">
                      <a16:colId xmlns:a16="http://schemas.microsoft.com/office/drawing/2014/main" val="2073487949"/>
                    </a:ext>
                  </a:extLst>
                </a:gridCol>
                <a:gridCol w="2733338">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取組み内容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23" name="Rectangle 24">
            <a:extLst>
              <a:ext uri="{FF2B5EF4-FFF2-40B4-BE49-F238E27FC236}">
                <a16:creationId xmlns:a16="http://schemas.microsoft.com/office/drawing/2014/main" id="{E3A4CA9E-D79C-4D26-B39A-E5E40D78FBC5}"/>
              </a:ext>
            </a:extLst>
          </p:cNvPr>
          <p:cNvSpPr/>
          <p:nvPr/>
        </p:nvSpPr>
        <p:spPr>
          <a:xfrm>
            <a:off x="8958691" y="622802"/>
            <a:ext cx="3066473" cy="161582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・概要や詳細の中に、使用する教育データや、教育データをどのように利活用するかを、その結果、関係者にどのような効果・メリットが想定されるのかを、具体的に記載してください。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2619464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実施内容）詳細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9" name="Rectangle 24">
            <a:extLst>
              <a:ext uri="{FF2B5EF4-FFF2-40B4-BE49-F238E27FC236}">
                <a16:creationId xmlns:a16="http://schemas.microsoft.com/office/drawing/2014/main" id="{36532144-0EF0-4E7E-850E-19DAEB5A3CD7}"/>
              </a:ext>
            </a:extLst>
          </p:cNvPr>
          <p:cNvSpPr/>
          <p:nvPr/>
        </p:nvSpPr>
        <p:spPr>
          <a:xfrm>
            <a:off x="8958691" y="622802"/>
            <a:ext cx="3066473" cy="161582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・概要や詳細の中に、使用する教育データや、教育データをどのように利活用するかを、その結果、関係者にどのような効果・メリットが想定されるのかを、具体的に記載してください。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実施体制・実証フィールド </a:t>
            </a:r>
            <a:r>
              <a:rPr lang="en-US" altLang="ja-JP" dirty="0"/>
              <a:t>(</a:t>
            </a:r>
            <a:r>
              <a:rPr lang="ja-JP" altLang="en-US" dirty="0"/>
              <a:t>実証自治体・実証校</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効果検証を担当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教授</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助教</a:t>
            </a:r>
            <a:r>
              <a:rPr kumimoji="1" lang="en-US" altLang="ja-JP" sz="1600" dirty="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ルーブリック作成を担当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727783"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9049970" y="47260"/>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が７月になる前提で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46A50A8B73674FA7ABF1D0394C60D1" ma:contentTypeVersion="14" ma:contentTypeDescription="Create a new document." ma:contentTypeScope="" ma:versionID="04d9e3e949ce59976c669e5e802deca6">
  <xsd:schema xmlns:xsd="http://www.w3.org/2001/XMLSchema" xmlns:xs="http://www.w3.org/2001/XMLSchema" xmlns:p="http://schemas.microsoft.com/office/2006/metadata/properties" xmlns:ns2="4a66a441-741e-407c-ba6a-573e4cb6c84d" xmlns:ns3="b265e943-8b2d-47a8-8f5c-f3ce717b53d7" targetNamespace="http://schemas.microsoft.com/office/2006/metadata/properties" ma:root="true" ma:fieldsID="bedf6582714bce4ac226c3c21c8ccc46" ns2:_="" ns3:_="">
    <xsd:import namespace="4a66a441-741e-407c-ba6a-573e4cb6c84d"/>
    <xsd:import namespace="b265e943-8b2d-47a8-8f5c-f3ce717b53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66a441-741e-407c-ba6a-573e4cb6c8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265e943-8b2d-47a8-8f5c-f3ce717b53d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7f4530-8314-45a7-9fb0-d7cd6e97de5f}" ma:internalName="TaxCatchAll" ma:showField="CatchAllData" ma:web="b265e943-8b2d-47a8-8f5c-f3ce717b53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265e943-8b2d-47a8-8f5c-f3ce717b53d7" xsi:nil="true"/>
    <lcf76f155ced4ddcb4097134ff3c332f xmlns="4a66a441-741e-407c-ba6a-573e4cb6c84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B17D715-25BD-4665-97D9-59B6E70E7C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66a441-741e-407c-ba6a-573e4cb6c84d"/>
    <ds:schemaRef ds:uri="b265e943-8b2d-47a8-8f5c-f3ce717b5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3.xml><?xml version="1.0" encoding="utf-8"?>
<ds:datastoreItem xmlns:ds="http://schemas.openxmlformats.org/officeDocument/2006/customXml" ds:itemID="{5960E65D-D253-4F4E-9D14-93AF4567C737}">
  <ds:schemaRefs>
    <ds:schemaRef ds:uri="http://purl.org/dc/elements/1.1/"/>
    <ds:schemaRef ds:uri="b265e943-8b2d-47a8-8f5c-f3ce717b53d7"/>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4a66a441-741e-407c-ba6a-573e4cb6c84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1397</Words>
  <Application>Microsoft Office PowerPoint</Application>
  <PresentationFormat>Widescreen</PresentationFormat>
  <Paragraphs>208</Paragraphs>
  <Slides>12</Slides>
  <Notes>11</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ariant>
        <vt:lpstr>Custom Shows</vt:lpstr>
      </vt:variant>
      <vt:variant>
        <vt:i4>1</vt:i4>
      </vt:variant>
    </vt:vector>
  </HeadingPairs>
  <TitlesOfParts>
    <vt:vector size="19" baseType="lpstr">
      <vt:lpstr>Meiryo UI</vt:lpstr>
      <vt:lpstr>メイリオ</vt:lpstr>
      <vt:lpstr>Arial</vt:lpstr>
      <vt:lpstr>Trebuchet MS</vt:lpstr>
      <vt:lpstr>1_BCG Grid 16:9</vt:lpstr>
      <vt:lpstr>think-cell Slide</vt:lpstr>
      <vt:lpstr>PowerPoint Presentation</vt:lpstr>
      <vt:lpstr>目次</vt:lpstr>
      <vt:lpstr>提案のサマリ</vt:lpstr>
      <vt:lpstr>1.背景と目的）本事業が目指す「教育データ利活用」のあるべき姿</vt:lpstr>
      <vt:lpstr>1.背景と目的）あるべき姿に向けて、解決するべき課題</vt:lpstr>
      <vt:lpstr>2.実施内容）概要</vt:lpstr>
      <vt:lpstr>2.実施内容）詳細①. XXX</vt:lpstr>
      <vt:lpstr>3.実施体制・実証フィールド (実証自治体・実証校)</vt:lpstr>
      <vt:lpstr>4.実施スケジュール</vt:lpstr>
      <vt:lpstr>5.期待成果物</vt:lpstr>
      <vt:lpstr>6.個人情報 (受講者の学習履歴 等) の取扱い方法</vt:lpstr>
      <vt:lpstr>（参考）支出計画の概要 (詳細な内訳は別紙)</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2021-07-10T03:27:26Z</dcterms:created>
  <dcterms:modified xsi:type="dcterms:W3CDTF">2022-06-02T11:25:02Z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0x010100DB46A50A8B73674FA7ABF1D0394C60D1</vt:lpwstr>
  </property>
  <property fmtid="{D5CDD505-2E9C-101B-9397-08002B2CF9AE}" pid="3" name="MSIP_Label_b0d5c4f4-7a29-4385-b7a5-afbe2154ae6f_Enabled">
    <vt:lpwstr>true</vt:lpwstr>
  </property>
  <property fmtid="{D5CDD505-2E9C-101B-9397-08002B2CF9AE}" pid="4" name="MSIP_Label_b0d5c4f4-7a29-4385-b7a5-afbe2154ae6f_SetDate">
    <vt:lpwstr>2022-05-17T00:36:18Z</vt:lpwstr>
  </property>
  <property fmtid="{D5CDD505-2E9C-101B-9397-08002B2CF9AE}" pid="5" name="MSIP_Label_b0d5c4f4-7a29-4385-b7a5-afbe2154ae6f_Method">
    <vt:lpwstr>Standard</vt:lpwstr>
  </property>
  <property fmtid="{D5CDD505-2E9C-101B-9397-08002B2CF9AE}" pid="6" name="MSIP_Label_b0d5c4f4-7a29-4385-b7a5-afbe2154ae6f_Name">
    <vt:lpwstr>Confidential</vt:lpwstr>
  </property>
  <property fmtid="{D5CDD505-2E9C-101B-9397-08002B2CF9AE}" pid="7" name="MSIP_Label_b0d5c4f4-7a29-4385-b7a5-afbe2154ae6f_SiteId">
    <vt:lpwstr>2dfb2f0b-4d21-4268-9559-72926144c918</vt:lpwstr>
  </property>
  <property fmtid="{D5CDD505-2E9C-101B-9397-08002B2CF9AE}" pid="8" name="MSIP_Label_b0d5c4f4-7a29-4385-b7a5-afbe2154ae6f_ActionId">
    <vt:lpwstr>3b6b0d2d-6aa6-453a-9840-832e65869b33</vt:lpwstr>
  </property>
  <property fmtid="{D5CDD505-2E9C-101B-9397-08002B2CF9AE}" pid="9" name="MSIP_Label_b0d5c4f4-7a29-4385-b7a5-afbe2154ae6f_ContentBits">
    <vt:lpwstr>0</vt:lpwstr>
  </property>
  <property fmtid="{D5CDD505-2E9C-101B-9397-08002B2CF9AE}" pid="10" name="bcgClassification">
    <vt:lpwstr>bcgConfidential</vt:lpwstr>
  </property>
  <property fmtid="{D5CDD505-2E9C-101B-9397-08002B2CF9AE}" pid="11" name="MediaServiceImageTags">
    <vt:lpwstr/>
  </property>
</Properties>
</file>