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6.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7.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8.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9.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5173" r:id="rId1"/>
  </p:sldMasterIdLst>
  <p:notesMasterIdLst>
    <p:notesMasterId r:id="rId15"/>
  </p:notesMasterIdLst>
  <p:handoutMasterIdLst>
    <p:handoutMasterId r:id="rId16"/>
  </p:handoutMasterIdLst>
  <p:sldIdLst>
    <p:sldId id="1384" r:id="rId2"/>
    <p:sldId id="2905" r:id="rId3"/>
    <p:sldId id="2818" r:id="rId4"/>
    <p:sldId id="2899" r:id="rId5"/>
    <p:sldId id="2814" r:id="rId6"/>
    <p:sldId id="2909" r:id="rId7"/>
    <p:sldId id="2906" r:id="rId8"/>
    <p:sldId id="2810" r:id="rId9"/>
    <p:sldId id="2902" r:id="rId10"/>
    <p:sldId id="2898" r:id="rId11"/>
    <p:sldId id="2817" r:id="rId12"/>
    <p:sldId id="2904" r:id="rId13"/>
    <p:sldId id="2903" r:id="rId14"/>
  </p:sldIdLst>
  <p:sldSz cx="12192000" cy="6858000"/>
  <p:notesSz cx="9866313" cy="6735763"/>
  <p:custShowLst>
    <p:custShow name="Format Guide Workshop" id="0">
      <p:sldLst/>
    </p:custShow>
  </p:custShowLst>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do, Hidetoshi" initials="EH" lastIdx="3" clrIdx="0">
    <p:extLst>
      <p:ext uri="{19B8F6BF-5375-455C-9EA6-DF929625EA0E}">
        <p15:presenceInfo xmlns:p15="http://schemas.microsoft.com/office/powerpoint/2012/main" userId="Endo, Hidetosh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6242" autoAdjust="0"/>
  </p:normalViewPr>
  <p:slideViewPr>
    <p:cSldViewPr snapToGrid="0">
      <p:cViewPr>
        <p:scale>
          <a:sx n="59" d="100"/>
          <a:sy n="59" d="100"/>
        </p:scale>
        <p:origin x="284" y="48"/>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6/30/2021</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6/30/2021</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408554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3578700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79068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2.emf"/><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2"/>
            </p:custDataLst>
            <p:extLst>
              <p:ext uri="{D42A27DB-BD31-4B8C-83A1-F6EECF244321}">
                <p14:modId xmlns:p14="http://schemas.microsoft.com/office/powerpoint/2010/main" val="8812199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1392" name="think-cell スライド" r:id="rId6" imgW="395" imgH="396" progId="TCLayout.ActiveDocument.1">
                  <p:embed/>
                </p:oleObj>
              </mc:Choice>
              <mc:Fallback>
                <p:oleObj name="think-cell スライド" r:id="rId6" imgW="395" imgH="396"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7" name="Date Placeholder 56" hidden="1"/>
          <p:cNvSpPr>
            <a:spLocks noGrp="1"/>
          </p:cNvSpPr>
          <p:nvPr>
            <p:ph type="dt" sz="half" idx="14"/>
            <p:custDataLst>
              <p:tags r:id="rId3"/>
            </p:custDataLst>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hidden="1"/>
          <p:cNvSpPr>
            <a:spLocks noGrp="1"/>
          </p:cNvSpPr>
          <p:nvPr>
            <p:ph type="title" hasCustomPrompt="1"/>
            <p:custDataLst>
              <p:tags r:id="rId4"/>
            </p:custDataLst>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hidden="1"/>
          <p:cNvSpPr>
            <a:spLocks noGrp="1"/>
          </p:cNvSpPr>
          <p:nvPr>
            <p:ph type="dt" sz="half" idx="10"/>
            <p:custDataLst>
              <p:tags r:id="rId1"/>
            </p:custDataLst>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ags" Target="../tags/tag5.xml"/><Relationship Id="rId3" Type="http://schemas.openxmlformats.org/officeDocument/2006/relationships/theme" Target="../theme/theme1.xml"/><Relationship Id="rId7" Type="http://schemas.openxmlformats.org/officeDocument/2006/relationships/tags" Target="../tags/tag4.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11" Type="http://schemas.openxmlformats.org/officeDocument/2006/relationships/image" Target="../media/image1.emf"/><Relationship Id="rId5" Type="http://schemas.openxmlformats.org/officeDocument/2006/relationships/tags" Target="../tags/tag2.xml"/><Relationship Id="rId10" Type="http://schemas.openxmlformats.org/officeDocument/2006/relationships/oleObject" Target="../embeddings/oleObject1.bin"/><Relationship Id="rId4" Type="http://schemas.openxmlformats.org/officeDocument/2006/relationships/vmlDrawing" Target="../drawings/vmlDrawing1.vml"/><Relationship Id="rId9"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475685615"/>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356648" name="think-cell スライド" r:id="rId10" imgW="270" imgH="270" progId="TCLayout.ActiveDocument.1">
                  <p:embed/>
                </p:oleObj>
              </mc:Choice>
              <mc:Fallback>
                <p:oleObj name="think-cell スライド" r:id="rId10" imgW="270" imgH="270" progId="TCLayout.ActiveDocument.1">
                  <p:embed/>
                  <p:pic>
                    <p:nvPicPr>
                      <p:cNvPr id="0" name=""/>
                      <p:cNvPicPr/>
                      <p:nvPr/>
                    </p:nvPicPr>
                    <p:blipFill>
                      <a:blip r:embed="rId11"/>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6"/>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hidden="1"/>
          <p:cNvSpPr>
            <a:spLocks noGrp="1"/>
          </p:cNvSpPr>
          <p:nvPr>
            <p:ph type="dt" sz="half" idx="2"/>
            <p:custDataLst>
              <p:tags r:id="rId7"/>
            </p:custDataLst>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hidden="1"/>
          <p:cNvSpPr>
            <a:spLocks noGrp="1"/>
          </p:cNvSpPr>
          <p:nvPr>
            <p:ph type="title"/>
            <p:custDataLst>
              <p:tags r:id="rId8"/>
            </p:custDataLst>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hidden="1"/>
          <p:cNvSpPr>
            <a:spLocks noGrp="1"/>
          </p:cNvSpPr>
          <p:nvPr>
            <p:ph type="body" idx="1"/>
            <p:custDataLst>
              <p:tags r:id="rId9"/>
            </p:custDataLst>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5.emf"/><Relationship Id="rId2" Type="http://schemas.openxmlformats.org/officeDocument/2006/relationships/tags" Target="../tags/tag26.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5.emf"/><Relationship Id="rId2" Type="http://schemas.openxmlformats.org/officeDocument/2006/relationships/tags" Target="../tags/tag28.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5.emf"/><Relationship Id="rId2" Type="http://schemas.openxmlformats.org/officeDocument/2006/relationships/tags" Target="../tags/tag30.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notesSlide" Target="../notesSlides/notesSlide10.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5.emf"/><Relationship Id="rId2" Type="http://schemas.openxmlformats.org/officeDocument/2006/relationships/tags" Target="../tags/tag32.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emf"/><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5.emf"/><Relationship Id="rId2" Type="http://schemas.openxmlformats.org/officeDocument/2006/relationships/tags" Target="../tags/tag14.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5.emf"/><Relationship Id="rId2" Type="http://schemas.openxmlformats.org/officeDocument/2006/relationships/tags" Target="../tags/tag16.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emf"/><Relationship Id="rId2" Type="http://schemas.openxmlformats.org/officeDocument/2006/relationships/tags" Target="../tags/tag18.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5.emf"/><Relationship Id="rId2" Type="http://schemas.openxmlformats.org/officeDocument/2006/relationships/tags" Target="../tags/tag20.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5.emf"/><Relationship Id="rId2" Type="http://schemas.openxmlformats.org/officeDocument/2006/relationships/tags" Target="../tags/tag22.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6.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5.emf"/><Relationship Id="rId2" Type="http://schemas.openxmlformats.org/officeDocument/2006/relationships/tags" Target="../tags/tag24.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7.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755267" name="think-cell スライド" r:id="rId4" imgW="270" imgH="270" progId="TCLayout.ActiveDocument.1">
                  <p:embed/>
                </p:oleObj>
              </mc:Choice>
              <mc:Fallback>
                <p:oleObj name="think-cell スライド" r:id="rId4" imgW="270" imgH="270" progId="TCLayout.ActiveDocument.1">
                  <p:embed/>
                  <p:pic>
                    <p:nvPicPr>
                      <p:cNvPr id="5" name="Object 4" hidden="1"/>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3045971"/>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5168605"/>
            <a:ext cx="6868800"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6"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7" y="872977"/>
            <a:ext cx="8201365" cy="778546"/>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B</a:t>
            </a:r>
            <a:r>
              <a:rPr lang="ja-JP" altLang="en-US" sz="2133" dirty="0">
                <a:solidFill>
                  <a:srgbClr val="0070C0"/>
                </a:solidFill>
                <a:latin typeface="Meiryo UI" panose="020B0604030504040204" pitchFamily="50" charset="-128"/>
                <a:ea typeface="Meiryo UI" panose="020B0604030504040204" pitchFamily="50" charset="-128"/>
              </a:rPr>
              <a:t>：「地域</a:t>
            </a:r>
            <a:r>
              <a:rPr lang="en-US" altLang="ja-JP" sz="2133" dirty="0">
                <a:solidFill>
                  <a:srgbClr val="0070C0"/>
                </a:solidFill>
                <a:latin typeface="Meiryo UI" panose="020B0604030504040204" pitchFamily="50" charset="-128"/>
                <a:ea typeface="Meiryo UI" panose="020B0604030504040204" pitchFamily="50" charset="-128"/>
              </a:rPr>
              <a:t>×</a:t>
            </a:r>
            <a:r>
              <a:rPr lang="ja-JP" altLang="en-US" sz="2133" dirty="0">
                <a:solidFill>
                  <a:srgbClr val="0070C0"/>
                </a:solidFill>
                <a:latin typeface="Meiryo UI" panose="020B0604030504040204" pitchFamily="50" charset="-128"/>
                <a:ea typeface="Meiryo UI" panose="020B0604030504040204" pitchFamily="50" charset="-128"/>
              </a:rPr>
              <a:t>スポーツクラブ産業研究会」第</a:t>
            </a:r>
            <a:r>
              <a:rPr lang="en-US" altLang="ja-JP" sz="2133" dirty="0">
                <a:solidFill>
                  <a:srgbClr val="0070C0"/>
                </a:solidFill>
                <a:latin typeface="Meiryo UI" panose="020B0604030504040204" pitchFamily="50" charset="-128"/>
                <a:ea typeface="Meiryo UI" panose="020B0604030504040204" pitchFamily="50" charset="-128"/>
              </a:rPr>
              <a:t>1</a:t>
            </a:r>
            <a:r>
              <a:rPr lang="ja-JP" altLang="en-US" sz="2133" dirty="0">
                <a:solidFill>
                  <a:srgbClr val="0070C0"/>
                </a:solidFill>
                <a:latin typeface="Meiryo UI" panose="020B0604030504040204" pitchFamily="50" charset="-128"/>
                <a:ea typeface="Meiryo UI" panose="020B0604030504040204" pitchFamily="50" charset="-128"/>
              </a:rPr>
              <a:t>次提言の実現に関するテーマ</a:t>
            </a: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7143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複数の事業を提案する場合は、それぞれの事業でファイルを分けてください。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a:t>
            </a:r>
            <a:r>
              <a:rPr kumimoji="1" lang="ja-JP" altLang="en-US" sz="1200" dirty="0">
                <a:solidFill>
                  <a:srgbClr val="FFFFFF"/>
                </a:solidFill>
                <a:latin typeface="Meiryo UI" panose="020B0604030504040204" pitchFamily="50" charset="-128"/>
                <a:ea typeface="Meiryo UI" panose="020B0604030504040204" pitchFamily="50" charset="-128"/>
              </a:rPr>
              <a:t> </a:t>
            </a:r>
            <a:r>
              <a:rPr kumimoji="1" lang="en-US" altLang="ja-JP" sz="1200" dirty="0">
                <a:solidFill>
                  <a:srgbClr val="FFFFFF"/>
                </a:solidFill>
                <a:latin typeface="Meiryo UI" panose="020B0604030504040204" pitchFamily="50" charset="-128"/>
                <a:ea typeface="Meiryo UI" panose="020B0604030504040204" pitchFamily="50" charset="-128"/>
              </a:rPr>
              <a:t>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1200457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2419"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実施スケジュール</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CB5C99CA-31D1-44CE-8F99-CB0751A9ED50}"/>
              </a:ext>
            </a:extLst>
          </p:cNvPr>
          <p:cNvGraphicFramePr>
            <a:graphicFrameLocks noGrp="1"/>
          </p:cNvGraphicFramePr>
          <p:nvPr>
            <p:extLst>
              <p:ext uri="{D42A27DB-BD31-4B8C-83A1-F6EECF244321}">
                <p14:modId xmlns:p14="http://schemas.microsoft.com/office/powerpoint/2010/main" val="3243800807"/>
              </p:ext>
            </p:extLst>
          </p:nvPr>
        </p:nvGraphicFramePr>
        <p:xfrm>
          <a:off x="630000" y="1581150"/>
          <a:ext cx="10658490" cy="4599313"/>
        </p:xfrm>
        <a:graphic>
          <a:graphicData uri="http://schemas.openxmlformats.org/drawingml/2006/table">
            <a:tbl>
              <a:tblPr firstRow="1" bandRow="1">
                <a:tableStyleId>{5C22544A-7EE6-4342-B048-85BDC9FD1C3A}</a:tableStyleId>
              </a:tblPr>
              <a:tblGrid>
                <a:gridCol w="1065849">
                  <a:extLst>
                    <a:ext uri="{9D8B030D-6E8A-4147-A177-3AD203B41FA5}">
                      <a16:colId xmlns:a16="http://schemas.microsoft.com/office/drawing/2014/main" val="2286045957"/>
                    </a:ext>
                  </a:extLst>
                </a:gridCol>
                <a:gridCol w="1065849">
                  <a:extLst>
                    <a:ext uri="{9D8B030D-6E8A-4147-A177-3AD203B41FA5}">
                      <a16:colId xmlns:a16="http://schemas.microsoft.com/office/drawing/2014/main" val="2460396383"/>
                    </a:ext>
                  </a:extLst>
                </a:gridCol>
                <a:gridCol w="1065849">
                  <a:extLst>
                    <a:ext uri="{9D8B030D-6E8A-4147-A177-3AD203B41FA5}">
                      <a16:colId xmlns:a16="http://schemas.microsoft.com/office/drawing/2014/main" val="2073487949"/>
                    </a:ext>
                  </a:extLst>
                </a:gridCol>
                <a:gridCol w="1065849">
                  <a:extLst>
                    <a:ext uri="{9D8B030D-6E8A-4147-A177-3AD203B41FA5}">
                      <a16:colId xmlns:a16="http://schemas.microsoft.com/office/drawing/2014/main" val="1714917571"/>
                    </a:ext>
                  </a:extLst>
                </a:gridCol>
                <a:gridCol w="1065849">
                  <a:extLst>
                    <a:ext uri="{9D8B030D-6E8A-4147-A177-3AD203B41FA5}">
                      <a16:colId xmlns:a16="http://schemas.microsoft.com/office/drawing/2014/main" val="1305980050"/>
                    </a:ext>
                  </a:extLst>
                </a:gridCol>
                <a:gridCol w="1065849">
                  <a:extLst>
                    <a:ext uri="{9D8B030D-6E8A-4147-A177-3AD203B41FA5}">
                      <a16:colId xmlns:a16="http://schemas.microsoft.com/office/drawing/2014/main" val="2862076656"/>
                    </a:ext>
                  </a:extLst>
                </a:gridCol>
                <a:gridCol w="1065849">
                  <a:extLst>
                    <a:ext uri="{9D8B030D-6E8A-4147-A177-3AD203B41FA5}">
                      <a16:colId xmlns:a16="http://schemas.microsoft.com/office/drawing/2014/main" val="1114773464"/>
                    </a:ext>
                  </a:extLst>
                </a:gridCol>
                <a:gridCol w="1065849">
                  <a:extLst>
                    <a:ext uri="{9D8B030D-6E8A-4147-A177-3AD203B41FA5}">
                      <a16:colId xmlns:a16="http://schemas.microsoft.com/office/drawing/2014/main" val="3401389554"/>
                    </a:ext>
                  </a:extLst>
                </a:gridCol>
                <a:gridCol w="1065849">
                  <a:extLst>
                    <a:ext uri="{9D8B030D-6E8A-4147-A177-3AD203B41FA5}">
                      <a16:colId xmlns:a16="http://schemas.microsoft.com/office/drawing/2014/main" val="2209668900"/>
                    </a:ext>
                  </a:extLst>
                </a:gridCol>
                <a:gridCol w="1065849">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7</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lt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8</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9</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10</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11</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12</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1</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sz="1600" dirty="0">
                          <a:solidFill>
                            <a:srgbClr val="575757"/>
                          </a:solidFill>
                          <a:latin typeface="Meiryo UI" panose="020B0604030504040204" pitchFamily="50" charset="-128"/>
                          <a:ea typeface="Meiryo UI" panose="020B0604030504040204" pitchFamily="50" charset="-128"/>
                        </a:rPr>
                        <a:t>2</a:t>
                      </a:r>
                      <a:r>
                        <a:rPr lang="ja-JP" altLang="en-US" sz="1600" dirty="0">
                          <a:solidFill>
                            <a:srgbClr val="575757"/>
                          </a:solidFill>
                          <a:latin typeface="Meiryo UI" panose="020B0604030504040204" pitchFamily="50" charset="-128"/>
                          <a:ea typeface="Meiryo UI" panose="020B0604030504040204" pitchFamily="50" charset="-128"/>
                        </a:rPr>
                        <a:t>月</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en-US" altLang="ja-JP" sz="1600" dirty="0">
                          <a:solidFill>
                            <a:srgbClr val="575757"/>
                          </a:solidFill>
                          <a:latin typeface="Meiryo UI" panose="020B0604030504040204" pitchFamily="50" charset="-128"/>
                          <a:ea typeface="Meiryo UI" panose="020B0604030504040204" pitchFamily="50" charset="-128"/>
                        </a:rPr>
                        <a:t>(</a:t>
                      </a:r>
                      <a:r>
                        <a:rPr lang="ja-JP" altLang="en-US" sz="1600" dirty="0">
                          <a:solidFill>
                            <a:srgbClr val="575757"/>
                          </a:solidFill>
                          <a:latin typeface="Meiryo UI" panose="020B0604030504040204" pitchFamily="50" charset="-128"/>
                          <a:ea typeface="Meiryo UI" panose="020B0604030504040204" pitchFamily="50" charset="-128"/>
                        </a:rPr>
                        <a:t>実証後</a:t>
                      </a:r>
                      <a:r>
                        <a:rPr lang="en-US" altLang="ja-JP" sz="1600" dirty="0">
                          <a:solidFill>
                            <a:srgbClr val="575757"/>
                          </a:solidFill>
                          <a:latin typeface="Meiryo UI" panose="020B0604030504040204" pitchFamily="50" charset="-128"/>
                          <a:ea typeface="Meiryo UI" panose="020B0604030504040204" pitchFamily="50" charset="-128"/>
                        </a:rPr>
                        <a:t>)</a:t>
                      </a:r>
                      <a:endParaRPr lang="en-US" sz="16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4233553">
                <a:tc>
                  <a:txBody>
                    <a:bodyPr/>
                    <a:lstStyle/>
                    <a:p>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bl>
          </a:graphicData>
        </a:graphic>
      </p:graphicFrame>
      <p:sp>
        <p:nvSpPr>
          <p:cNvPr id="4" name="Arrow: Right 3">
            <a:extLst>
              <a:ext uri="{FF2B5EF4-FFF2-40B4-BE49-F238E27FC236}">
                <a16:creationId xmlns:a16="http://schemas.microsoft.com/office/drawing/2014/main" id="{4774EAB2-936B-4FC7-B61B-67F4EB5FC500}"/>
              </a:ext>
            </a:extLst>
          </p:cNvPr>
          <p:cNvSpPr/>
          <p:nvPr/>
        </p:nvSpPr>
        <p:spPr>
          <a:xfrm>
            <a:off x="1694090" y="1952625"/>
            <a:ext cx="3248025" cy="561975"/>
          </a:xfrm>
          <a:prstGeom prst="rightArrow">
            <a:avLst>
              <a:gd name="adj1" fmla="val 50000"/>
              <a:gd name="adj2" fmla="val 75000"/>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200" dirty="0">
                <a:solidFill>
                  <a:srgbClr val="FFFFFF"/>
                </a:solidFill>
                <a:latin typeface="Meiryo UI" panose="020B0604030504040204" pitchFamily="50" charset="-128"/>
                <a:ea typeface="Meiryo UI" panose="020B0604030504040204" pitchFamily="50" charset="-128"/>
              </a:rPr>
              <a:t>XXXX</a:t>
            </a:r>
            <a:endParaRPr kumimoji="1" lang="en-US" sz="1200" dirty="0">
              <a:solidFill>
                <a:srgbClr val="FFFFFF"/>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56903EDE-CEFF-41E2-9870-47E8E607EBBE}"/>
              </a:ext>
            </a:extLst>
          </p:cNvPr>
          <p:cNvSpPr/>
          <p:nvPr/>
        </p:nvSpPr>
        <p:spPr>
          <a:xfrm>
            <a:off x="8727783" y="696689"/>
            <a:ext cx="3066473" cy="882726"/>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が７－８月に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なる前提でスケジュールを組んでください。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0" name="Rectangle 9">
            <a:extLst>
              <a:ext uri="{FF2B5EF4-FFF2-40B4-BE49-F238E27FC236}">
                <a16:creationId xmlns:a16="http://schemas.microsoft.com/office/drawing/2014/main" id="{91FD2C11-39A3-456D-A779-CA39980329DB}"/>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724839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2354905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4251"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6</a:t>
            </a:r>
            <a:r>
              <a:rPr lang="en-US" altLang="ja-JP" dirty="0">
                <a:ea typeface="Meiryo UI" panose="020B0604030504040204" pitchFamily="50" charset="-128"/>
              </a:rPr>
              <a:t>.</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en-US" altLang="ja-JP" sz="2000" dirty="0">
                <a:solidFill>
                  <a:schemeClr val="tx1"/>
                </a:solidFill>
                <a:latin typeface="Trebuchet MS" panose="020B0603020202020204" pitchFamily="34" charset="0"/>
                <a:ea typeface="Meiryo UI" panose="020B0604030504040204" pitchFamily="50" charset="-128"/>
              </a:rPr>
              <a:t>FS</a:t>
            </a:r>
            <a:r>
              <a:rPr kumimoji="1" lang="ja-JP" altLang="en-US" sz="2000" dirty="0">
                <a:solidFill>
                  <a:schemeClr val="tx1"/>
                </a:solidFill>
                <a:latin typeface="Trebuchet MS" panose="020B0603020202020204" pitchFamily="34" charset="0"/>
                <a:ea typeface="Meiryo UI" panose="020B0604030504040204" pitchFamily="50" charset="-128"/>
              </a:rPr>
              <a:t>を経てブラッシュアップされた「地域</a:t>
            </a:r>
            <a:r>
              <a:rPr kumimoji="1" lang="en-US" altLang="ja-JP" sz="2000" dirty="0">
                <a:solidFill>
                  <a:schemeClr val="tx1"/>
                </a:solidFill>
                <a:latin typeface="Trebuchet MS" panose="020B0603020202020204" pitchFamily="34" charset="0"/>
                <a:ea typeface="Meiryo UI" panose="020B0604030504040204" pitchFamily="50" charset="-128"/>
              </a:rPr>
              <a:t>×</a:t>
            </a:r>
            <a:r>
              <a:rPr kumimoji="1" lang="ja-JP" altLang="en-US" sz="2000" dirty="0">
                <a:solidFill>
                  <a:schemeClr val="tx1"/>
                </a:solidFill>
                <a:latin typeface="Trebuchet MS" panose="020B0603020202020204" pitchFamily="34" charset="0"/>
                <a:ea typeface="Meiryo UI" panose="020B0604030504040204" pitchFamily="50" charset="-128"/>
              </a:rPr>
              <a:t>スポーツクラブ産業」の事業計画</a:t>
            </a:r>
            <a:br>
              <a:rPr kumimoji="1" lang="en-US" altLang="ja-JP" sz="2000" dirty="0">
                <a:solidFill>
                  <a:schemeClr val="tx1"/>
                </a:solidFill>
                <a:latin typeface="Trebuchet MS" panose="020B0603020202020204" pitchFamily="34" charset="0"/>
                <a:ea typeface="Meiryo UI" panose="020B0604030504040204" pitchFamily="50" charset="-128"/>
              </a:rPr>
            </a:br>
            <a:endParaRPr kumimoji="1" lang="ja-JP" altLang="en-US"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en-US" altLang="ja-JP" sz="2000" dirty="0">
                <a:solidFill>
                  <a:schemeClr val="tx1"/>
                </a:solidFill>
                <a:latin typeface="Trebuchet MS" panose="020B0603020202020204" pitchFamily="34" charset="0"/>
                <a:ea typeface="Meiryo UI" panose="020B0604030504040204" pitchFamily="50" charset="-128"/>
              </a:rPr>
              <a:t>FS</a:t>
            </a:r>
            <a:r>
              <a:rPr kumimoji="1" lang="ja-JP" altLang="en-US" sz="2000" dirty="0">
                <a:solidFill>
                  <a:schemeClr val="tx1"/>
                </a:solidFill>
                <a:latin typeface="Trebuchet MS" panose="020B0603020202020204" pitchFamily="34" charset="0"/>
                <a:ea typeface="Meiryo UI" panose="020B0604030504040204" pitchFamily="50" charset="-128"/>
              </a:rPr>
              <a:t>の記録を記したメイキングストーリー</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781200" lvl="2"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具体的には、</a:t>
            </a:r>
            <a:r>
              <a:rPr kumimoji="1" lang="en-US" altLang="ja-JP" sz="2000" dirty="0">
                <a:solidFill>
                  <a:schemeClr val="tx1"/>
                </a:solidFill>
                <a:latin typeface="Trebuchet MS" panose="020B0603020202020204" pitchFamily="34" charset="0"/>
                <a:ea typeface="Meiryo UI" panose="020B0604030504040204" pitchFamily="50" charset="-128"/>
              </a:rPr>
              <a:t>XXX</a:t>
            </a:r>
            <a:r>
              <a:rPr kumimoji="1" lang="ja-JP" altLang="en-US" sz="2000">
                <a:solidFill>
                  <a:schemeClr val="tx1"/>
                </a:solidFill>
                <a:latin typeface="Trebuchet MS" panose="020B0603020202020204" pitchFamily="34" charset="0"/>
                <a:ea typeface="Meiryo UI" panose="020B0604030504040204" pitchFamily="50" charset="-128"/>
              </a:rPr>
              <a:t>を書き記すことを想定</a:t>
            </a:r>
            <a:endParaRPr kumimoji="1" lang="ja-JP" altLang="en-US"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lt"/>
              <a:buAutoNum type="arabicPeriod"/>
            </a:pP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6" name="Rectangle 5">
            <a:extLst>
              <a:ext uri="{FF2B5EF4-FFF2-40B4-BE49-F238E27FC236}">
                <a16:creationId xmlns:a16="http://schemas.microsoft.com/office/drawing/2014/main" id="{78864197-FA47-4E28-8135-69CAD9D2A19C}"/>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1706170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8555"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ja-JP" altLang="en-US" dirty="0">
                <a:ea typeface="Meiryo UI" panose="020B0604030504040204" pitchFamily="50" charset="-128"/>
              </a:rPr>
              <a:t>支出計画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1874133005"/>
              </p:ext>
            </p:extLst>
          </p:nvPr>
        </p:nvGraphicFramePr>
        <p:xfrm>
          <a:off x="1922374" y="1776784"/>
          <a:ext cx="8334332" cy="4364592"/>
        </p:xfrm>
        <a:graphic>
          <a:graphicData uri="http://schemas.openxmlformats.org/drawingml/2006/table">
            <a:tbl>
              <a:tblPr firstRow="1" bandRow="1">
                <a:tableStyleId>{5C22544A-7EE6-4342-B048-85BDC9FD1C3A}</a:tableStyleId>
              </a:tblPr>
              <a:tblGrid>
                <a:gridCol w="3497103">
                  <a:extLst>
                    <a:ext uri="{9D8B030D-6E8A-4147-A177-3AD203B41FA5}">
                      <a16:colId xmlns:a16="http://schemas.microsoft.com/office/drawing/2014/main" val="3481292957"/>
                    </a:ext>
                  </a:extLst>
                </a:gridCol>
                <a:gridCol w="4837229">
                  <a:extLst>
                    <a:ext uri="{9D8B030D-6E8A-4147-A177-3AD203B41FA5}">
                      <a16:colId xmlns:a16="http://schemas.microsoft.com/office/drawing/2014/main" val="472573863"/>
                    </a:ext>
                  </a:extLst>
                </a:gridCol>
              </a:tblGrid>
              <a:tr h="362551">
                <a:tc>
                  <a:txBody>
                    <a:bodyPr/>
                    <a:lstStyle/>
                    <a:p>
                      <a:r>
                        <a:rPr lang="ja-JP" altLang="en-US" sz="1800" dirty="0">
                          <a:solidFill>
                            <a:srgbClr val="575757"/>
                          </a:solidFill>
                          <a:latin typeface="Meiryo UI" panose="020B0604030504040204" pitchFamily="50" charset="-128"/>
                          <a:ea typeface="Meiryo UI" panose="020B0604030504040204" pitchFamily="50" charset="-128"/>
                        </a:rPr>
                        <a:t>支出項目</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sz="1800" dirty="0">
                          <a:solidFill>
                            <a:srgbClr val="575757"/>
                          </a:solidFill>
                          <a:latin typeface="Meiryo UI" panose="020B0604030504040204" pitchFamily="50" charset="-128"/>
                          <a:ea typeface="Meiryo UI" panose="020B0604030504040204" pitchFamily="50" charset="-128"/>
                        </a:rPr>
                        <a:t>金額</a:t>
                      </a:r>
                      <a:r>
                        <a:rPr lang="en-US" altLang="ja-JP" sz="1800" dirty="0">
                          <a:solidFill>
                            <a:srgbClr val="575757"/>
                          </a:solidFill>
                          <a:latin typeface="Meiryo UI" panose="020B0604030504040204" pitchFamily="50" charset="-128"/>
                          <a:ea typeface="Meiryo UI" panose="020B0604030504040204" pitchFamily="50" charset="-128"/>
                        </a:rPr>
                        <a:t>(</a:t>
                      </a:r>
                      <a:r>
                        <a:rPr lang="ja-JP" altLang="en-US" sz="1800" dirty="0">
                          <a:solidFill>
                            <a:srgbClr val="575757"/>
                          </a:solidFill>
                          <a:latin typeface="Meiryo UI" panose="020B0604030504040204" pitchFamily="50" charset="-128"/>
                          <a:ea typeface="Meiryo UI" panose="020B0604030504040204" pitchFamily="50" charset="-128"/>
                        </a:rPr>
                        <a:t>円</a:t>
                      </a:r>
                      <a:r>
                        <a:rPr lang="en-US" altLang="ja-JP" sz="1800" dirty="0">
                          <a:solidFill>
                            <a:srgbClr val="575757"/>
                          </a:solidFill>
                          <a:latin typeface="Meiryo UI" panose="020B0604030504040204" pitchFamily="50" charset="-128"/>
                          <a:ea typeface="Meiryo UI" panose="020B0604030504040204" pitchFamily="50" charset="-128"/>
                        </a:rPr>
                        <a:t>)</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62551">
                <a:tc>
                  <a:txBody>
                    <a:bodyPr/>
                    <a:lstStyle/>
                    <a:p>
                      <a:r>
                        <a:rPr lang="en-US" altLang="ja-JP" sz="1800" dirty="0">
                          <a:solidFill>
                            <a:srgbClr val="575757"/>
                          </a:solidFill>
                          <a:latin typeface="Meiryo UI" panose="020B0604030504040204" pitchFamily="50" charset="-128"/>
                          <a:ea typeface="Meiryo UI" panose="020B0604030504040204" pitchFamily="50" charset="-128"/>
                        </a:rPr>
                        <a:t>1.</a:t>
                      </a:r>
                      <a:r>
                        <a:rPr lang="ja-JP" altLang="en-US" sz="1800" dirty="0">
                          <a:solidFill>
                            <a:srgbClr val="575757"/>
                          </a:solidFill>
                          <a:latin typeface="Meiryo UI" panose="020B0604030504040204" pitchFamily="50" charset="-128"/>
                          <a:ea typeface="Meiryo UI" panose="020B0604030504040204" pitchFamily="50" charset="-128"/>
                        </a:rPr>
                        <a:t>人件費</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sz="1800" dirty="0">
                          <a:solidFill>
                            <a:srgbClr val="575757"/>
                          </a:solidFill>
                          <a:latin typeface="Meiryo UI" panose="020B0604030504040204" pitchFamily="50" charset="-128"/>
                          <a:ea typeface="Meiryo UI" panose="020B0604030504040204" pitchFamily="50" charset="-128"/>
                        </a:rPr>
                        <a:t>2</a:t>
                      </a:r>
                      <a:r>
                        <a:rPr lang="en-US" sz="1800" dirty="0">
                          <a:solidFill>
                            <a:srgbClr val="575757"/>
                          </a:solidFill>
                          <a:latin typeface="Meiryo UI" panose="020B0604030504040204" pitchFamily="50" charset="-128"/>
                          <a:ea typeface="Meiryo UI" panose="020B0604030504040204" pitchFamily="50" charset="-128"/>
                        </a:rPr>
                        <a:t>,000,000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62551">
                <a:tc>
                  <a:txBody>
                    <a:bodyPr/>
                    <a:lstStyle/>
                    <a:p>
                      <a:r>
                        <a:rPr lang="en-US" sz="1800" dirty="0">
                          <a:solidFill>
                            <a:srgbClr val="575757"/>
                          </a:solidFill>
                          <a:latin typeface="Meiryo UI" panose="020B0604030504040204" pitchFamily="50" charset="-128"/>
                          <a:ea typeface="Meiryo UI" panose="020B0604030504040204" pitchFamily="50" charset="-128"/>
                        </a:rPr>
                        <a:t>2.</a:t>
                      </a:r>
                      <a:r>
                        <a:rPr lang="ja-JP" altLang="en-US" sz="1800" dirty="0">
                          <a:solidFill>
                            <a:srgbClr val="575757"/>
                          </a:solidFill>
                          <a:latin typeface="Meiryo UI" panose="020B0604030504040204" pitchFamily="50" charset="-128"/>
                          <a:ea typeface="Meiryo UI" panose="020B0604030504040204" pitchFamily="50" charset="-128"/>
                        </a:rPr>
                        <a:t>事業費</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sz="1800" dirty="0">
                          <a:solidFill>
                            <a:srgbClr val="575757"/>
                          </a:solidFill>
                          <a:latin typeface="Meiryo UI" panose="020B0604030504040204" pitchFamily="50" charset="-128"/>
                          <a:ea typeface="Meiryo UI" panose="020B0604030504040204" pitchFamily="50" charset="-128"/>
                        </a:rPr>
                        <a:t>900,000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62551">
                <a:tc>
                  <a:txBody>
                    <a:bodyPr/>
                    <a:lstStyle/>
                    <a:p>
                      <a:pPr marL="180975" indent="0"/>
                      <a:r>
                        <a:rPr lang="en-US" altLang="ja-JP" sz="1800" dirty="0">
                          <a:solidFill>
                            <a:srgbClr val="575757"/>
                          </a:solidFill>
                          <a:latin typeface="Meiryo UI" panose="020B0604030504040204" pitchFamily="50" charset="-128"/>
                          <a:ea typeface="Meiryo UI" panose="020B0604030504040204" pitchFamily="50" charset="-128"/>
                        </a:rPr>
                        <a:t>XXX</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62551">
                <a:tc>
                  <a:txBody>
                    <a:bodyPr/>
                    <a:lstStyle/>
                    <a:p>
                      <a:pPr marL="180975" indent="0"/>
                      <a:r>
                        <a:rPr lang="en-US" altLang="ja-JP" sz="1800" dirty="0">
                          <a:solidFill>
                            <a:srgbClr val="575757"/>
                          </a:solidFill>
                          <a:latin typeface="Meiryo UI" panose="020B0604030504040204" pitchFamily="50" charset="-128"/>
                          <a:ea typeface="Meiryo UI" panose="020B0604030504040204" pitchFamily="50" charset="-128"/>
                        </a:rPr>
                        <a:t>XXX</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62551">
                <a:tc>
                  <a:txBody>
                    <a:bodyPr/>
                    <a:lstStyle/>
                    <a:p>
                      <a:r>
                        <a:rPr lang="en-US" sz="1800" dirty="0">
                          <a:solidFill>
                            <a:srgbClr val="575757"/>
                          </a:solidFill>
                          <a:latin typeface="Meiryo UI" panose="020B0604030504040204" pitchFamily="50" charset="-128"/>
                          <a:ea typeface="Meiryo UI" panose="020B0604030504040204" pitchFamily="50" charset="-128"/>
                        </a:rPr>
                        <a:t>3.</a:t>
                      </a:r>
                      <a:r>
                        <a:rPr lang="ja-JP" altLang="en-US" sz="1800" dirty="0">
                          <a:solidFill>
                            <a:srgbClr val="575757"/>
                          </a:solidFill>
                          <a:latin typeface="Meiryo UI" panose="020B0604030504040204" pitchFamily="50" charset="-128"/>
                          <a:ea typeface="Meiryo UI" panose="020B0604030504040204" pitchFamily="50" charset="-128"/>
                        </a:rPr>
                        <a:t>再委託費</a:t>
                      </a:r>
                      <a:r>
                        <a:rPr lang="en-US" altLang="ja-JP" sz="1800" dirty="0">
                          <a:solidFill>
                            <a:srgbClr val="575757"/>
                          </a:solidFill>
                          <a:latin typeface="Meiryo UI" panose="020B0604030504040204" pitchFamily="50" charset="-128"/>
                          <a:ea typeface="Meiryo UI" panose="020B0604030504040204" pitchFamily="50" charset="-128"/>
                        </a:rPr>
                        <a:t>/</a:t>
                      </a:r>
                      <a:r>
                        <a:rPr lang="ja-JP" altLang="en-US" sz="1800" dirty="0">
                          <a:solidFill>
                            <a:srgbClr val="575757"/>
                          </a:solidFill>
                          <a:latin typeface="Meiryo UI" panose="020B0604030504040204" pitchFamily="50" charset="-128"/>
                          <a:ea typeface="Meiryo UI" panose="020B0604030504040204" pitchFamily="50" charset="-128"/>
                        </a:rPr>
                        <a:t>外注費</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sz="1800" dirty="0">
                          <a:solidFill>
                            <a:srgbClr val="575757"/>
                          </a:solidFill>
                          <a:latin typeface="Meiryo UI" panose="020B0604030504040204" pitchFamily="50" charset="-128"/>
                          <a:ea typeface="Meiryo UI" panose="020B0604030504040204" pitchFamily="50" charset="-128"/>
                        </a:rPr>
                        <a:t>2,000,000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62551">
                <a:tc>
                  <a:txBody>
                    <a:bodyPr/>
                    <a:lstStyle/>
                    <a:p>
                      <a:pPr marL="180975" indent="0"/>
                      <a:r>
                        <a:rPr lang="en-US" altLang="ja-JP" sz="1800" dirty="0">
                          <a:solidFill>
                            <a:srgbClr val="575757"/>
                          </a:solidFill>
                          <a:latin typeface="Meiryo UI" panose="020B0604030504040204" pitchFamily="50" charset="-128"/>
                          <a:ea typeface="Meiryo UI" panose="020B0604030504040204" pitchFamily="50" charset="-128"/>
                        </a:rPr>
                        <a:t>XXX</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62551">
                <a:tc>
                  <a:txBody>
                    <a:bodyPr/>
                    <a:lstStyle/>
                    <a:p>
                      <a:pPr marL="180975" indent="0"/>
                      <a:r>
                        <a:rPr lang="en-US" altLang="ja-JP" sz="1800" dirty="0">
                          <a:solidFill>
                            <a:srgbClr val="575757"/>
                          </a:solidFill>
                          <a:latin typeface="Meiryo UI" panose="020B0604030504040204" pitchFamily="50" charset="-128"/>
                          <a:ea typeface="Meiryo UI" panose="020B0604030504040204" pitchFamily="50" charset="-128"/>
                        </a:rPr>
                        <a:t>XXX</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62551">
                <a:tc>
                  <a:txBody>
                    <a:bodyPr/>
                    <a:lstStyle/>
                    <a:p>
                      <a:r>
                        <a:rPr lang="en-US" altLang="ja-JP" sz="1800" dirty="0">
                          <a:solidFill>
                            <a:srgbClr val="575757"/>
                          </a:solidFill>
                          <a:latin typeface="Meiryo UI" panose="020B0604030504040204" pitchFamily="50" charset="-128"/>
                          <a:ea typeface="Meiryo UI" panose="020B0604030504040204" pitchFamily="50" charset="-128"/>
                        </a:rPr>
                        <a:t>4.</a:t>
                      </a:r>
                      <a:r>
                        <a:rPr lang="ja-JP" altLang="en-US" sz="1800" dirty="0">
                          <a:solidFill>
                            <a:srgbClr val="575757"/>
                          </a:solidFill>
                          <a:latin typeface="Meiryo UI" panose="020B0604030504040204" pitchFamily="50" charset="-128"/>
                          <a:ea typeface="Meiryo UI" panose="020B0604030504040204" pitchFamily="50" charset="-128"/>
                        </a:rPr>
                        <a:t>一般管理費</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sz="1800" dirty="0">
                          <a:solidFill>
                            <a:srgbClr val="575757"/>
                          </a:solidFill>
                          <a:latin typeface="Meiryo UI" panose="020B0604030504040204" pitchFamily="50" charset="-128"/>
                          <a:ea typeface="Meiryo UI" panose="020B0604030504040204" pitchFamily="50" charset="-128"/>
                        </a:rPr>
                        <a:t>100,000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62551">
                <a:tc>
                  <a:txBody>
                    <a:bodyPr/>
                    <a:lstStyle/>
                    <a:p>
                      <a:r>
                        <a:rPr lang="en-US" sz="1800" dirty="0">
                          <a:solidFill>
                            <a:srgbClr val="575757"/>
                          </a:solidFill>
                          <a:latin typeface="Meiryo UI" panose="020B0604030504040204" pitchFamily="50" charset="-128"/>
                          <a:ea typeface="Meiryo UI" panose="020B0604030504040204" pitchFamily="50" charset="-128"/>
                        </a:rPr>
                        <a:t>5.</a:t>
                      </a:r>
                      <a:r>
                        <a:rPr lang="ja-JP" altLang="en-US" sz="1800" dirty="0">
                          <a:solidFill>
                            <a:srgbClr val="575757"/>
                          </a:solidFill>
                          <a:latin typeface="Meiryo UI" panose="020B0604030504040204" pitchFamily="50" charset="-128"/>
                          <a:ea typeface="Meiryo UI" panose="020B0604030504040204" pitchFamily="50" charset="-128"/>
                        </a:rPr>
                        <a:t>小計</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sz="1800" dirty="0">
                          <a:solidFill>
                            <a:srgbClr val="575757"/>
                          </a:solidFill>
                          <a:latin typeface="Meiryo UI" panose="020B0604030504040204" pitchFamily="50" charset="-128"/>
                          <a:ea typeface="Meiryo UI" panose="020B0604030504040204" pitchFamily="50" charset="-128"/>
                        </a:rPr>
                        <a:t>5,000,000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62551">
                <a:tc>
                  <a:txBody>
                    <a:bodyPr/>
                    <a:lstStyle/>
                    <a:p>
                      <a:r>
                        <a:rPr lang="en-US" sz="1800" dirty="0">
                          <a:solidFill>
                            <a:srgbClr val="575757"/>
                          </a:solidFill>
                          <a:latin typeface="Meiryo UI" panose="020B0604030504040204" pitchFamily="50" charset="-128"/>
                          <a:ea typeface="Meiryo UI" panose="020B0604030504040204" pitchFamily="50" charset="-128"/>
                        </a:rPr>
                        <a:t>6.</a:t>
                      </a:r>
                      <a:r>
                        <a:rPr lang="ja-JP" altLang="en-US" sz="1800" dirty="0">
                          <a:solidFill>
                            <a:srgbClr val="575757"/>
                          </a:solidFill>
                          <a:latin typeface="Meiryo UI" panose="020B0604030504040204" pitchFamily="50" charset="-128"/>
                          <a:ea typeface="Meiryo UI" panose="020B0604030504040204" pitchFamily="50" charset="-128"/>
                        </a:rPr>
                        <a:t>消費税及び地方消費税</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sz="1800" dirty="0">
                          <a:solidFill>
                            <a:srgbClr val="575757"/>
                          </a:solidFill>
                          <a:latin typeface="Meiryo UI" panose="020B0604030504040204" pitchFamily="50" charset="-128"/>
                          <a:ea typeface="Meiryo UI" panose="020B0604030504040204" pitchFamily="50" charset="-128"/>
                        </a:rPr>
                        <a:t>500,000</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62551">
                <a:tc>
                  <a:txBody>
                    <a:bodyPr/>
                    <a:lstStyle/>
                    <a:p>
                      <a:r>
                        <a:rPr lang="en-US" sz="1800" dirty="0">
                          <a:solidFill>
                            <a:srgbClr val="575757"/>
                          </a:solidFill>
                          <a:latin typeface="Meiryo UI" panose="020B0604030504040204" pitchFamily="50" charset="-128"/>
                          <a:ea typeface="Meiryo UI" panose="020B0604030504040204" pitchFamily="50" charset="-128"/>
                        </a:rPr>
                        <a:t>7.</a:t>
                      </a:r>
                      <a:r>
                        <a:rPr lang="ja-JP" altLang="en-US" sz="1800" dirty="0">
                          <a:solidFill>
                            <a:srgbClr val="575757"/>
                          </a:solidFill>
                          <a:latin typeface="Meiryo UI" panose="020B0604030504040204" pitchFamily="50" charset="-128"/>
                          <a:ea typeface="Meiryo UI" panose="020B0604030504040204" pitchFamily="50" charset="-128"/>
                        </a:rPr>
                        <a:t>合計</a:t>
                      </a:r>
                      <a:endParaRPr lang="en-US" sz="1800" dirty="0">
                        <a:solidFill>
                          <a:srgbClr val="575757"/>
                        </a:solidFill>
                        <a:latin typeface="Meiryo UI" panose="020B0604030504040204" pitchFamily="50" charset="-128"/>
                        <a:ea typeface="Meiryo UI" panose="020B0604030504040204" pitchFamily="50" charset="-128"/>
                      </a:endParaRPr>
                    </a:p>
                  </a:txBody>
                  <a:tcPr marL="89396" marR="89396" marT="44698" marB="4469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sz="1800" dirty="0">
                          <a:solidFill>
                            <a:srgbClr val="575757"/>
                          </a:solidFill>
                          <a:latin typeface="Meiryo UI" panose="020B0604030504040204" pitchFamily="50" charset="-128"/>
                          <a:ea typeface="Meiryo UI" panose="020B0604030504040204" pitchFamily="50" charset="-128"/>
                        </a:rPr>
                        <a:t>5,500,000</a:t>
                      </a:r>
                    </a:p>
                  </a:txBody>
                  <a:tcPr marL="89396" marR="89396" marT="44698" marB="44698">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6" name="Rectangle 5">
            <a:extLst>
              <a:ext uri="{FF2B5EF4-FFF2-40B4-BE49-F238E27FC236}">
                <a16:creationId xmlns:a16="http://schemas.microsoft.com/office/drawing/2014/main" id="{389979B8-B63E-4277-B3CF-8CF8642AFC8C}"/>
              </a:ext>
            </a:extLst>
          </p:cNvPr>
          <p:cNvSpPr/>
          <p:nvPr/>
        </p:nvSpPr>
        <p:spPr>
          <a:xfrm>
            <a:off x="8727783" y="759708"/>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委託費用の目安は税抜き</a:t>
            </a:r>
            <a:r>
              <a:rPr kumimoji="1" lang="en-US" altLang="ja-JP" sz="1200" dirty="0">
                <a:solidFill>
                  <a:srgbClr val="FFFFFF"/>
                </a:solidFill>
                <a:latin typeface="Meiryo UI" panose="020B0604030504040204" pitchFamily="50" charset="-128"/>
                <a:ea typeface="Meiryo UI" panose="020B0604030504040204" pitchFamily="50" charset="-128"/>
              </a:rPr>
              <a:t>500</a:t>
            </a:r>
            <a:r>
              <a:rPr kumimoji="1" lang="ja-JP" altLang="en-US" sz="1200" dirty="0">
                <a:solidFill>
                  <a:srgbClr val="FFFFFF"/>
                </a:solidFill>
                <a:latin typeface="Meiryo UI" panose="020B0604030504040204" pitchFamily="50" charset="-128"/>
                <a:ea typeface="Meiryo UI" panose="020B0604030504040204" pitchFamily="50" charset="-128"/>
              </a:rPr>
              <a:t>万円</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件を想定しております。仮に</a:t>
            </a:r>
            <a:r>
              <a:rPr kumimoji="1" lang="en-US" altLang="ja-JP" sz="1200" dirty="0">
                <a:solidFill>
                  <a:srgbClr val="FFFFFF"/>
                </a:solidFill>
                <a:latin typeface="Meiryo UI" panose="020B0604030504040204" pitchFamily="50" charset="-128"/>
                <a:ea typeface="Meiryo UI" panose="020B0604030504040204" pitchFamily="50" charset="-128"/>
              </a:rPr>
              <a:t>500</a:t>
            </a:r>
            <a:r>
              <a:rPr kumimoji="1" lang="ja-JP" altLang="en-US" sz="1200" dirty="0">
                <a:solidFill>
                  <a:srgbClr val="FFFFFF"/>
                </a:solidFill>
                <a:latin typeface="Meiryo UI" panose="020B0604030504040204" pitchFamily="50" charset="-128"/>
                <a:ea typeface="Meiryo UI" panose="020B0604030504040204" pitchFamily="50" charset="-128"/>
              </a:rPr>
              <a:t>万円を超える場合は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特別な理由を記載してください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6">
            <a:extLst>
              <a:ext uri="{FF2B5EF4-FFF2-40B4-BE49-F238E27FC236}">
                <a16:creationId xmlns:a16="http://schemas.microsoft.com/office/drawing/2014/main" id="{DA8463B9-037C-46CF-9F39-9A5A673257BC}"/>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524270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7528"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8</a:t>
            </a:r>
            <a:r>
              <a:rPr lang="en-US" altLang="ja-JP" dirty="0">
                <a:ea typeface="Meiryo UI" panose="020B0604030504040204" pitchFamily="50" charset="-128"/>
              </a:rPr>
              <a:t>.</a:t>
            </a:r>
            <a:r>
              <a:rPr lang="ja-JP" altLang="en-US" dirty="0">
                <a:ea typeface="Meiryo UI" panose="020B0604030504040204" pitchFamily="50" charset="-128"/>
              </a:rPr>
              <a:t>個人情報</a:t>
            </a:r>
            <a:r>
              <a:rPr lang="ja-JP" altLang="en-US" dirty="0"/>
              <a:t>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759883"/>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6" name="Rectangle 5">
            <a:extLst>
              <a:ext uri="{FF2B5EF4-FFF2-40B4-BE49-F238E27FC236}">
                <a16:creationId xmlns:a16="http://schemas.microsoft.com/office/drawing/2014/main" id="{262DF60B-B91C-45B7-A565-7526F3FC3962}"/>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7" name="Rectangle 24">
            <a:extLst>
              <a:ext uri="{FF2B5EF4-FFF2-40B4-BE49-F238E27FC236}">
                <a16:creationId xmlns:a16="http://schemas.microsoft.com/office/drawing/2014/main" id="{952B64B2-5678-4D23-89CC-522A560AF717}"/>
              </a:ext>
            </a:extLst>
          </p:cNvPr>
          <p:cNvSpPr/>
          <p:nvPr/>
        </p:nvSpPr>
        <p:spPr>
          <a:xfrm>
            <a:off x="8727783" y="693347"/>
            <a:ext cx="3066473" cy="11795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1359401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9545"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基本情報</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2382273"/>
            <a:ext cx="10934700" cy="267765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企業・団体名：</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108000" lvl="1">
              <a:buClr>
                <a:schemeClr val="tx2"/>
              </a:buClr>
              <a:buSzPct val="100000"/>
            </a:pPr>
            <a:endParaRPr kumimoji="1" lang="en-US" altLang="ja-JP" sz="2400" dirty="0">
              <a:solidFill>
                <a:schemeClr val="tx1"/>
              </a:solidFill>
              <a:latin typeface="Trebuchet MS" panose="020B0603020202020204" pitchFamily="34" charset="0"/>
              <a:ea typeface="Meiryo UI" panose="020B0604030504040204" pitchFamily="50" charset="-128"/>
            </a:endParaRPr>
          </a:p>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担当者情報</a:t>
            </a:r>
            <a:endParaRPr kumimoji="1" lang="en-US" altLang="ja-JP" sz="2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所属・役職：</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氏名</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フリガナ</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a:t>
            </a:r>
            <a:r>
              <a:rPr kumimoji="1" lang="en-US" altLang="ja-JP" sz="2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メールアドレス：</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電話番号：</a:t>
            </a:r>
            <a:r>
              <a:rPr kumimoji="1" lang="en-US" altLang="ja-JP" sz="2400" dirty="0">
                <a:solidFill>
                  <a:schemeClr val="tx1"/>
                </a:solidFill>
                <a:latin typeface="Trebuchet MS" panose="020B0603020202020204" pitchFamily="34" charset="0"/>
                <a:ea typeface="Meiryo UI" panose="020B0604030504040204" pitchFamily="50" charset="-128"/>
              </a:rPr>
              <a:t>XXX</a:t>
            </a:r>
          </a:p>
        </p:txBody>
      </p:sp>
    </p:spTree>
    <p:extLst>
      <p:ext uri="{BB962C8B-B14F-4D97-AF65-F5344CB8AC3E}">
        <p14:creationId xmlns:p14="http://schemas.microsoft.com/office/powerpoint/2010/main" val="24271674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6297"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497672"/>
            <a:ext cx="10934700" cy="444685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 ・場所</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事業者・自治体</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学校として目指す姿</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目指す姿に向けたロードマップ</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実現にあたっての検証ポイント</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支出計画</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7068215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3447"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 実施体制 ・場所</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部活支援ツールを担当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指導を担当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実施場所</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423551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市</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人口：</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人</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実施校①：</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対象部活動：</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実施校②：</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対象部活動：</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13" name="Rectangle 12">
            <a:extLst>
              <a:ext uri="{FF2B5EF4-FFF2-40B4-BE49-F238E27FC236}">
                <a16:creationId xmlns:a16="http://schemas.microsoft.com/office/drawing/2014/main" id="{E1B53BAB-4E50-4113-B6A3-104C9576DC48}"/>
              </a:ext>
            </a:extLst>
          </p:cNvPr>
          <p:cNvSpPr/>
          <p:nvPr/>
        </p:nvSpPr>
        <p:spPr>
          <a:xfrm>
            <a:off x="8727783" y="705924"/>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再委託、外注、監修 等の区別も記載ください</a:t>
            </a:r>
            <a:br>
              <a:rPr kumimoji="1" lang="ja-JP" altLang="en-US" sz="1200" dirty="0">
                <a:solidFill>
                  <a:srgbClr val="FFFFFF"/>
                </a:solidFill>
                <a:latin typeface="Meiryo UI" panose="020B0604030504040204" pitchFamily="50" charset="-128"/>
                <a:ea typeface="Meiryo UI" panose="020B0604030504040204" pitchFamily="50" charset="-128"/>
              </a:rPr>
            </a:b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4" name="Rectangle 13">
            <a:extLst>
              <a:ext uri="{FF2B5EF4-FFF2-40B4-BE49-F238E27FC236}">
                <a16:creationId xmlns:a16="http://schemas.microsoft.com/office/drawing/2014/main" id="{395C30A1-41FD-4026-8779-B17732AD3333}"/>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0565201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2327885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1186"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t> 事業者・自治体</a:t>
            </a:r>
            <a:r>
              <a:rPr lang="en-US" altLang="ja-JP" dirty="0"/>
              <a:t>/</a:t>
            </a:r>
            <a:r>
              <a:rPr lang="ja-JP" altLang="en-US" dirty="0"/>
              <a:t>学校として目指す姿</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2796247" cy="4079875"/>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r>
              <a:rPr kumimoji="1" lang="ja-JP" altLang="en-US" dirty="0">
                <a:solidFill>
                  <a:schemeClr val="tx1"/>
                </a:solidFill>
                <a:latin typeface="Trebuchet MS" panose="020B0603020202020204" pitchFamily="34" charset="0"/>
                <a:ea typeface="Meiryo UI" panose="020B0604030504040204" pitchFamily="50" charset="-128"/>
              </a:rPr>
              <a:t>と</a:t>
            </a:r>
            <a:r>
              <a:rPr kumimoji="1" lang="en-US" altLang="ja-JP" dirty="0">
                <a:solidFill>
                  <a:schemeClr val="tx1"/>
                </a:solidFill>
                <a:latin typeface="Trebuchet MS" panose="020B0603020202020204" pitchFamily="34" charset="0"/>
                <a:ea typeface="Meiryo UI" panose="020B0604030504040204" pitchFamily="50" charset="-128"/>
              </a:rPr>
              <a:t>XX</a:t>
            </a:r>
            <a:r>
              <a:rPr kumimoji="1" lang="ja-JP" altLang="en-US" dirty="0">
                <a:solidFill>
                  <a:schemeClr val="tx1"/>
                </a:solidFill>
                <a:latin typeface="Trebuchet MS" panose="020B0603020202020204" pitchFamily="34" charset="0"/>
                <a:ea typeface="Meiryo UI" panose="020B0604030504040204" pitchFamily="50" charset="-128"/>
              </a:rPr>
              <a:t>が課題</a:t>
            </a: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2796247"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抱える課題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3668618" y="1381454"/>
            <a:ext cx="8102464"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最終的に目指す姿</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2943436" y="4034062"/>
            <a:ext cx="1139796"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2" name="Rectangle 21">
            <a:extLst>
              <a:ext uri="{FF2B5EF4-FFF2-40B4-BE49-F238E27FC236}">
                <a16:creationId xmlns:a16="http://schemas.microsoft.com/office/drawing/2014/main" id="{EAF5B7F9-D566-4D2A-8009-D4D98EE448CB}"/>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9" name="正方形/長方形 28">
            <a:extLst>
              <a:ext uri="{FF2B5EF4-FFF2-40B4-BE49-F238E27FC236}">
                <a16:creationId xmlns:a16="http://schemas.microsoft.com/office/drawing/2014/main" id="{BE4DF932-4C15-4A57-9557-8155043660B0}"/>
              </a:ext>
            </a:extLst>
          </p:cNvPr>
          <p:cNvSpPr/>
          <p:nvPr/>
        </p:nvSpPr>
        <p:spPr>
          <a:xfrm>
            <a:off x="3668617" y="2081212"/>
            <a:ext cx="7893383" cy="4079874"/>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20XX</a:t>
            </a:r>
            <a:r>
              <a:rPr kumimoji="1" lang="ja-JP" altLang="en-US" dirty="0">
                <a:solidFill>
                  <a:schemeClr val="tx1"/>
                </a:solidFill>
                <a:latin typeface="Trebuchet MS" panose="020B0603020202020204" pitchFamily="34" charset="0"/>
                <a:ea typeface="Meiryo UI" panose="020B0604030504040204" pitchFamily="50" charset="-128"/>
              </a:rPr>
              <a:t>年までに</a:t>
            </a:r>
            <a:r>
              <a:rPr kumimoji="1" lang="en-US" altLang="ja-JP" dirty="0">
                <a:solidFill>
                  <a:schemeClr val="tx1"/>
                </a:solidFill>
                <a:latin typeface="Trebuchet MS" panose="020B0603020202020204" pitchFamily="34" charset="0"/>
                <a:ea typeface="Meiryo UI" panose="020B0604030504040204" pitchFamily="50" charset="-128"/>
              </a:rPr>
              <a:t>XXX</a:t>
            </a:r>
            <a:r>
              <a:rPr kumimoji="1" lang="ja-JP" altLang="en-US" dirty="0">
                <a:solidFill>
                  <a:schemeClr val="tx1"/>
                </a:solidFill>
                <a:latin typeface="Trebuchet MS" panose="020B0603020202020204" pitchFamily="34" charset="0"/>
                <a:ea typeface="Meiryo UI" panose="020B0604030504040204" pitchFamily="50" charset="-128"/>
              </a:rPr>
              <a:t>を目指す</a:t>
            </a: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09DC3BDD-89CD-4C5F-A1C9-E287433C1E39}"/>
              </a:ext>
            </a:extLst>
          </p:cNvPr>
          <p:cNvGraphicFramePr>
            <a:graphicFrameLocks noGrp="1"/>
          </p:cNvGraphicFramePr>
          <p:nvPr>
            <p:extLst>
              <p:ext uri="{D42A27DB-BD31-4B8C-83A1-F6EECF244321}">
                <p14:modId xmlns:p14="http://schemas.microsoft.com/office/powerpoint/2010/main" val="3913408960"/>
              </p:ext>
            </p:extLst>
          </p:nvPr>
        </p:nvGraphicFramePr>
        <p:xfrm>
          <a:off x="629998" y="1621968"/>
          <a:ext cx="10933353" cy="4539118"/>
        </p:xfrm>
        <a:graphic>
          <a:graphicData uri="http://schemas.openxmlformats.org/drawingml/2006/table">
            <a:tbl>
              <a:tblPr firstRow="1" bandRow="1">
                <a:tableStyleId>{2D5ABB26-0587-4C30-8999-92F81FD0307C}</a:tableStyleId>
              </a:tblPr>
              <a:tblGrid>
                <a:gridCol w="2766853">
                  <a:extLst>
                    <a:ext uri="{9D8B030D-6E8A-4147-A177-3AD203B41FA5}">
                      <a16:colId xmlns:a16="http://schemas.microsoft.com/office/drawing/2014/main" val="2693874311"/>
                    </a:ext>
                  </a:extLst>
                </a:gridCol>
                <a:gridCol w="857097">
                  <a:extLst>
                    <a:ext uri="{9D8B030D-6E8A-4147-A177-3AD203B41FA5}">
                      <a16:colId xmlns:a16="http://schemas.microsoft.com/office/drawing/2014/main" val="307140456"/>
                    </a:ext>
                  </a:extLst>
                </a:gridCol>
                <a:gridCol w="3226153">
                  <a:extLst>
                    <a:ext uri="{9D8B030D-6E8A-4147-A177-3AD203B41FA5}">
                      <a16:colId xmlns:a16="http://schemas.microsoft.com/office/drawing/2014/main" val="2407791927"/>
                    </a:ext>
                  </a:extLst>
                </a:gridCol>
                <a:gridCol w="779316">
                  <a:extLst>
                    <a:ext uri="{9D8B030D-6E8A-4147-A177-3AD203B41FA5}">
                      <a16:colId xmlns:a16="http://schemas.microsoft.com/office/drawing/2014/main" val="2728887808"/>
                    </a:ext>
                  </a:extLst>
                </a:gridCol>
                <a:gridCol w="3303934">
                  <a:extLst>
                    <a:ext uri="{9D8B030D-6E8A-4147-A177-3AD203B41FA5}">
                      <a16:colId xmlns:a16="http://schemas.microsoft.com/office/drawing/2014/main" val="1760370534"/>
                    </a:ext>
                  </a:extLst>
                </a:gridCol>
              </a:tblGrid>
              <a:tr h="858752">
                <a:tc>
                  <a:txBody>
                    <a:bodyPr/>
                    <a:lstStyle/>
                    <a:p>
                      <a:endParaRPr lang="en-US" dirty="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2">
                  <a:txBody>
                    <a:bodyPr/>
                    <a:lstStyle/>
                    <a:p>
                      <a:pPr algn="ctr"/>
                      <a:r>
                        <a:rPr lang="ja-JP" altLang="en-US" dirty="0">
                          <a:solidFill>
                            <a:srgbClr val="FFFFFF"/>
                          </a:solidFill>
                          <a:latin typeface="Trebuchet MS" panose="020B0603020202020204" pitchFamily="34" charset="0"/>
                          <a:ea typeface="Meiryo UI" panose="020B0604030504040204" pitchFamily="50" charset="-128"/>
                        </a:rPr>
                        <a:t>会員の考え方①</a:t>
                      </a:r>
                      <a:endParaRPr lang="en-US" dirty="0">
                        <a:solidFill>
                          <a:srgbClr val="FFFFFF"/>
                        </a:solidFill>
                        <a:latin typeface="Trebuchet MS" panose="020B0603020202020204" pitchFamily="34" charset="0"/>
                        <a:ea typeface="Meiryo UI" panose="020B0604030504040204" pitchFamily="50" charset="-128"/>
                      </a:endParaRPr>
                    </a:p>
                    <a:p>
                      <a:pPr algn="ctr"/>
                      <a:r>
                        <a:rPr lang="ja-JP" altLang="en-US" dirty="0">
                          <a:solidFill>
                            <a:srgbClr val="FFFFFF"/>
                          </a:solidFill>
                          <a:latin typeface="Trebuchet MS" panose="020B0603020202020204" pitchFamily="34" charset="0"/>
                          <a:ea typeface="Meiryo UI" panose="020B0604030504040204" pitchFamily="50" charset="-128"/>
                        </a:rPr>
                        <a:t>所属学校を問わずオープン</a:t>
                      </a:r>
                      <a:endParaRPr lang="en-US" dirty="0">
                        <a:solidFill>
                          <a:srgbClr val="FFFFFF"/>
                        </a:solidFill>
                        <a:latin typeface="Trebuchet MS" panose="020B0603020202020204" pitchFamily="34" charset="0"/>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tx2"/>
                    </a:solidFill>
                  </a:tcPr>
                </a:tc>
                <a:tc hMerge="1">
                  <a:txBody>
                    <a:bodyPr/>
                    <a:lstStyle/>
                    <a:p>
                      <a:pPr algn="ctr"/>
                      <a:endParaRPr lang="en-US" dirty="0">
                        <a:solidFill>
                          <a:srgbClr val="FFFFFF"/>
                        </a:solidFill>
                        <a:latin typeface="Trebuchet MS" panose="020B0603020202020204" pitchFamily="34" charset="0"/>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tx2"/>
                    </a:solidFill>
                  </a:tcPr>
                </a:tc>
                <a:tc gridSpan="2">
                  <a:txBody>
                    <a:bodyPr/>
                    <a:lstStyle/>
                    <a:p>
                      <a:pPr algn="ctr"/>
                      <a:r>
                        <a:rPr lang="ja-JP" altLang="en-US" dirty="0">
                          <a:solidFill>
                            <a:srgbClr val="FFFFFF"/>
                          </a:solidFill>
                          <a:latin typeface="Trebuchet MS" panose="020B0603020202020204" pitchFamily="34" charset="0"/>
                          <a:ea typeface="Meiryo UI" panose="020B0604030504040204" pitchFamily="50" charset="-128"/>
                        </a:rPr>
                        <a:t>会員の考え方②</a:t>
                      </a:r>
                      <a:endParaRPr lang="en-US" dirty="0">
                        <a:solidFill>
                          <a:srgbClr val="FFFFFF"/>
                        </a:solidFill>
                        <a:latin typeface="Trebuchet MS" panose="020B0603020202020204" pitchFamily="34" charset="0"/>
                        <a:ea typeface="Meiryo UI" panose="020B0604030504040204" pitchFamily="50" charset="-128"/>
                      </a:endParaRPr>
                    </a:p>
                    <a:p>
                      <a:pPr algn="ctr"/>
                      <a:r>
                        <a:rPr lang="ja-JP" altLang="en-US" dirty="0">
                          <a:solidFill>
                            <a:srgbClr val="FFFFFF"/>
                          </a:solidFill>
                          <a:latin typeface="Trebuchet MS" panose="020B0603020202020204" pitchFamily="34" charset="0"/>
                          <a:ea typeface="Meiryo UI" panose="020B0604030504040204" pitchFamily="50" charset="-128"/>
                        </a:rPr>
                        <a:t>特定の学校の生徒に限定</a:t>
                      </a:r>
                      <a:endParaRPr lang="en-US" dirty="0">
                        <a:solidFill>
                          <a:srgbClr val="FFFFFF"/>
                        </a:solidFill>
                        <a:latin typeface="Trebuchet MS" panose="020B0603020202020204" pitchFamily="34" charset="0"/>
                        <a:ea typeface="Meiryo UI" panose="020B0604030504040204" pitchFamily="50" charset="-128"/>
                      </a:endParaRPr>
                    </a:p>
                  </a:txBody>
                  <a:tcPr anchor="ctr">
                    <a:lnL w="6350"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tx2"/>
                    </a:solidFill>
                  </a:tcPr>
                </a:tc>
                <a:tc hMerge="1">
                  <a:txBody>
                    <a:bodyPr/>
                    <a:lstStyle/>
                    <a:p>
                      <a:pPr algn="ctr"/>
                      <a:endParaRPr lang="en-US" dirty="0">
                        <a:solidFill>
                          <a:srgbClr val="FFFFFF"/>
                        </a:solidFill>
                        <a:latin typeface="Trebuchet MS" panose="020B0603020202020204" pitchFamily="34" charset="0"/>
                        <a:ea typeface="Meiryo UI" panose="020B0604030504040204" pitchFamily="50" charset="-128"/>
                      </a:endParaRPr>
                    </a:p>
                  </a:txBody>
                  <a:tcPr anchor="ctr">
                    <a:lnL w="6350"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72646791"/>
                  </a:ext>
                </a:extLst>
              </a:tr>
              <a:tr h="1840183">
                <a:tc>
                  <a:txBody>
                    <a:bodyPr/>
                    <a:lstStyle/>
                    <a:p>
                      <a:pPr algn="l"/>
                      <a:r>
                        <a:rPr lang="ja-JP" altLang="en-US" dirty="0">
                          <a:latin typeface="Trebuchet MS" panose="020B0603020202020204" pitchFamily="34" charset="0"/>
                          <a:ea typeface="Meiryo UI" panose="020B0604030504040204" pitchFamily="50" charset="-128"/>
                        </a:rPr>
                        <a:t>一般法人クラブ</a:t>
                      </a:r>
                      <a:endParaRPr lang="en-US" altLang="ja-JP" dirty="0">
                        <a:latin typeface="Trebuchet MS" panose="020B0603020202020204" pitchFamily="34" charset="0"/>
                        <a:ea typeface="Meiryo UI" panose="020B0604030504040204" pitchFamily="50" charset="-128"/>
                      </a:endParaRPr>
                    </a:p>
                    <a:p>
                      <a:pPr algn="l"/>
                      <a:endParaRPr lang="en-US" dirty="0">
                        <a:latin typeface="Trebuchet MS" panose="020B0603020202020204" pitchFamily="34" charset="0"/>
                        <a:ea typeface="Meiryo UI" panose="020B0604030504040204" pitchFamily="50" charset="-128"/>
                      </a:endParaRP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ja-JP" altLang="en-US" sz="1800" i="0" u="none" kern="1200" spc="0" dirty="0">
                          <a:latin typeface="Trebuchet MS" panose="020B0603020202020204" pitchFamily="34" charset="0"/>
                          <a:ea typeface="Meiryo UI" panose="020B0604030504040204" pitchFamily="50" charset="-128"/>
                        </a:rPr>
                        <a:t>株式会社、地域の</a:t>
                      </a:r>
                      <a:r>
                        <a:rPr lang="en-US" altLang="ja-JP" sz="1800" i="0" u="none" kern="1200" spc="0" dirty="0">
                          <a:latin typeface="Trebuchet MS" panose="020B0603020202020204" pitchFamily="34" charset="0"/>
                          <a:ea typeface="Meiryo UI" panose="020B0604030504040204" pitchFamily="50" charset="-128"/>
                        </a:rPr>
                        <a:t>NPO </a:t>
                      </a:r>
                      <a:r>
                        <a:rPr lang="ja-JP" altLang="en-US" sz="1800" i="0" u="none" kern="1200" spc="0" dirty="0">
                          <a:latin typeface="Trebuchet MS" panose="020B0603020202020204" pitchFamily="34" charset="0"/>
                          <a:ea typeface="Meiryo UI" panose="020B0604030504040204" pitchFamily="50" charset="-128"/>
                        </a:rPr>
                        <a:t>法人や一般社団法人（自治体が関与する場合も含む）等が運営</a:t>
                      </a:r>
                      <a:endParaRPr lang="en-US" sz="1800" i="0" u="none" kern="1200" spc="0" dirty="0">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lang="en-US" altLang="ja-JP" sz="2800" dirty="0">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lang="en-US" altLang="ja-JP" sz="1400" b="1" dirty="0">
                          <a:latin typeface="Trebuchet MS" panose="020B0603020202020204" pitchFamily="34" charset="0"/>
                          <a:ea typeface="Meiryo UI" panose="020B0604030504040204" pitchFamily="50" charset="-128"/>
                        </a:rPr>
                        <a:t>【A</a:t>
                      </a:r>
                      <a:r>
                        <a:rPr lang="ja-JP" altLang="en-US" sz="1400" b="1" dirty="0">
                          <a:latin typeface="Trebuchet MS" panose="020B0603020202020204" pitchFamily="34" charset="0"/>
                          <a:ea typeface="Meiryo UI" panose="020B0604030504040204" pitchFamily="50" charset="-128"/>
                        </a:rPr>
                        <a:t>類型</a:t>
                      </a:r>
                      <a:r>
                        <a:rPr lang="en-US" altLang="ja-JP" sz="1400" b="1" dirty="0">
                          <a:latin typeface="Trebuchet MS" panose="020B0603020202020204" pitchFamily="34" charset="0"/>
                          <a:ea typeface="Meiryo UI" panose="020B0604030504040204" pitchFamily="50" charset="-128"/>
                        </a:rPr>
                        <a:t>】</a:t>
                      </a:r>
                    </a:p>
                    <a:p>
                      <a:pPr algn="l"/>
                      <a:endParaRPr lang="en-US" altLang="ja-JP" sz="1400" dirty="0">
                        <a:latin typeface="Trebuchet MS" panose="020B0603020202020204" pitchFamily="34" charset="0"/>
                        <a:ea typeface="Meiryo UI" panose="020B0604030504040204" pitchFamily="50" charset="-128"/>
                      </a:endParaRPr>
                    </a:p>
                    <a:p>
                      <a:pPr algn="l"/>
                      <a:r>
                        <a:rPr lang="ja-JP" altLang="en-US" sz="1400" dirty="0">
                          <a:latin typeface="Trebuchet MS" panose="020B0603020202020204" pitchFamily="34" charset="0"/>
                          <a:ea typeface="Meiryo UI" panose="020B0604030504040204" pitchFamily="50" charset="-128"/>
                        </a:rPr>
                        <a:t>多くのプロスポーツチーム傘下のスクールや総</a:t>
                      </a:r>
                    </a:p>
                    <a:p>
                      <a:pPr algn="l"/>
                      <a:r>
                        <a:rPr lang="ja-JP" altLang="en-US" sz="1400" dirty="0">
                          <a:latin typeface="Trebuchet MS" panose="020B0603020202020204" pitchFamily="34" charset="0"/>
                          <a:ea typeface="Meiryo UI" panose="020B0604030504040204" pitchFamily="50" charset="-128"/>
                        </a:rPr>
                        <a:t>合型地域スポーツクラブの発展形</a:t>
                      </a:r>
                      <a:endParaRPr lang="en-US" altLang="ja-JP" sz="1400" dirty="0">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en-US" altLang="ja-JP" sz="2800" kern="120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b="1" kern="1200" dirty="0">
                          <a:effectLst/>
                          <a:latin typeface="Trebuchet MS" panose="020B0603020202020204" pitchFamily="34" charset="0"/>
                          <a:ea typeface="Meiryo UI" panose="020B0604030504040204" pitchFamily="50" charset="-128"/>
                        </a:rPr>
                        <a:t>【B</a:t>
                      </a:r>
                      <a:r>
                        <a:rPr kumimoji="1" lang="ja-JP" altLang="en-US" sz="1400" b="1" kern="1200" dirty="0">
                          <a:effectLst/>
                          <a:latin typeface="Trebuchet MS" panose="020B0603020202020204" pitchFamily="34" charset="0"/>
                          <a:ea typeface="Meiryo UI" panose="020B0604030504040204" pitchFamily="50" charset="-128"/>
                        </a:rPr>
                        <a:t>類型</a:t>
                      </a:r>
                      <a:r>
                        <a:rPr kumimoji="1" lang="en-US" altLang="ja-JP" sz="1400" b="1" kern="1200" dirty="0">
                          <a:effectLst/>
                          <a:latin typeface="Trebuchet MS" panose="020B0603020202020204" pitchFamily="34" charset="0"/>
                          <a:ea typeface="Meiryo UI" panose="020B0604030504040204" pitchFamily="50" charset="-128"/>
                        </a:rPr>
                        <a:t>】</a:t>
                      </a:r>
                    </a:p>
                    <a:p>
                      <a:pPr algn="l"/>
                      <a:endParaRPr kumimoji="1" lang="en-US" altLang="ja-JP" sz="1400" kern="1200" dirty="0">
                        <a:effectLst/>
                        <a:latin typeface="Trebuchet MS" panose="020B0603020202020204" pitchFamily="34" charset="0"/>
                        <a:ea typeface="Meiryo UI" panose="020B0604030504040204" pitchFamily="50" charset="-128"/>
                      </a:endParaRPr>
                    </a:p>
                    <a:p>
                      <a:pPr algn="l"/>
                      <a:r>
                        <a:rPr kumimoji="1" lang="ja-JP" altLang="en-US" sz="1400" kern="1200" dirty="0">
                          <a:effectLst/>
                          <a:latin typeface="Trebuchet MS" panose="020B0603020202020204" pitchFamily="34" charset="0"/>
                          <a:ea typeface="Meiryo UI" panose="020B0604030504040204" pitchFamily="50" charset="-128"/>
                        </a:rPr>
                        <a:t>学校が部活動運営を外部委託する形態等</a:t>
                      </a:r>
                      <a:br>
                        <a:rPr kumimoji="1" lang="en-US" altLang="ja-JP" sz="1400" kern="1200" dirty="0">
                          <a:effectLst/>
                          <a:latin typeface="Trebuchet MS" panose="020B0603020202020204" pitchFamily="34" charset="0"/>
                          <a:ea typeface="Meiryo UI" panose="020B0604030504040204" pitchFamily="50" charset="-128"/>
                        </a:rPr>
                      </a:br>
                      <a:endParaRPr kumimoji="1" lang="en-US" altLang="ja-JP" sz="1400" kern="120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0772182"/>
                  </a:ext>
                </a:extLst>
              </a:tr>
              <a:tr h="1840183">
                <a:tc>
                  <a:txBody>
                    <a:bodyPr/>
                    <a:lstStyle/>
                    <a:p>
                      <a:pPr algn="l"/>
                      <a:r>
                        <a:rPr lang="ja-JP" altLang="en-US" dirty="0">
                          <a:latin typeface="Trebuchet MS" panose="020B0603020202020204" pitchFamily="34" charset="0"/>
                          <a:ea typeface="Meiryo UI" panose="020B0604030504040204" pitchFamily="50" charset="-128"/>
                        </a:rPr>
                        <a:t>学校</a:t>
                      </a:r>
                      <a:r>
                        <a:rPr kumimoji="1" lang="ja-JP" altLang="ja-JP" sz="1800" kern="1200" dirty="0">
                          <a:effectLst/>
                          <a:latin typeface="Trebuchet MS" panose="020B0603020202020204" pitchFamily="34" charset="0"/>
                          <a:ea typeface="Meiryo UI" panose="020B0604030504040204" pitchFamily="50" charset="-128"/>
                        </a:rPr>
                        <a:t>関係法人</a:t>
                      </a:r>
                      <a:r>
                        <a:rPr kumimoji="1" lang="ja-JP" altLang="en-US" sz="1800" kern="1200" dirty="0">
                          <a:effectLst/>
                          <a:latin typeface="Trebuchet MS" panose="020B0603020202020204" pitchFamily="34" charset="0"/>
                          <a:ea typeface="Meiryo UI" panose="020B0604030504040204" pitchFamily="50" charset="-128"/>
                        </a:rPr>
                        <a:t>運営クラブ</a:t>
                      </a:r>
                      <a:endParaRPr kumimoji="1" lang="en-US" altLang="ja-JP" sz="1800" kern="1200" dirty="0">
                        <a:effectLst/>
                        <a:latin typeface="Trebuchet MS" panose="020B0603020202020204" pitchFamily="34" charset="0"/>
                        <a:ea typeface="Meiryo UI" panose="020B0604030504040204" pitchFamily="50" charset="-128"/>
                      </a:endParaRPr>
                    </a:p>
                    <a:p>
                      <a:pPr algn="l"/>
                      <a:endParaRPr kumimoji="1" lang="en-US" altLang="ja-JP" sz="1800" kern="1200" dirty="0">
                        <a:effectLst/>
                        <a:latin typeface="Trebuchet MS" panose="020B0603020202020204" pitchFamily="34" charset="0"/>
                        <a:ea typeface="Meiryo UI" panose="020B0604030504040204" pitchFamily="50" charset="-128"/>
                      </a:endParaRP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kumimoji="1" lang="ja-JP" altLang="en-US" sz="1800" i="0" u="none" kern="1200" spc="0" dirty="0">
                          <a:effectLst/>
                          <a:latin typeface="Trebuchet MS" panose="020B0603020202020204" pitchFamily="34" charset="0"/>
                          <a:ea typeface="Meiryo UI" panose="020B0604030504040204" pitchFamily="50" charset="-128"/>
                        </a:rPr>
                        <a:t>学校法人やそれが関与する法人が運営</a:t>
                      </a:r>
                      <a:endParaRPr kumimoji="1" lang="ja-JP" altLang="en-US" sz="1800" kern="1200" dirty="0">
                        <a:effectLst/>
                        <a:latin typeface="Trebuchet MS" panose="020B0603020202020204" pitchFamily="34" charset="0"/>
                        <a:ea typeface="Meiryo UI" panose="020B0604030504040204" pitchFamily="50" charset="-128"/>
                      </a:endParaRPr>
                    </a:p>
                    <a:p>
                      <a:pPr algn="l"/>
                      <a:endParaRPr kumimoji="1" lang="ja-JP" altLang="ja-JP" sz="1800" kern="120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377"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1" lang="ja-JP" altLang="en-US" sz="2800" i="0" u="none" kern="1200" spc="0" dirty="0">
                          <a:effectLst/>
                          <a:latin typeface="Trebuchet MS" panose="020B0603020202020204" pitchFamily="34" charset="0"/>
                          <a:ea typeface="Meiryo UI" panose="020B0604030504040204" pitchFamily="50" charset="-128"/>
                        </a:rPr>
                        <a:t>✔</a:t>
                      </a:r>
                      <a:endParaRPr kumimoji="1" lang="en-US" altLang="ja-JP" sz="2800" i="0" u="none" kern="1200" spc="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lvl="0" indent="0" algn="l" defTabSz="914377" rtl="0" eaLnBrk="1" latinLnBrk="0" hangingPunct="1">
                        <a:lnSpc>
                          <a:spcPct val="100000"/>
                        </a:lnSpc>
                        <a:spcBef>
                          <a:spcPts val="0"/>
                        </a:spcBef>
                        <a:spcAft>
                          <a:spcPts val="0"/>
                        </a:spcAft>
                        <a:buClrTx/>
                        <a:buSzPct val="100000"/>
                        <a:buFont typeface="Trebuchet MS" panose="020B0603020202020204" pitchFamily="34" charset="0"/>
                        <a:buChar char="​"/>
                      </a:pPr>
                      <a:r>
                        <a:rPr kumimoji="1" lang="en-US" altLang="ja-JP" sz="1400" b="1" i="0" u="none" kern="1200" spc="0" dirty="0">
                          <a:effectLst/>
                          <a:latin typeface="Trebuchet MS" panose="020B0603020202020204" pitchFamily="34" charset="0"/>
                          <a:ea typeface="Meiryo UI" panose="020B0604030504040204" pitchFamily="50" charset="-128"/>
                        </a:rPr>
                        <a:t>【C</a:t>
                      </a:r>
                      <a:r>
                        <a:rPr kumimoji="1" lang="ja-JP" altLang="en-US" sz="1400" b="1" i="0" u="none" kern="1200" spc="0" dirty="0">
                          <a:effectLst/>
                          <a:latin typeface="Trebuchet MS" panose="020B0603020202020204" pitchFamily="34" charset="0"/>
                          <a:ea typeface="Meiryo UI" panose="020B0604030504040204" pitchFamily="50" charset="-128"/>
                        </a:rPr>
                        <a:t>類型</a:t>
                      </a:r>
                      <a:r>
                        <a:rPr kumimoji="1" lang="en-US" altLang="ja-JP" sz="1400" b="1" i="0" u="none" kern="1200" spc="0" dirty="0">
                          <a:effectLst/>
                          <a:latin typeface="Trebuchet MS" panose="020B0603020202020204" pitchFamily="34" charset="0"/>
                          <a:ea typeface="Meiryo UI" panose="020B0604030504040204" pitchFamily="50" charset="-128"/>
                        </a:rPr>
                        <a:t>】</a:t>
                      </a:r>
                    </a:p>
                    <a:p>
                      <a:pPr marL="0" lvl="0" indent="0" algn="l" defTabSz="914377" rtl="0" eaLnBrk="1" latinLnBrk="0" hangingPunct="1">
                        <a:lnSpc>
                          <a:spcPct val="100000"/>
                        </a:lnSpc>
                        <a:spcBef>
                          <a:spcPts val="0"/>
                        </a:spcBef>
                        <a:spcAft>
                          <a:spcPts val="0"/>
                        </a:spcAft>
                        <a:buClrTx/>
                        <a:buSzPct val="100000"/>
                        <a:buFont typeface="Trebuchet MS" panose="020B0603020202020204" pitchFamily="34" charset="0"/>
                        <a:buChar char="​"/>
                      </a:pPr>
                      <a:endParaRPr kumimoji="1" lang="en-US" altLang="ja-JP" sz="1400" b="1" i="0" u="none" kern="1200" spc="0" dirty="0">
                        <a:effectLst/>
                        <a:latin typeface="Trebuchet MS" panose="020B0603020202020204" pitchFamily="34" charset="0"/>
                        <a:ea typeface="Meiryo UI" panose="020B0604030504040204" pitchFamily="50" charset="-128"/>
                      </a:endParaRPr>
                    </a:p>
                    <a:p>
                      <a:pPr marL="0" lvl="0" indent="0" algn="l" defTabSz="914377" rtl="0" eaLnBrk="1" latinLnBrk="0" hangingPunct="1">
                        <a:lnSpc>
                          <a:spcPct val="100000"/>
                        </a:lnSpc>
                        <a:spcBef>
                          <a:spcPts val="0"/>
                        </a:spcBef>
                        <a:spcAft>
                          <a:spcPts val="0"/>
                        </a:spcAft>
                        <a:buClrTx/>
                        <a:buSzPct val="100000"/>
                        <a:buFont typeface="Trebuchet MS" panose="020B0603020202020204" pitchFamily="34" charset="0"/>
                        <a:buChar char="​"/>
                      </a:pPr>
                      <a:r>
                        <a:rPr kumimoji="1" lang="ja-JP" altLang="en-US" sz="1400" b="0" i="0" u="none" kern="1200" spc="0" dirty="0">
                          <a:effectLst/>
                          <a:latin typeface="Trebuchet MS" panose="020B0603020202020204" pitchFamily="34" charset="0"/>
                          <a:ea typeface="Meiryo UI" panose="020B0604030504040204" pitchFamily="50" charset="-128"/>
                        </a:rPr>
                        <a:t>学校法人またはそれが関与する法人が、学</a:t>
                      </a:r>
                    </a:p>
                    <a:p>
                      <a:pPr marL="0" lvl="0" indent="0" algn="l" defTabSz="914377" rtl="0" eaLnBrk="1" latinLnBrk="0" hangingPunct="1">
                        <a:lnSpc>
                          <a:spcPct val="100000"/>
                        </a:lnSpc>
                        <a:spcBef>
                          <a:spcPts val="0"/>
                        </a:spcBef>
                        <a:spcAft>
                          <a:spcPts val="0"/>
                        </a:spcAft>
                        <a:buClrTx/>
                        <a:buSzPct val="100000"/>
                        <a:buFont typeface="Trebuchet MS" panose="020B0603020202020204" pitchFamily="34" charset="0"/>
                        <a:buChar char="​"/>
                      </a:pPr>
                      <a:r>
                        <a:rPr kumimoji="1" lang="ja-JP" altLang="en-US" sz="1400" b="0" i="0" u="none" kern="1200" spc="0" dirty="0">
                          <a:effectLst/>
                          <a:latin typeface="Trebuchet MS" panose="020B0603020202020204" pitchFamily="34" charset="0"/>
                          <a:ea typeface="Meiryo UI" panose="020B0604030504040204" pitchFamily="50" charset="-128"/>
                        </a:rPr>
                        <a:t>校管理外の社会教育事業の主体として、参加生徒の所属学校を問わず運営</a:t>
                      </a:r>
                      <a:endParaRPr kumimoji="1" lang="en-US" altLang="ja-JP" sz="1400" b="0" i="0" u="none" kern="1200" spc="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endParaRPr kumimoji="1" lang="en-US" altLang="ja-JP" sz="2800" kern="120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1400" b="1" kern="1200" dirty="0">
                          <a:effectLst/>
                          <a:latin typeface="Trebuchet MS" panose="020B0603020202020204" pitchFamily="34" charset="0"/>
                          <a:ea typeface="Meiryo UI" panose="020B0604030504040204" pitchFamily="50" charset="-128"/>
                        </a:rPr>
                        <a:t>【D</a:t>
                      </a:r>
                      <a:r>
                        <a:rPr kumimoji="1" lang="ja-JP" altLang="en-US" sz="1400" b="1" kern="1200" dirty="0">
                          <a:effectLst/>
                          <a:latin typeface="Trebuchet MS" panose="020B0603020202020204" pitchFamily="34" charset="0"/>
                          <a:ea typeface="Meiryo UI" panose="020B0604030504040204" pitchFamily="50" charset="-128"/>
                        </a:rPr>
                        <a:t>類型</a:t>
                      </a:r>
                      <a:r>
                        <a:rPr kumimoji="1" lang="en-US" altLang="ja-JP" sz="1400" b="1" kern="1200" dirty="0">
                          <a:effectLst/>
                          <a:latin typeface="Trebuchet MS" panose="020B0603020202020204" pitchFamily="34" charset="0"/>
                          <a:ea typeface="Meiryo UI" panose="020B0604030504040204" pitchFamily="50" charset="-128"/>
                        </a:rPr>
                        <a:t>】</a:t>
                      </a:r>
                    </a:p>
                    <a:p>
                      <a:pPr algn="l"/>
                      <a:endParaRPr kumimoji="1" lang="en-US" altLang="ja-JP" sz="1400" b="1" kern="1200" dirty="0">
                        <a:effectLst/>
                        <a:latin typeface="Trebuchet MS" panose="020B0603020202020204" pitchFamily="34" charset="0"/>
                        <a:ea typeface="Meiryo UI" panose="020B0604030504040204" pitchFamily="50" charset="-128"/>
                      </a:endParaRPr>
                    </a:p>
                    <a:p>
                      <a:pPr algn="l"/>
                      <a:r>
                        <a:rPr kumimoji="1" lang="ja-JP" altLang="en-US" sz="1400" b="0" kern="1200" dirty="0">
                          <a:effectLst/>
                          <a:latin typeface="Trebuchet MS" panose="020B0603020202020204" pitchFamily="34" charset="0"/>
                          <a:ea typeface="Meiryo UI" panose="020B0604030504040204" pitchFamily="50" charset="-128"/>
                        </a:rPr>
                        <a:t>学校法人またはそれが関与する法人が、学</a:t>
                      </a:r>
                    </a:p>
                    <a:p>
                      <a:pPr algn="l"/>
                      <a:r>
                        <a:rPr kumimoji="1" lang="ja-JP" altLang="en-US" sz="1400" b="0" kern="1200" dirty="0">
                          <a:effectLst/>
                          <a:latin typeface="Trebuchet MS" panose="020B0603020202020204" pitchFamily="34" charset="0"/>
                          <a:ea typeface="Meiryo UI" panose="020B0604030504040204" pitchFamily="50" charset="-128"/>
                        </a:rPr>
                        <a:t>校管理外の社会教育事業の主体として、自</a:t>
                      </a:r>
                    </a:p>
                    <a:p>
                      <a:pPr algn="l"/>
                      <a:r>
                        <a:rPr kumimoji="1" lang="ja-JP" altLang="en-US" sz="1400" b="0" kern="1200" dirty="0">
                          <a:effectLst/>
                          <a:latin typeface="Trebuchet MS" panose="020B0603020202020204" pitchFamily="34" charset="0"/>
                          <a:ea typeface="Meiryo UI" panose="020B0604030504040204" pitchFamily="50" charset="-128"/>
                        </a:rPr>
                        <a:t>校生徒向けに運営</a:t>
                      </a:r>
                      <a:endParaRPr kumimoji="1" lang="en-US" altLang="ja-JP" sz="1400" b="0" kern="1200" dirty="0">
                        <a:effectLst/>
                        <a:latin typeface="Trebuchet MS" panose="020B0603020202020204" pitchFamily="34" charset="0"/>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0526916"/>
                  </a:ext>
                </a:extLst>
              </a:tr>
            </a:tbl>
          </a:graphicData>
        </a:graphic>
      </p:graphicFrame>
      <p:sp>
        <p:nvSpPr>
          <p:cNvPr id="7" name="Rectangle 21">
            <a:extLst>
              <a:ext uri="{FF2B5EF4-FFF2-40B4-BE49-F238E27FC236}">
                <a16:creationId xmlns:a16="http://schemas.microsoft.com/office/drawing/2014/main" id="{3EBB4F1A-368E-45CE-B7FF-1389091C2985}"/>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8" name="タイトル 200">
            <a:extLst>
              <a:ext uri="{FF2B5EF4-FFF2-40B4-BE49-F238E27FC236}">
                <a16:creationId xmlns:a16="http://schemas.microsoft.com/office/drawing/2014/main" id="{58A755A3-C455-46D8-AD6C-B08687B46A23}"/>
              </a:ext>
            </a:extLst>
          </p:cNvPr>
          <p:cNvSpPr txBox="1">
            <a:spLocks/>
          </p:cNvSpPr>
          <p:nvPr/>
        </p:nvSpPr>
        <p:spPr>
          <a:xfrm>
            <a:off x="630001" y="622802"/>
            <a:ext cx="10933351" cy="424732"/>
          </a:xfrm>
          <a:prstGeom prst="rect">
            <a:avLst/>
          </a:prstGeom>
        </p:spPr>
        <p:txBody>
          <a:bodyPr vert="horz">
            <a:spAutoFit/>
          </a:bodyPr>
          <a:lst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dirty="0"/>
              <a:t>2.</a:t>
            </a:r>
            <a:r>
              <a:rPr lang="ja-JP" altLang="en-US" dirty="0"/>
              <a:t> 目指す姿の該当類型</a:t>
            </a:r>
            <a:endParaRPr lang="en-US" sz="1600" dirty="0">
              <a:solidFill>
                <a:srgbClr val="575757"/>
              </a:solidFill>
              <a:latin typeface="Trebuchet MS" panose="020B0603020202020204" pitchFamily="34" charset="0"/>
            </a:endParaRPr>
          </a:p>
        </p:txBody>
      </p:sp>
      <p:sp>
        <p:nvSpPr>
          <p:cNvPr id="9" name="Rectangle 20">
            <a:extLst>
              <a:ext uri="{FF2B5EF4-FFF2-40B4-BE49-F238E27FC236}">
                <a16:creationId xmlns:a16="http://schemas.microsoft.com/office/drawing/2014/main" id="{6A4A1451-87FD-402B-9C68-1483F1ACEBF0}"/>
              </a:ext>
            </a:extLst>
          </p:cNvPr>
          <p:cNvSpPr/>
          <p:nvPr/>
        </p:nvSpPr>
        <p:spPr>
          <a:xfrm>
            <a:off x="8727783" y="705925"/>
            <a:ext cx="3066473" cy="743312"/>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該当類型に✔を付けてください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101708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20431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71578"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3.</a:t>
            </a:r>
            <a:r>
              <a:rPr lang="ja-JP" altLang="en-US" dirty="0">
                <a:ea typeface="Meiryo UI" panose="020B0604030504040204" pitchFamily="50" charset="-128"/>
              </a:rPr>
              <a:t>目指す姿に向けたロードマップ</a:t>
            </a:r>
            <a:endParaRPr lang="en-US" sz="1600" dirty="0">
              <a:solidFill>
                <a:srgbClr val="575757"/>
              </a:solidFill>
              <a:latin typeface="Trebuchet MS" panose="020B0603020202020204" pitchFamily="34" charset="0"/>
            </a:endParaRPr>
          </a:p>
        </p:txBody>
      </p:sp>
      <p:sp>
        <p:nvSpPr>
          <p:cNvPr id="22" name="Rectangle 21">
            <a:extLst>
              <a:ext uri="{FF2B5EF4-FFF2-40B4-BE49-F238E27FC236}">
                <a16:creationId xmlns:a16="http://schemas.microsoft.com/office/drawing/2014/main" id="{EAF5B7F9-D566-4D2A-8009-D4D98EE448CB}"/>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grpSp>
        <p:nvGrpSpPr>
          <p:cNvPr id="4" name="グループ化 3">
            <a:extLst>
              <a:ext uri="{FF2B5EF4-FFF2-40B4-BE49-F238E27FC236}">
                <a16:creationId xmlns:a16="http://schemas.microsoft.com/office/drawing/2014/main" id="{5B26FBAA-4C02-4870-812F-C1070930C716}"/>
              </a:ext>
            </a:extLst>
          </p:cNvPr>
          <p:cNvGrpSpPr/>
          <p:nvPr/>
        </p:nvGrpSpPr>
        <p:grpSpPr>
          <a:xfrm>
            <a:off x="630002" y="1482762"/>
            <a:ext cx="10874810" cy="598452"/>
            <a:chOff x="628650" y="1482762"/>
            <a:chExt cx="10876162" cy="598452"/>
          </a:xfrm>
          <a:solidFill>
            <a:schemeClr val="tx2"/>
          </a:solidFill>
        </p:grpSpPr>
        <p:sp>
          <p:nvSpPr>
            <p:cNvPr id="33" name="Arrow: Pentagon 2">
              <a:extLst>
                <a:ext uri="{FF2B5EF4-FFF2-40B4-BE49-F238E27FC236}">
                  <a16:creationId xmlns:a16="http://schemas.microsoft.com/office/drawing/2014/main" id="{F29168AB-A091-4CBE-9336-7236B5F2921E}"/>
                </a:ext>
              </a:extLst>
            </p:cNvPr>
            <p:cNvSpPr/>
            <p:nvPr/>
          </p:nvSpPr>
          <p:spPr>
            <a:xfrm>
              <a:off x="628650" y="1482762"/>
              <a:ext cx="2624927" cy="598452"/>
            </a:xfrm>
            <a:prstGeom prst="homePlate">
              <a:avLst>
                <a:gd name="adj" fmla="val 29477"/>
              </a:avLst>
            </a:prstGeom>
            <a:grp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spcAft>
                  <a:spcPts val="1000"/>
                </a:spcAft>
              </a:pPr>
              <a:r>
                <a:rPr kumimoji="1" lang="en-US" altLang="ja-JP" dirty="0">
                  <a:solidFill>
                    <a:srgbClr val="FFFFFF"/>
                  </a:solidFill>
                  <a:latin typeface="Meiryo UI" panose="020B0604030504040204" pitchFamily="50" charset="-128"/>
                  <a:ea typeface="Meiryo UI" panose="020B0604030504040204" pitchFamily="50" charset="-128"/>
                </a:rPr>
                <a:t>2021</a:t>
              </a:r>
              <a:r>
                <a:rPr kumimoji="1" lang="ja-JP" altLang="en-US" dirty="0">
                  <a:solidFill>
                    <a:srgbClr val="FFFFFF"/>
                  </a:solidFill>
                  <a:latin typeface="Meiryo UI" panose="020B0604030504040204" pitchFamily="50" charset="-128"/>
                  <a:ea typeface="Meiryo UI" panose="020B0604030504040204" pitchFamily="50" charset="-128"/>
                </a:rPr>
                <a:t>年度</a:t>
              </a:r>
              <a:endParaRPr kumimoji="1" lang="en-US" altLang="ja-JP" dirty="0">
                <a:solidFill>
                  <a:srgbClr val="FFFFFF"/>
                </a:solidFill>
                <a:latin typeface="Meiryo UI" panose="020B0604030504040204" pitchFamily="50" charset="-128"/>
                <a:ea typeface="Meiryo UI" panose="020B0604030504040204" pitchFamily="50" charset="-128"/>
              </a:endParaRPr>
            </a:p>
          </p:txBody>
        </p:sp>
        <p:sp>
          <p:nvSpPr>
            <p:cNvPr id="35" name="Arrow: Pentagon 2">
              <a:extLst>
                <a:ext uri="{FF2B5EF4-FFF2-40B4-BE49-F238E27FC236}">
                  <a16:creationId xmlns:a16="http://schemas.microsoft.com/office/drawing/2014/main" id="{3E843629-2009-4732-B8C1-BD81A4B8FBA7}"/>
                </a:ext>
              </a:extLst>
            </p:cNvPr>
            <p:cNvSpPr/>
            <p:nvPr/>
          </p:nvSpPr>
          <p:spPr>
            <a:xfrm>
              <a:off x="3379062" y="1482762"/>
              <a:ext cx="2624927" cy="598452"/>
            </a:xfrm>
            <a:prstGeom prst="homePlate">
              <a:avLst>
                <a:gd name="adj" fmla="val 29477"/>
              </a:avLst>
            </a:prstGeom>
            <a:grp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spcAft>
                  <a:spcPts val="1000"/>
                </a:spcAft>
              </a:pPr>
              <a:r>
                <a:rPr kumimoji="1" lang="en-US" altLang="ja-JP" dirty="0">
                  <a:solidFill>
                    <a:srgbClr val="FFFFFF"/>
                  </a:solidFill>
                  <a:latin typeface="Meiryo UI" panose="020B0604030504040204" pitchFamily="50" charset="-128"/>
                  <a:ea typeface="Meiryo UI" panose="020B0604030504040204" pitchFamily="50" charset="-128"/>
                </a:rPr>
                <a:t>2022</a:t>
              </a:r>
              <a:r>
                <a:rPr kumimoji="1" lang="ja-JP" altLang="en-US" dirty="0">
                  <a:solidFill>
                    <a:srgbClr val="FFFFFF"/>
                  </a:solidFill>
                  <a:latin typeface="Meiryo UI" panose="020B0604030504040204" pitchFamily="50" charset="-128"/>
                  <a:ea typeface="Meiryo UI" panose="020B0604030504040204" pitchFamily="50" charset="-128"/>
                </a:rPr>
                <a:t>年度</a:t>
              </a:r>
              <a:endParaRPr kumimoji="1" lang="en-US" dirty="0">
                <a:solidFill>
                  <a:srgbClr val="FFFFFF"/>
                </a:solidFill>
                <a:latin typeface="Meiryo UI" panose="020B0604030504040204" pitchFamily="50" charset="-128"/>
                <a:ea typeface="Meiryo UI" panose="020B0604030504040204" pitchFamily="50" charset="-128"/>
              </a:endParaRPr>
            </a:p>
          </p:txBody>
        </p:sp>
        <p:sp>
          <p:nvSpPr>
            <p:cNvPr id="36" name="Arrow: Pentagon 2">
              <a:extLst>
                <a:ext uri="{FF2B5EF4-FFF2-40B4-BE49-F238E27FC236}">
                  <a16:creationId xmlns:a16="http://schemas.microsoft.com/office/drawing/2014/main" id="{A6C50C8B-E65D-4095-9759-7D4E8FDE9CC0}"/>
                </a:ext>
              </a:extLst>
            </p:cNvPr>
            <p:cNvSpPr/>
            <p:nvPr/>
          </p:nvSpPr>
          <p:spPr>
            <a:xfrm>
              <a:off x="6129474" y="1482762"/>
              <a:ext cx="2624927" cy="598452"/>
            </a:xfrm>
            <a:prstGeom prst="homePlate">
              <a:avLst>
                <a:gd name="adj" fmla="val 29477"/>
              </a:avLst>
            </a:prstGeom>
            <a:grp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spcAft>
                  <a:spcPts val="1000"/>
                </a:spcAft>
              </a:pPr>
              <a:r>
                <a:rPr kumimoji="1" lang="en-US" altLang="ja-JP" dirty="0">
                  <a:solidFill>
                    <a:srgbClr val="FFFFFF"/>
                  </a:solidFill>
                  <a:latin typeface="Meiryo UI" panose="020B0604030504040204" pitchFamily="50" charset="-128"/>
                  <a:ea typeface="Meiryo UI" panose="020B0604030504040204" pitchFamily="50" charset="-128"/>
                </a:rPr>
                <a:t>20xx</a:t>
              </a:r>
              <a:r>
                <a:rPr kumimoji="1" lang="ja-JP" altLang="en-US" dirty="0">
                  <a:solidFill>
                    <a:srgbClr val="FFFFFF"/>
                  </a:solidFill>
                  <a:latin typeface="Meiryo UI" panose="020B0604030504040204" pitchFamily="50" charset="-128"/>
                  <a:ea typeface="Meiryo UI" panose="020B0604030504040204" pitchFamily="50" charset="-128"/>
                </a:rPr>
                <a:t>年度</a:t>
              </a:r>
              <a:endParaRPr kumimoji="1" lang="en-US" dirty="0" err="1">
                <a:solidFill>
                  <a:srgbClr val="FFFFFF"/>
                </a:solidFill>
                <a:latin typeface="Meiryo UI" panose="020B0604030504040204" pitchFamily="50" charset="-128"/>
                <a:ea typeface="Meiryo UI" panose="020B0604030504040204" pitchFamily="50" charset="-128"/>
              </a:endParaRPr>
            </a:p>
          </p:txBody>
        </p:sp>
        <p:sp>
          <p:nvSpPr>
            <p:cNvPr id="37" name="Arrow: Pentagon 2">
              <a:extLst>
                <a:ext uri="{FF2B5EF4-FFF2-40B4-BE49-F238E27FC236}">
                  <a16:creationId xmlns:a16="http://schemas.microsoft.com/office/drawing/2014/main" id="{954BB38B-D194-4554-A53B-8DCBB14E84AA}"/>
                </a:ext>
              </a:extLst>
            </p:cNvPr>
            <p:cNvSpPr/>
            <p:nvPr/>
          </p:nvSpPr>
          <p:spPr>
            <a:xfrm>
              <a:off x="8879885" y="1482762"/>
              <a:ext cx="2624927" cy="598452"/>
            </a:xfrm>
            <a:prstGeom prst="homePlate">
              <a:avLst>
                <a:gd name="adj" fmla="val 29477"/>
              </a:avLst>
            </a:prstGeom>
            <a:grp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spcAft>
                  <a:spcPts val="1000"/>
                </a:spcAft>
              </a:pPr>
              <a:r>
                <a:rPr kumimoji="1" lang="en-US" altLang="ja-JP" dirty="0">
                  <a:solidFill>
                    <a:srgbClr val="FFFFFF"/>
                  </a:solidFill>
                  <a:latin typeface="Meiryo UI" panose="020B0604030504040204" pitchFamily="50" charset="-128"/>
                  <a:ea typeface="Meiryo UI" panose="020B0604030504040204" pitchFamily="50" charset="-128"/>
                </a:rPr>
                <a:t>20xx</a:t>
              </a:r>
              <a:r>
                <a:rPr kumimoji="1" lang="ja-JP" altLang="en-US" dirty="0">
                  <a:solidFill>
                    <a:srgbClr val="FFFFFF"/>
                  </a:solidFill>
                  <a:latin typeface="Meiryo UI" panose="020B0604030504040204" pitchFamily="50" charset="-128"/>
                  <a:ea typeface="Meiryo UI" panose="020B0604030504040204" pitchFamily="50" charset="-128"/>
                </a:rPr>
                <a:t>年度</a:t>
              </a:r>
              <a:endParaRPr kumimoji="1" lang="en-US" altLang="ja-JP" dirty="0">
                <a:solidFill>
                  <a:srgbClr val="FFFFFF"/>
                </a:solidFill>
                <a:latin typeface="Meiryo UI" panose="020B0604030504040204" pitchFamily="50" charset="-128"/>
                <a:ea typeface="Meiryo UI" panose="020B0604030504040204" pitchFamily="50" charset="-128"/>
              </a:endParaRPr>
            </a:p>
          </p:txBody>
        </p:sp>
      </p:grpSp>
      <p:sp>
        <p:nvSpPr>
          <p:cNvPr id="38" name="正方形/長方形 37">
            <a:extLst>
              <a:ext uri="{FF2B5EF4-FFF2-40B4-BE49-F238E27FC236}">
                <a16:creationId xmlns:a16="http://schemas.microsoft.com/office/drawing/2014/main" id="{DE9B8BC2-0D66-4331-B03F-0928F4E9E621}"/>
              </a:ext>
            </a:extLst>
          </p:cNvPr>
          <p:cNvSpPr/>
          <p:nvPr/>
        </p:nvSpPr>
        <p:spPr>
          <a:xfrm>
            <a:off x="630002" y="2081213"/>
            <a:ext cx="2646153"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39" name="正方形/長方形 38">
            <a:extLst>
              <a:ext uri="{FF2B5EF4-FFF2-40B4-BE49-F238E27FC236}">
                <a16:creationId xmlns:a16="http://schemas.microsoft.com/office/drawing/2014/main" id="{8C47B1B2-2AD0-41C9-A9BC-43B90057EA21}"/>
              </a:ext>
            </a:extLst>
          </p:cNvPr>
          <p:cNvSpPr/>
          <p:nvPr/>
        </p:nvSpPr>
        <p:spPr>
          <a:xfrm>
            <a:off x="3372888" y="2081213"/>
            <a:ext cx="2646153"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p:txBody>
      </p:sp>
      <p:sp>
        <p:nvSpPr>
          <p:cNvPr id="40" name="正方形/長方形 39">
            <a:extLst>
              <a:ext uri="{FF2B5EF4-FFF2-40B4-BE49-F238E27FC236}">
                <a16:creationId xmlns:a16="http://schemas.microsoft.com/office/drawing/2014/main" id="{3DF5393B-B24B-42BE-97EF-156430FC6AD2}"/>
              </a:ext>
            </a:extLst>
          </p:cNvPr>
          <p:cNvSpPr/>
          <p:nvPr/>
        </p:nvSpPr>
        <p:spPr>
          <a:xfrm>
            <a:off x="6115774" y="2081213"/>
            <a:ext cx="2646153"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p:txBody>
      </p:sp>
      <p:sp>
        <p:nvSpPr>
          <p:cNvPr id="41" name="正方形/長方形 40">
            <a:extLst>
              <a:ext uri="{FF2B5EF4-FFF2-40B4-BE49-F238E27FC236}">
                <a16:creationId xmlns:a16="http://schemas.microsoft.com/office/drawing/2014/main" id="{4069C619-8313-479A-8CA2-FE39D466F092}"/>
              </a:ext>
            </a:extLst>
          </p:cNvPr>
          <p:cNvSpPr/>
          <p:nvPr/>
        </p:nvSpPr>
        <p:spPr>
          <a:xfrm>
            <a:off x="8858659" y="2081213"/>
            <a:ext cx="2646153"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altLang="ja-JP"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16005712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42745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7091"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4.</a:t>
            </a:r>
            <a:r>
              <a:rPr lang="ja-JP" altLang="en-US" dirty="0">
                <a:ea typeface="Meiryo UI" panose="020B0604030504040204" pitchFamily="50" charset="-128"/>
              </a:rPr>
              <a:t> 実証にあたっての検証ポイント</a:t>
            </a:r>
            <a:endParaRPr lang="en-US" sz="1600" dirty="0">
              <a:solidFill>
                <a:srgbClr val="575757"/>
              </a:solidFill>
              <a:latin typeface="Trebuchet MS" panose="020B0603020202020204" pitchFamily="34" charset="0"/>
            </a:endParaRPr>
          </a:p>
        </p:txBody>
      </p:sp>
      <p:sp>
        <p:nvSpPr>
          <p:cNvPr id="6" name="Rectangle 5">
            <a:extLst>
              <a:ext uri="{FF2B5EF4-FFF2-40B4-BE49-F238E27FC236}">
                <a16:creationId xmlns:a16="http://schemas.microsoft.com/office/drawing/2014/main" id="{C71138D6-50EE-4C91-ACA6-72D6C462194E}"/>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9" name="Rectangle 20">
            <a:extLst>
              <a:ext uri="{FF2B5EF4-FFF2-40B4-BE49-F238E27FC236}">
                <a16:creationId xmlns:a16="http://schemas.microsoft.com/office/drawing/2014/main" id="{AB0BAD55-0468-411F-B11D-F8B639E0CD72}"/>
              </a:ext>
            </a:extLst>
          </p:cNvPr>
          <p:cNvSpPr/>
          <p:nvPr/>
        </p:nvSpPr>
        <p:spPr>
          <a:xfrm>
            <a:off x="8727783" y="705925"/>
            <a:ext cx="3066473" cy="957622"/>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検証したいポイントには、自走プランの仮説検証を含めてください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0" name="正方形/長方形 9">
            <a:extLst>
              <a:ext uri="{FF2B5EF4-FFF2-40B4-BE49-F238E27FC236}">
                <a16:creationId xmlns:a16="http://schemas.microsoft.com/office/drawing/2014/main" id="{7F8E00D7-F831-4FF1-BF51-1C561EC8CC6B}"/>
              </a:ext>
            </a:extLst>
          </p:cNvPr>
          <p:cNvSpPr/>
          <p:nvPr/>
        </p:nvSpPr>
        <p:spPr>
          <a:xfrm>
            <a:off x="628651" y="1255923"/>
            <a:ext cx="10933350" cy="4905163"/>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参考）例えば、検証ポイントとしては以下のような論点を想定している。</a:t>
            </a:r>
            <a:br>
              <a:rPr kumimoji="1" lang="en-US" altLang="ja-JP" dirty="0">
                <a:solidFill>
                  <a:schemeClr val="tx1"/>
                </a:solidFill>
                <a:latin typeface="Trebuchet MS" panose="020B0603020202020204" pitchFamily="34" charset="0"/>
                <a:ea typeface="Meiryo UI" panose="020B0604030504040204" pitchFamily="50" charset="-128"/>
              </a:rPr>
            </a:br>
            <a:endParaRPr kumimoji="1" lang="ja-JP" altLang="en-US"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①どう収益を確保するのか？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受益者負担は受け入れられるのか？</a:t>
            </a:r>
            <a:br>
              <a:rPr kumimoji="1" lang="en-US" altLang="ja-JP" dirty="0">
                <a:solidFill>
                  <a:schemeClr val="tx1"/>
                </a:solidFill>
                <a:latin typeface="Trebuchet MS" panose="020B0603020202020204" pitchFamily="34" charset="0"/>
                <a:ea typeface="Meiryo UI" panose="020B0604030504040204" pitchFamily="50" charset="-128"/>
              </a:rPr>
            </a:br>
            <a:r>
              <a:rPr kumimoji="1" lang="ja-JP" altLang="en-US" dirty="0">
                <a:solidFill>
                  <a:schemeClr val="tx1"/>
                </a:solidFill>
                <a:latin typeface="Trebuchet MS" panose="020B0603020202020204" pitchFamily="34" charset="0"/>
                <a:ea typeface="Meiryo UI" panose="020B0604030504040204" pitchFamily="50" charset="-128"/>
              </a:rPr>
              <a:t>その場合、幾らくらいを期待できそうか？</a:t>
            </a:r>
            <a:endParaRPr kumimoji="1" lang="en-US" altLang="ja-JP"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受益者負担以外で稼ぐことができるのか？</a:t>
            </a:r>
            <a:br>
              <a:rPr kumimoji="1" lang="en-US" altLang="ja-JP" dirty="0">
                <a:solidFill>
                  <a:schemeClr val="tx1"/>
                </a:solidFill>
                <a:latin typeface="Trebuchet MS" panose="020B0603020202020204" pitchFamily="34" charset="0"/>
                <a:ea typeface="Meiryo UI" panose="020B0604030504040204" pitchFamily="50" charset="-128"/>
              </a:rPr>
            </a:br>
            <a:r>
              <a:rPr kumimoji="1" lang="ja-JP" altLang="en-US" dirty="0">
                <a:solidFill>
                  <a:schemeClr val="tx1"/>
                </a:solidFill>
                <a:latin typeface="Trebuchet MS" panose="020B0603020202020204" pitchFamily="34" charset="0"/>
                <a:ea typeface="Meiryo UI" panose="020B0604030504040204" pitchFamily="50" charset="-128"/>
              </a:rPr>
              <a:t>その場合、何で幾らくらいを期待できそうか？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金銭的なインセンティブは見いだせないのか？ 等</a:t>
            </a:r>
          </a:p>
          <a:p>
            <a:pPr>
              <a:buSzPct val="100000"/>
              <a:buFont typeface="Trebuchet MS" panose="020B0603020202020204" pitchFamily="34" charset="0"/>
              <a:buChar char="​"/>
            </a:pPr>
            <a:br>
              <a:rPr kumimoji="1" lang="en-US" altLang="ja-JP" dirty="0">
                <a:solidFill>
                  <a:schemeClr val="tx1"/>
                </a:solidFill>
                <a:latin typeface="Trebuchet MS" panose="020B0603020202020204" pitchFamily="34" charset="0"/>
                <a:ea typeface="Meiryo UI" panose="020B0604030504040204" pitchFamily="50" charset="-128"/>
              </a:rPr>
            </a:br>
            <a:r>
              <a:rPr kumimoji="1" lang="ja-JP" altLang="en-US" dirty="0">
                <a:solidFill>
                  <a:schemeClr val="tx1"/>
                </a:solidFill>
                <a:latin typeface="Trebuchet MS" panose="020B0603020202020204" pitchFamily="34" charset="0"/>
                <a:ea typeface="Meiryo UI" panose="020B0604030504040204" pitchFamily="50" charset="-128"/>
              </a:rPr>
              <a:t>②どう効果的・効率的に運営するのか？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指導者の質・量をどう確保するのか？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活動場所をどう確保するのか？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デジタルツール等を使って運営を効率化できないのか？等</a:t>
            </a:r>
          </a:p>
          <a:p>
            <a:pPr>
              <a:buSzPct val="100000"/>
              <a:buFont typeface="Trebuchet MS" panose="020B0603020202020204" pitchFamily="34" charset="0"/>
              <a:buChar char="​"/>
            </a:pPr>
            <a:br>
              <a:rPr kumimoji="1" lang="en-US" altLang="ja-JP" dirty="0">
                <a:solidFill>
                  <a:schemeClr val="tx1"/>
                </a:solidFill>
                <a:latin typeface="Trebuchet MS" panose="020B0603020202020204" pitchFamily="34" charset="0"/>
                <a:ea typeface="Meiryo UI" panose="020B0604030504040204" pitchFamily="50" charset="-128"/>
              </a:rPr>
            </a:br>
            <a:r>
              <a:rPr kumimoji="1" lang="ja-JP" altLang="en-US" dirty="0">
                <a:solidFill>
                  <a:schemeClr val="tx1"/>
                </a:solidFill>
                <a:latin typeface="Trebuchet MS" panose="020B0603020202020204" pitchFamily="34" charset="0"/>
                <a:ea typeface="Meiryo UI" panose="020B0604030504040204" pitchFamily="50" charset="-128"/>
              </a:rPr>
              <a:t>③学校部活動との折り合いをどうつけるのか？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管理責任の問題をどう整理するのか？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指導を続けたい教員とどう折り合いをつけるのか？</a:t>
            </a:r>
          </a:p>
          <a:p>
            <a:pPr marL="324000" lvl="1" indent="-216000">
              <a:buClr>
                <a:schemeClr val="tx2"/>
              </a:buClr>
              <a:buSzPct val="100000"/>
              <a:buFont typeface="Trebuchet MS" panose="020B0603020202020204" pitchFamily="34" charset="0"/>
              <a:buChar char="•"/>
            </a:pPr>
            <a:r>
              <a:rPr kumimoji="1" lang="ja-JP" altLang="en-US" dirty="0">
                <a:solidFill>
                  <a:schemeClr val="tx1"/>
                </a:solidFill>
                <a:latin typeface="Trebuchet MS" panose="020B0603020202020204" pitchFamily="34" charset="0"/>
                <a:ea typeface="Meiryo UI" panose="020B0604030504040204" pitchFamily="50" charset="-128"/>
              </a:rPr>
              <a:t>大会参加資格の話をどう整理するのか？ 等</a:t>
            </a:r>
          </a:p>
        </p:txBody>
      </p:sp>
    </p:spTree>
    <p:extLst>
      <p:ext uri="{BB962C8B-B14F-4D97-AF65-F5344CB8AC3E}">
        <p14:creationId xmlns:p14="http://schemas.microsoft.com/office/powerpoint/2010/main" val="34455838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1806360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6503" name="think-cell スライド" r:id="rId6" imgW="395" imgH="394" progId="TCLayout.ActiveDocument.1">
                  <p:embed/>
                </p:oleObj>
              </mc:Choice>
              <mc:Fallback>
                <p:oleObj name="think-cell スライド"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4-</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r>
              <a:rPr lang="ja-JP" altLang="en-US" dirty="0">
                <a:ea typeface="Meiryo UI" panose="020B0604030504040204" pitchFamily="50" charset="-128"/>
              </a:rPr>
              <a:t>の詳細</a:t>
            </a:r>
            <a:endParaRPr lang="en-US" sz="1600" dirty="0">
              <a:solidFill>
                <a:srgbClr val="575757"/>
              </a:solidFill>
              <a:latin typeface="Trebuchet MS" panose="020B0603020202020204" pitchFamily="34" charset="0"/>
            </a:endParaRPr>
          </a:p>
        </p:txBody>
      </p:sp>
      <p:sp>
        <p:nvSpPr>
          <p:cNvPr id="5" name="Rectangle 4">
            <a:extLst>
              <a:ext uri="{FF2B5EF4-FFF2-40B4-BE49-F238E27FC236}">
                <a16:creationId xmlns:a16="http://schemas.microsoft.com/office/drawing/2014/main" id="{F5316780-AAFE-4256-9F98-102B767876CF}"/>
              </a:ext>
            </a:extLst>
          </p:cNvPr>
          <p:cNvSpPr/>
          <p:nvPr/>
        </p:nvSpPr>
        <p:spPr>
          <a:xfrm>
            <a:off x="8727782" y="128766"/>
            <a:ext cx="3066473" cy="538609"/>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4382139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EE4P_HIDDEN_MASTER_SHAPES" val="1"/>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HIDDEN_MASTER_SHAPE" val="1"/>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EE4P_HIDDEN_MASTER_SHAPE" val="1"/>
</p:tagLst>
</file>

<file path=ppt/tags/tag5.xml><?xml version="1.0" encoding="utf-8"?>
<p:tagLst xmlns:a="http://schemas.openxmlformats.org/drawingml/2006/main" xmlns:r="http://schemas.openxmlformats.org/officeDocument/2006/relationships" xmlns:p="http://schemas.openxmlformats.org/presentationml/2006/main">
  <p:tag name="EE4P_HIDDEN_MASTER_SHAPE" val="1"/>
</p:tagLst>
</file>

<file path=ppt/tags/tag6.xml><?xml version="1.0" encoding="utf-8"?>
<p:tagLst xmlns:a="http://schemas.openxmlformats.org/drawingml/2006/main" xmlns:r="http://schemas.openxmlformats.org/officeDocument/2006/relationships" xmlns:p="http://schemas.openxmlformats.org/presentationml/2006/main">
  <p:tag name="EE4P_HIDDEN_MASTER_SHAPE" val="1"/>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EE4P_HIDDEN_MASTER_SHAPE" val="1"/>
</p:tagLst>
</file>

<file path=ppt/tags/tag9.xml><?xml version="1.0" encoding="utf-8"?>
<p:tagLst xmlns:a="http://schemas.openxmlformats.org/drawingml/2006/main" xmlns:r="http://schemas.openxmlformats.org/officeDocument/2006/relationships" xmlns:p="http://schemas.openxmlformats.org/presentationml/2006/main">
  <p:tag name="EE4P_HIDDEN_MASTER_SHAPE" val="1"/>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1391</Words>
  <PresentationFormat>ワイド画面</PresentationFormat>
  <Paragraphs>221</Paragraphs>
  <Slides>13</Slides>
  <Notes>11</Notes>
  <HiddenSlides>0</HiddenSlides>
  <MMClips>0</MMClips>
  <ScaleCrop>false</ScaleCrop>
  <HeadingPairs>
    <vt:vector size="10"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ariant>
        <vt:lpstr>目的別スライド ショー</vt:lpstr>
      </vt:variant>
      <vt:variant>
        <vt:i4>1</vt:i4>
      </vt:variant>
    </vt:vector>
  </HeadingPairs>
  <TitlesOfParts>
    <vt:vector size="20" baseType="lpstr">
      <vt:lpstr>Meiryo UI</vt:lpstr>
      <vt:lpstr>メイリオ</vt:lpstr>
      <vt:lpstr>Arial</vt:lpstr>
      <vt:lpstr>Trebuchet MS</vt:lpstr>
      <vt:lpstr>1_BCG Grid 16:9</vt:lpstr>
      <vt:lpstr>think-cell スライド</vt:lpstr>
      <vt:lpstr>PowerPoint プレゼンテーション</vt:lpstr>
      <vt:lpstr>基本情報</vt:lpstr>
      <vt:lpstr>目次</vt:lpstr>
      <vt:lpstr>1. 実施体制 ・場所</vt:lpstr>
      <vt:lpstr>2. 事業者・自治体/学校として目指す姿</vt:lpstr>
      <vt:lpstr>PowerPoint プレゼンテーション</vt:lpstr>
      <vt:lpstr>3.目指す姿に向けたロードマップ</vt:lpstr>
      <vt:lpstr>4. 実証にあたっての検証ポイント</vt:lpstr>
      <vt:lpstr>4-①. XXXの詳細</vt:lpstr>
      <vt:lpstr>5.実施スケジュール</vt:lpstr>
      <vt:lpstr>6.期待成果物</vt:lpstr>
      <vt:lpstr>7.支出計画 (詳細な内訳は別紙)</vt:lpstr>
      <vt:lpstr>8.個人情報の取扱い方法</vt:lpstr>
      <vt:lpstr>Format Guide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2020-02-18T04:36:16Z</cp:lastPrinted>
  <dcterms:created xsi:type="dcterms:W3CDTF">2018-09-26T03:05:28Z</dcterms:created>
  <dcterms:modified xsi:type="dcterms:W3CDTF">2021-06-29T23:34:25Z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rmat Name">
    <vt:lpwstr>Grid Format</vt:lpwstr>
  </property>
  <property fmtid="{D5CDD505-2E9C-101B-9397-08002B2CF9AE}" pid="3" name="NXPowerLiteLastOptimized">
    <vt:lpwstr>488649</vt:lpwstr>
  </property>
  <property fmtid="{D5CDD505-2E9C-101B-9397-08002B2CF9AE}" pid="4" name="NXPowerLiteSettings">
    <vt:lpwstr>87000AA0054001</vt:lpwstr>
  </property>
  <property fmtid="{D5CDD505-2E9C-101B-9397-08002B2CF9AE}" pid="5" name="NXPowerLiteVersion">
    <vt:lpwstr>D7.1.8</vt:lpwstr>
  </property>
  <property fmtid="{D5CDD505-2E9C-101B-9397-08002B2CF9AE}" pid="6" name="Template Name">
    <vt:lpwstr>16x9</vt:lpwstr>
  </property>
</Properties>
</file>