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5173" r:id="rId1"/>
    <p:sldMasterId id="2147485179" r:id="rId2"/>
    <p:sldMasterId id="2147485195" r:id="rId3"/>
  </p:sldMasterIdLst>
  <p:notesMasterIdLst>
    <p:notesMasterId r:id="rId15"/>
  </p:notesMasterIdLst>
  <p:handoutMasterIdLst>
    <p:handoutMasterId r:id="rId16"/>
  </p:handoutMasterIdLst>
  <p:sldIdLst>
    <p:sldId id="1384" r:id="rId4"/>
    <p:sldId id="1537" r:id="rId5"/>
    <p:sldId id="1538" r:id="rId6"/>
    <p:sldId id="1530" r:id="rId7"/>
    <p:sldId id="1539" r:id="rId8"/>
    <p:sldId id="1540" r:id="rId9"/>
    <p:sldId id="1541" r:id="rId10"/>
    <p:sldId id="1542" r:id="rId11"/>
    <p:sldId id="1543" r:id="rId12"/>
    <p:sldId id="1544" r:id="rId13"/>
    <p:sldId id="1546" r:id="rId14"/>
  </p:sldIdLst>
  <p:sldSz cx="12192000" cy="6858000"/>
  <p:notesSz cx="9866313" cy="6735763"/>
  <p:custShowLst>
    <p:custShow name="Format Guide Workshop" id="0">
      <p:sldLst/>
    </p:custShow>
  </p:custShow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957"/>
    <a:srgbClr val="B4C01E"/>
    <a:srgbClr val="E1F7FF"/>
    <a:srgbClr val="0000FF"/>
    <a:srgbClr val="0070C0"/>
    <a:srgbClr val="ED517E"/>
    <a:srgbClr val="66CCFF"/>
    <a:srgbClr val="EBC5D0"/>
    <a:srgbClr val="9A9A9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2485" autoAdjust="0"/>
  </p:normalViewPr>
  <p:slideViewPr>
    <p:cSldViewPr snapToGrid="0">
      <p:cViewPr>
        <p:scale>
          <a:sx n="42" d="100"/>
          <a:sy n="42" d="100"/>
        </p:scale>
        <p:origin x="2454" y="14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13728"/>
    </p:cViewPr>
  </p:sorterViewPr>
  <p:notesViewPr>
    <p:cSldViewPr snapToGrid="0">
      <p:cViewPr varScale="1">
        <p:scale>
          <a:sx n="115" d="100"/>
          <a:sy n="115" d="100"/>
        </p:scale>
        <p:origin x="1428" y="114"/>
      </p:cViewPr>
      <p:guideLst/>
    </p:cSldViewPr>
  </p:notesViewPr>
  <p:gridSpacing cx="39601" cy="396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31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1200"/>
            </a:lvl1pPr>
          </a:lstStyle>
          <a:p>
            <a:fld id="{57691E93-EF64-46CC-85E2-BBB5BEDB9501}" type="datetimeFigureOut">
              <a:rPr lang="en-US" sz="800"/>
              <a:t>8/12/2020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31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1200"/>
            </a:lvl1pPr>
          </a:lstStyle>
          <a:p>
            <a:fld id="{3DCECA85-2A7A-423F-89EA-6868CB52DF19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09377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5240167"/>
            <a:ext cx="9864030" cy="14955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471" tIns="46234" rIns="92471" bIns="46234" rtlCol="0" anchor="ctr"/>
          <a:lstStyle/>
          <a:p>
            <a:pPr algn="ctr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7013" y="3"/>
            <a:ext cx="415839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31" y="3"/>
            <a:ext cx="4160671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800"/>
            </a:lvl1pPr>
          </a:lstStyle>
          <a:p>
            <a:fld id="{3AD9BDA7-98EF-4344-B91C-30A07E8A84B0}" type="datetimeFigureOut">
              <a:rPr lang="en-US" smtClean="0"/>
              <a:pPr/>
              <a:t>8/12/2020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3563" y="203200"/>
            <a:ext cx="8739187" cy="49149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2471" tIns="46234" rIns="92471" bIns="462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2518" y="5321554"/>
            <a:ext cx="9601278" cy="653628"/>
          </a:xfrm>
          <a:prstGeom prst="rect">
            <a:avLst/>
          </a:prstGeom>
        </p:spPr>
        <p:txBody>
          <a:bodyPr vert="horz" lIns="92471" tIns="46234" rIns="92471" bIns="46234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7013" y="6397811"/>
            <a:ext cx="415839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31" y="6397811"/>
            <a:ext cx="4145166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800"/>
            </a:lvl1pPr>
          </a:lstStyle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6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Aft>
        <a:spcPts val="600"/>
      </a:spcAft>
      <a:buFont typeface="Arial" panose="020B0604020202020204" pitchFamily="34" charset="0"/>
      <a:buChar char="​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1435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858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000" i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22" userDrawn="1">
          <p15:clr>
            <a:srgbClr val="F26B43"/>
          </p15:clr>
        </p15:guide>
        <p15:guide id="2" pos="310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48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52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168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47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54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99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144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4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332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4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067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7169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6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6998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7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128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vmlDrawing" Target="../drawings/vmlDrawing2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8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6.xml"/><Relationship Id="rId5" Type="http://schemas.openxmlformats.org/officeDocument/2006/relationships/vmlDrawing" Target="../drawings/vmlDrawing3.vml"/><Relationship Id="rId4" Type="http://schemas.openxmlformats.org/officeDocument/2006/relationships/theme" Target="../theme/theme3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31340364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051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b="0" i="0" baseline="0" dirty="0" err="1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4" r:id="rId1"/>
    <p:sldLayoutId id="2147485175" r:id="rId2"/>
    <p:sldLayoutId id="2147485178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43870649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264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b="0" i="0" baseline="0" dirty="0" err="1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0" r:id="rId1"/>
    <p:sldLayoutId id="2147485181" r:id="rId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063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dirty="0" err="1">
              <a:solidFill>
                <a:srgbClr val="FFFFFF"/>
              </a:solidFill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96" r:id="rId1"/>
    <p:sldLayoutId id="2147485197" r:id="rId2"/>
    <p:sldLayoutId id="2147485199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oleObject" Target="../embeddings/oleObject5.bin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0F087C2-E819-4B15-9B5D-128DB6AC0BB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219967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637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1241D81-4CAB-4F84-B448-2966A51EA4D5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85066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638" name="think-cell Slide" r:id="rId7" imgW="592" imgH="595" progId="TCLayout.ActiveDocument.1">
                  <p:embed/>
                </p:oleObj>
              </mc:Choice>
              <mc:Fallback>
                <p:oleObj name="think-cell Slide" r:id="rId7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571024" y="4269128"/>
            <a:ext cx="6868800" cy="2086897"/>
          </a:xfrm>
          <a:prstGeom prst="rect">
            <a:avLst/>
          </a:prstGeom>
        </p:spPr>
        <p:txBody>
          <a:bodyPr anchor="b"/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225"/>
              </a:spcAft>
              <a:buFont typeface="Arial" panose="020B0604020202020204" pitchFamily="34" charset="0"/>
              <a:buChar char="​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13300" indent="-129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383400" indent="-1242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685800" rtl="0" eaLnBrk="1" latinLnBrk="0" hangingPunct="1">
              <a:lnSpc>
                <a:spcPct val="110000"/>
              </a:lnSpc>
              <a:spcBef>
                <a:spcPts val="225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kumimoji="1" lang="en-US" sz="12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​"/>
              <a:defRPr kumimoji="1"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02406" indent="-1143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33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kumimoji="1" lang="en-US" sz="405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18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・企業 </a:t>
            </a:r>
            <a:r>
              <a:rPr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団体名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・所属 </a:t>
            </a:r>
            <a:r>
              <a:rPr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役職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・氏名（ふりがな）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・メールアドレス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・電話番号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・提出日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BC246-BD87-4CFF-BC1B-5B0021667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7412987" cy="1178006"/>
          </a:xfrm>
        </p:spPr>
        <p:txBody>
          <a:bodyPr/>
          <a:lstStyle/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（提案書タイトル）</a:t>
            </a:r>
            <a:endParaRPr kumimoji="1" 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1AE0EB-468C-4D8B-8B5F-326D2690AF5B}"/>
              </a:ext>
            </a:extLst>
          </p:cNvPr>
          <p:cNvSpPr/>
          <p:nvPr/>
        </p:nvSpPr>
        <p:spPr>
          <a:xfrm>
            <a:off x="10339820" y="281057"/>
            <a:ext cx="1588655" cy="4431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STEAM</a:t>
            </a: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ライブラリ</a:t>
            </a:r>
            <a:endParaRPr kumimoji="1" lang="en-US" sz="1400" dirty="0" err="1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3C1743C2-5D65-47EC-9B28-9258D7C7D2CB}"/>
              </a:ext>
            </a:extLst>
          </p:cNvPr>
          <p:cNvSpPr/>
          <p:nvPr/>
        </p:nvSpPr>
        <p:spPr>
          <a:xfrm>
            <a:off x="9578110" y="5880004"/>
            <a:ext cx="2474768" cy="802753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ja-JP" altLang="en-US" sz="1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形式やロゴ貼り付け等は</a:t>
            </a:r>
            <a:r>
              <a:rPr kumimoji="1" lang="ja-JP" altLang="en-US" sz="1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自由です</a:t>
            </a:r>
            <a:endParaRPr kumimoji="1" lang="en-US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495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成果物イメージ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6CB91FC-C7F2-4AE2-9F28-C426B0F84F8A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本事業を通じた成果物を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一覧で記載ください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簡潔に、箇条書きで可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05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その他自由記述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A96A86-C9D0-410A-8320-CD0DDCC40B0E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70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</a:p>
        </p:txBody>
      </p:sp>
      <p:sp>
        <p:nvSpPr>
          <p:cNvPr id="2" name="Rectangle 1"/>
          <p:cNvSpPr/>
          <p:nvPr/>
        </p:nvSpPr>
        <p:spPr>
          <a:xfrm>
            <a:off x="327703" y="1097280"/>
            <a:ext cx="11241864" cy="522651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A.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背景・目的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B.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実施内容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C.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実施スケジュール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D.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実施体制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E.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想定成果物</a:t>
            </a:r>
            <a:endParaRPr kumimoji="1" lang="en-US" altLang="ja-JP" sz="2400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支出計画（別紙）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7F2FE78-0E8B-4300-A2BA-2020073E7975}"/>
              </a:ext>
            </a:extLst>
          </p:cNvPr>
          <p:cNvSpPr/>
          <p:nvPr/>
        </p:nvSpPr>
        <p:spPr>
          <a:xfrm>
            <a:off x="2815823" y="3404740"/>
            <a:ext cx="3132812" cy="802753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別ファイル「支出計画書フォーマット」</a:t>
            </a: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を元に作成し、エクセルで提出すること</a:t>
            </a:r>
          </a:p>
        </p:txBody>
      </p:sp>
    </p:spTree>
    <p:extLst>
      <p:ext uri="{BB962C8B-B14F-4D97-AF65-F5344CB8AC3E}">
        <p14:creationId xmlns:p14="http://schemas.microsoft.com/office/powerpoint/2010/main" val="428234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背景・目的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C0266AF-B17D-4EB8-A631-7D114D753002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468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B24132B-ABE4-4215-8726-C291446D47AB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自由記述・枚数自由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24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つの観点に留意し記載すること</a:t>
            </a:r>
            <a:endParaRPr kumimoji="1" lang="en-US" altLang="ja-JP" sz="24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教員が学校現場で活用する上での利便性</a:t>
            </a: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生徒の学びが深まる </a:t>
            </a: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広がる工夫</a:t>
            </a: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多様な事業者の</a:t>
            </a: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STEAM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への参画の促進</a:t>
            </a:r>
            <a:endParaRPr kumimoji="1" lang="en-US" altLang="ja-JP" sz="24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24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実施スケジュール（今年度）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350199-0568-45F8-9005-F89581982D3E}"/>
              </a:ext>
            </a:extLst>
          </p:cNvPr>
          <p:cNvCxnSpPr/>
          <p:nvPr/>
        </p:nvCxnSpPr>
        <p:spPr>
          <a:xfrm>
            <a:off x="1745273" y="1343302"/>
            <a:ext cx="9939761" cy="0"/>
          </a:xfrm>
          <a:prstGeom prst="straightConnector1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B9D321-7847-454B-9FDF-0142F22BA627}"/>
              </a:ext>
            </a:extLst>
          </p:cNvPr>
          <p:cNvCxnSpPr/>
          <p:nvPr/>
        </p:nvCxnSpPr>
        <p:spPr>
          <a:xfrm>
            <a:off x="1987403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0DE6E5-BEB4-4517-A409-D7E4569D65C1}"/>
              </a:ext>
            </a:extLst>
          </p:cNvPr>
          <p:cNvCxnSpPr/>
          <p:nvPr/>
        </p:nvCxnSpPr>
        <p:spPr>
          <a:xfrm>
            <a:off x="3518392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8328F4-D15C-48D0-A96C-3DD7905746E9}"/>
              </a:ext>
            </a:extLst>
          </p:cNvPr>
          <p:cNvCxnSpPr/>
          <p:nvPr/>
        </p:nvCxnSpPr>
        <p:spPr>
          <a:xfrm>
            <a:off x="8111357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75DF58-E723-439E-83AB-FD8330213644}"/>
              </a:ext>
            </a:extLst>
          </p:cNvPr>
          <p:cNvCxnSpPr/>
          <p:nvPr/>
        </p:nvCxnSpPr>
        <p:spPr>
          <a:xfrm>
            <a:off x="9642346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8C5906-B505-4EA1-90C8-EF8E6B81B57F}"/>
              </a:ext>
            </a:extLst>
          </p:cNvPr>
          <p:cNvCxnSpPr/>
          <p:nvPr/>
        </p:nvCxnSpPr>
        <p:spPr>
          <a:xfrm>
            <a:off x="11173331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ADDF95-596B-48FD-A565-09EB418963E9}"/>
              </a:ext>
            </a:extLst>
          </p:cNvPr>
          <p:cNvSpPr txBox="1"/>
          <p:nvPr/>
        </p:nvSpPr>
        <p:spPr>
          <a:xfrm>
            <a:off x="2119435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9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4A6C3E-1939-4C80-82B7-29FDBFA4634D}"/>
              </a:ext>
            </a:extLst>
          </p:cNvPr>
          <p:cNvSpPr txBox="1"/>
          <p:nvPr/>
        </p:nvSpPr>
        <p:spPr>
          <a:xfrm>
            <a:off x="6712400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12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BA4795-D9F5-4587-A843-D93EEF869D23}"/>
              </a:ext>
            </a:extLst>
          </p:cNvPr>
          <p:cNvSpPr txBox="1"/>
          <p:nvPr/>
        </p:nvSpPr>
        <p:spPr>
          <a:xfrm>
            <a:off x="8243389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A988F1-2F0B-4AB5-9559-C11584E5BFD0}"/>
              </a:ext>
            </a:extLst>
          </p:cNvPr>
          <p:cNvSpPr txBox="1"/>
          <p:nvPr/>
        </p:nvSpPr>
        <p:spPr>
          <a:xfrm>
            <a:off x="9774377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2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30BE50-DF31-4AF6-9805-250C771E5D7E}"/>
              </a:ext>
            </a:extLst>
          </p:cNvPr>
          <p:cNvSpPr/>
          <p:nvPr/>
        </p:nvSpPr>
        <p:spPr>
          <a:xfrm>
            <a:off x="327702" y="1471728"/>
            <a:ext cx="1184575" cy="61149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マイルストン</a:t>
            </a:r>
            <a:endParaRPr kumimoji="1" lang="en-US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A38424-FE8E-4CE1-A340-1CA7D023853B}"/>
              </a:ext>
            </a:extLst>
          </p:cNvPr>
          <p:cNvCxnSpPr/>
          <p:nvPr/>
        </p:nvCxnSpPr>
        <p:spPr>
          <a:xfrm>
            <a:off x="6580369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37A66B2-D18B-4E38-987E-1F0B16FDFBB1}"/>
              </a:ext>
            </a:extLst>
          </p:cNvPr>
          <p:cNvCxnSpPr/>
          <p:nvPr/>
        </p:nvCxnSpPr>
        <p:spPr>
          <a:xfrm>
            <a:off x="5049380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A4FBDB6-9402-472F-8289-48EF19048042}"/>
              </a:ext>
            </a:extLst>
          </p:cNvPr>
          <p:cNvSpPr txBox="1"/>
          <p:nvPr/>
        </p:nvSpPr>
        <p:spPr>
          <a:xfrm>
            <a:off x="3650423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10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3B58EF-3E6C-4C0F-B3DE-ABB4EBDD261D}"/>
              </a:ext>
            </a:extLst>
          </p:cNvPr>
          <p:cNvSpPr txBox="1"/>
          <p:nvPr/>
        </p:nvSpPr>
        <p:spPr>
          <a:xfrm>
            <a:off x="5181412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11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D2D8964-B302-4545-A3CA-A81C971AD5ED}"/>
              </a:ext>
            </a:extLst>
          </p:cNvPr>
          <p:cNvSpPr/>
          <p:nvPr/>
        </p:nvSpPr>
        <p:spPr>
          <a:xfrm>
            <a:off x="11082301" y="1484877"/>
            <a:ext cx="202376" cy="211200"/>
          </a:xfrm>
          <a:prstGeom prst="triangle">
            <a:avLst/>
          </a:prstGeom>
          <a:solidFill>
            <a:srgbClr val="E71C5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>
              <a:lnSpc>
                <a:spcPct val="90000"/>
              </a:lnSpc>
              <a:spcAft>
                <a:spcPts val="1333"/>
              </a:spcAft>
            </a:pPr>
            <a:endParaRPr kumimoji="1" lang="en-US" sz="1600" dirty="0" err="1">
              <a:solidFill>
                <a:srgbClr val="FFFF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DFD1CD-6119-48C0-8E23-03675BBB7BE9}"/>
              </a:ext>
            </a:extLst>
          </p:cNvPr>
          <p:cNvSpPr/>
          <p:nvPr/>
        </p:nvSpPr>
        <p:spPr>
          <a:xfrm>
            <a:off x="10540284" y="1787659"/>
            <a:ext cx="1286411" cy="24960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EE89A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0" tIns="48000" rIns="48000" bIns="4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>
              <a:buClr>
                <a:srgbClr val="0070C0">
                  <a:lumMod val="100000"/>
                </a:srgbClr>
              </a:buClr>
              <a:buSzPct val="100000"/>
            </a:pPr>
            <a:r>
              <a:rPr kumimoji="1" lang="ja-JP" altLang="en-US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ライブラリの公開</a:t>
            </a:r>
            <a:br>
              <a:rPr kumimoji="1" lang="en-US" altLang="ja-JP" sz="1067" b="1" dirty="0">
                <a:solidFill>
                  <a:srgbClr val="E71C57"/>
                </a:solidFill>
                <a:ea typeface="Meiryo UI" panose="020B0604030504040204" pitchFamily="50" charset="-128"/>
              </a:rPr>
            </a:br>
            <a:r>
              <a:rPr kumimoji="1" lang="ja-JP" altLang="en-US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（厳守）</a:t>
            </a:r>
            <a:endParaRPr kumimoji="1" lang="en-US" altLang="ja-JP" sz="1067" b="1" dirty="0">
              <a:solidFill>
                <a:srgbClr val="E71C57"/>
              </a:solidFill>
              <a:ea typeface="Meiryo UI" panose="020B0604030504040204" pitchFamily="50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5504CE2-52B3-4B3F-8145-2217A3FD8E6E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上記線表に沿って、計画を記載ください（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枚）</a:t>
            </a:r>
            <a:endParaRPr kumimoji="1" lang="en-US" altLang="ja-JP" sz="2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b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月末に、作成されたコンテンツが全て掲載された</a:t>
            </a:r>
            <a:b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形で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STEAM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ライブラリが一般公開されることを厳守</a:t>
            </a:r>
            <a:endParaRPr kumimoji="1" lang="en-US" altLang="ja-JP" sz="2400" dirty="0" err="1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02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実施スケジュール（次年度以降）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8A06BF0-93B6-4F52-808A-3879FFF7A820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346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実施スケジュール（補足資料）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D01FD6A-1131-42A7-BD55-29FF174B808C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18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43BF38B-9533-40B7-92E6-8925FB3B3E2D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本事業を実施する上での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体制を記載ください（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枚）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各ステークホルダーとの関係性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（再委託、外注、監修、等）も記載ください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現時点で記載できる範囲で可</a:t>
            </a:r>
            <a:endParaRPr kumimoji="1" lang="en-US" altLang="ja-JP" sz="2800" dirty="0" err="1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71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実施体制（補足資料）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1354221-D9A5-43A9-BE90-2C5C52E62EEA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646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  <p:tag name="EE4P_MASTERWIZARD_DRAFT" val="0"/>
  <p:tag name="EE4P_LANGUAGE_ID" val="1033"/>
  <p:tag name="THINKCELLPRESENTATIONDONOTDELETE" val="&lt;?xml version=&quot;1.0&quot; encoding=&quot;UTF-16&quot; standalone=&quot;yes&quot;?&gt;&lt;root reqver=&quot;25060&quot;&gt;&lt;version val=&quot;2822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BF&quot; g=&quot;E4&quot; b=&quot;FF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EE4P_MASTERWIZARD_MARGINS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qFuuaiS0S_hNQ5ceIYm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2.xml><?xml version="1.0" encoding="utf-8"?>
<a:theme xmlns:a="http://schemas.openxmlformats.org/drawingml/2006/main" name="2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3.xml><?xml version="1.0" encoding="utf-8"?>
<a:theme xmlns:a="http://schemas.openxmlformats.org/drawingml/2006/main" name="3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4.xml><?xml version="1.0" encoding="utf-8"?>
<a:theme xmlns:a="http://schemas.openxmlformats.org/drawingml/2006/main" name="Office Theme">
  <a:themeElements>
    <a:clrScheme name="BCG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670F31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CG Colors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FC77E"/>
      </a:hlink>
      <a:folHlink>
        <a:srgbClr val="03522D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311</Words>
  <Application>Microsoft Office PowerPoint</Application>
  <PresentationFormat>Widescreen</PresentationFormat>
  <Paragraphs>66</Paragraphs>
  <Slides>11</Slides>
  <Notes>10</Notes>
  <HiddenSlides>0</HiddenSlides>
  <MMClips>0</MMClips>
  <ScaleCrop>false</ScaleCrop>
  <HeadingPairs>
    <vt:vector size="10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20" baseType="lpstr">
      <vt:lpstr>Meiryo UI</vt:lpstr>
      <vt:lpstr>SimHei</vt:lpstr>
      <vt:lpstr>Arial</vt:lpstr>
      <vt:lpstr>Trebuchet MS</vt:lpstr>
      <vt:lpstr>1_BCG Grid 16:9</vt:lpstr>
      <vt:lpstr>2_BCG Grid 16:9</vt:lpstr>
      <vt:lpstr>3_BCG Grid 16:9</vt:lpstr>
      <vt:lpstr>think-cell Slide</vt:lpstr>
      <vt:lpstr>（提案書タイトル）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 Guide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2020-08-12T06:03:28Z</dcterms:created>
  <dcterms:modified xsi:type="dcterms:W3CDTF">2020-08-12T06:04:13Z</dcterms:modified>
</cp:coreProperties>
</file>