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5173" r:id="rId4"/>
  </p:sldMasterIdLst>
  <p:notesMasterIdLst>
    <p:notesMasterId r:id="rId20"/>
  </p:notesMasterIdLst>
  <p:handoutMasterIdLst>
    <p:handoutMasterId r:id="rId21"/>
  </p:handoutMasterIdLst>
  <p:sldIdLst>
    <p:sldId id="1384" r:id="rId5"/>
    <p:sldId id="2818" r:id="rId6"/>
    <p:sldId id="2814" r:id="rId7"/>
    <p:sldId id="2916" r:id="rId8"/>
    <p:sldId id="2910" r:id="rId9"/>
    <p:sldId id="2911" r:id="rId10"/>
    <p:sldId id="2915" r:id="rId11"/>
    <p:sldId id="2906" r:id="rId12"/>
    <p:sldId id="2912" r:id="rId13"/>
    <p:sldId id="2931" r:id="rId14"/>
    <p:sldId id="2914" r:id="rId15"/>
    <p:sldId id="2905" r:id="rId16"/>
    <p:sldId id="2817" r:id="rId17"/>
    <p:sldId id="2903" r:id="rId18"/>
    <p:sldId id="2904" r:id="rId19"/>
  </p:sldIdLst>
  <p:sldSz cx="12192000" cy="6858000"/>
  <p:notesSz cx="9866313" cy="6735763"/>
  <p:custShowLst>
    <p:custShow name="Format Guide Workshop" id="0">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D1CB79-AA58-45F7-89E0-26EA3D7FAB47}">
          <p14:sldIdLst>
            <p14:sldId id="1384"/>
            <p14:sldId id="2818"/>
            <p14:sldId id="2814"/>
            <p14:sldId id="2916"/>
            <p14:sldId id="2910"/>
            <p14:sldId id="2911"/>
            <p14:sldId id="2915"/>
            <p14:sldId id="2906"/>
            <p14:sldId id="2912"/>
            <p14:sldId id="2931"/>
            <p14:sldId id="2914"/>
            <p14:sldId id="2905"/>
            <p14:sldId id="2817"/>
            <p14:sldId id="2903"/>
            <p14:sldId id="290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282CE5-8374-437E-B253-192CB9D83E74}" v="27" dt="2025-05-30T03:22:37.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0"/>
  </p:normalViewPr>
  <p:slideViewPr>
    <p:cSldViewPr snapToGrid="0">
      <p:cViewPr varScale="1">
        <p:scale>
          <a:sx n="112" d="100"/>
          <a:sy n="112" d="100"/>
        </p:scale>
        <p:origin x="720" y="18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6/3/25</a:t>
            </a:fld>
            <a:endParaRPr lang="en-US" sz="80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6/3/25</a:t>
            </a:fld>
            <a:endParaRPr lang="en-US"/>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a:t>Notes view: </a:t>
            </a:r>
            <a:fld id="{128CEAFE-FA94-43E5-B0FF-D47E1CCDD1B4}" type="slidenum">
              <a:rPr lang="en-US" smtClean="0"/>
              <a:pPr/>
              <a:t>‹#›</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r>
              <a:rPr lang="en-US" dirty="0">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14</a:t>
            </a:fld>
            <a:endParaRPr lang="en-US">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a:solidFill>
                <a:srgbClr val="6E6F73"/>
              </a:solidFill>
            </a:endParaRPr>
          </a:p>
        </p:txBody>
      </p:sp>
    </p:spTree>
    <p:extLst>
      <p:ext uri="{BB962C8B-B14F-4D97-AF65-F5344CB8AC3E}">
        <p14:creationId xmlns:p14="http://schemas.microsoft.com/office/powerpoint/2010/main" val="254395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a:solidFill>
                <a:srgbClr val="6E6F73"/>
              </a:solidFill>
            </a:endParaRPr>
          </a:p>
        </p:txBody>
      </p:sp>
    </p:spTree>
    <p:extLst>
      <p:ext uri="{BB962C8B-B14F-4D97-AF65-F5344CB8AC3E}">
        <p14:creationId xmlns:p14="http://schemas.microsoft.com/office/powerpoint/2010/main" val="1563253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a:solidFill>
                <a:srgbClr val="6E6F73"/>
              </a:solidFill>
            </a:endParaRPr>
          </a:p>
        </p:txBody>
      </p:sp>
    </p:spTree>
    <p:extLst>
      <p:ext uri="{BB962C8B-B14F-4D97-AF65-F5344CB8AC3E}">
        <p14:creationId xmlns:p14="http://schemas.microsoft.com/office/powerpoint/2010/main" val="2935549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6" imgW="270" imgH="270" progId="TCLayout.ActiveDocument.1">
                  <p:embed/>
                </p:oleObj>
              </mc:Choice>
              <mc:Fallback>
                <p:oleObj name="think-cell Slide"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5.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5.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5.emf"/><Relationship Id="rId5" Type="http://schemas.openxmlformats.org/officeDocument/2006/relationships/oleObject" Target="../embeddings/oleObject15.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emf"/><Relationship Id="rId5" Type="http://schemas.openxmlformats.org/officeDocument/2006/relationships/oleObject" Target="../embeddings/oleObject16.bin"/><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5.emf"/><Relationship Id="rId5" Type="http://schemas.openxmlformats.org/officeDocument/2006/relationships/oleObject" Target="../embeddings/oleObject17.bin"/><Relationship Id="rId4"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5.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6.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5.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5.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提案書作成日（令和</a:t>
            </a:r>
            <a:r>
              <a:rPr lang="en-US" altLang="ja-JP" sz="1400" dirty="0">
                <a:solidFill>
                  <a:srgbClr val="575757"/>
                </a:solidFill>
                <a:latin typeface="Meiryo UI" panose="020B0604030504040204" pitchFamily="50" charset="-128"/>
                <a:ea typeface="Meiryo UI" panose="020B0604030504040204" pitchFamily="50" charset="-128"/>
              </a:rPr>
              <a:t>7</a:t>
            </a:r>
            <a:r>
              <a:rPr lang="ja-JP" altLang="en-US" sz="1400" dirty="0">
                <a:solidFill>
                  <a:srgbClr val="575757"/>
                </a:solidFill>
                <a:latin typeface="Meiryo UI" panose="020B0604030504040204" pitchFamily="50" charset="-128"/>
                <a:ea typeface="Meiryo UI" panose="020B0604030504040204" pitchFamily="50" charset="-128"/>
              </a:rPr>
              <a:t>年</a:t>
            </a:r>
            <a:r>
              <a:rPr lang="en-US" altLang="ja-JP" sz="1400" dirty="0">
                <a:solidFill>
                  <a:srgbClr val="575757"/>
                </a:solidFill>
                <a:latin typeface="Meiryo UI" panose="020B0604030504040204" pitchFamily="50" charset="-128"/>
                <a:ea typeface="Meiryo UI" panose="020B0604030504040204" pitchFamily="50" charset="-128"/>
              </a:rPr>
              <a:t>6</a:t>
            </a:r>
            <a:r>
              <a:rPr lang="ja-JP" altLang="en-US" sz="1400" dirty="0">
                <a:solidFill>
                  <a:srgbClr val="575757"/>
                </a:solidFill>
                <a:latin typeface="Meiryo UI" panose="020B0604030504040204" pitchFamily="50" charset="-128"/>
                <a:ea typeface="Meiryo UI" panose="020B0604030504040204" pitchFamily="50" charset="-128"/>
              </a:rPr>
              <a:t>月</a:t>
            </a:r>
            <a:r>
              <a:rPr kumimoji="1" lang="en-US" altLang="ja-JP" sz="1400" dirty="0">
                <a:solidFill>
                  <a:srgbClr val="575757"/>
                </a:solidFill>
                <a:latin typeface="Trebuchet MS" panose="020B0603020202020204" pitchFamily="34" charset="0"/>
                <a:ea typeface="Meiryo UI" panose="020B0604030504040204" pitchFamily="50" charset="-128"/>
              </a:rPr>
              <a:t>XX</a:t>
            </a:r>
            <a:r>
              <a:rPr kumimoji="1" lang="ja-JP" altLang="en-US" sz="1400" dirty="0">
                <a:solidFill>
                  <a:srgbClr val="575757"/>
                </a:solidFill>
                <a:latin typeface="Trebuchet MS" panose="020B0603020202020204" pitchFamily="34" charset="0"/>
                <a:ea typeface="Meiryo UI" panose="020B0604030504040204" pitchFamily="50" charset="-128"/>
              </a:rPr>
              <a:t>日</a:t>
            </a:r>
            <a:r>
              <a:rPr lang="ja-JP" altLang="en-US" sz="1400" dirty="0">
                <a:solidFill>
                  <a:srgbClr val="575757"/>
                </a:solidFill>
                <a:latin typeface="Meiryo UI" panose="020B0604030504040204" pitchFamily="50" charset="-128"/>
                <a:ea typeface="Meiryo UI" panose="020B0604030504040204" pitchFamily="50" charset="-128"/>
              </a:rPr>
              <a:t>）</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5"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578054" cy="417487"/>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b="1" dirty="0">
                <a:solidFill>
                  <a:schemeClr val="tx2"/>
                </a:solidFill>
                <a:latin typeface="Meiryo UI" panose="020B0604030504040204" pitchFamily="50" charset="-128"/>
                <a:ea typeface="Meiryo UI" panose="020B0604030504040204" pitchFamily="50" charset="-128"/>
              </a:rPr>
              <a:t>令和７年度</a:t>
            </a:r>
            <a:r>
              <a:rPr lang="ja-JP" altLang="en-US" sz="2133" b="1" dirty="0">
                <a:solidFill>
                  <a:srgbClr val="0070C0"/>
                </a:solidFill>
                <a:latin typeface="Meiryo UI" panose="020B0604030504040204" pitchFamily="50" charset="-128"/>
                <a:ea typeface="Meiryo UI" panose="020B0604030504040204" pitchFamily="50" charset="-128"/>
              </a:rPr>
              <a:t>「未来の教室」実証事業</a:t>
            </a:r>
            <a:endParaRPr lang="en-US" altLang="ja-JP" sz="2133" b="1"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3960819" y="1426872"/>
            <a:ext cx="3618094" cy="358559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altLang="ja-JP" sz="1200" dirty="0" err="1">
                <a:solidFill>
                  <a:srgbClr val="FFFFFF"/>
                </a:solidFill>
                <a:latin typeface="Meiryo UI"/>
                <a:ea typeface="Meiryo UI"/>
              </a:rPr>
              <a:t>灰色のステッカーでは</a:t>
            </a:r>
            <a:r>
              <a:rPr lang="ja-JP" altLang="en-US" sz="1200" dirty="0">
                <a:solidFill>
                  <a:srgbClr val="FFFFFF"/>
                </a:solidFill>
                <a:latin typeface="Meiryo UI"/>
                <a:ea typeface="Meiryo UI"/>
              </a:rPr>
              <a:t>、</a:t>
            </a:r>
            <a:r>
              <a:rPr lang="en-US" altLang="ja-JP" sz="1200" dirty="0" err="1">
                <a:solidFill>
                  <a:srgbClr val="FFFFFF"/>
                </a:solidFill>
                <a:latin typeface="Meiryo UI"/>
                <a:ea typeface="Meiryo UI"/>
              </a:rPr>
              <a:t>各スライド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記載していただきたい内容を定義しております</a:t>
            </a:r>
            <a:r>
              <a:rPr lang="ja-JP" altLang="en-US" sz="1200" dirty="0">
                <a:solidFill>
                  <a:srgbClr val="FFFFFF"/>
                </a:solidFill>
                <a:latin typeface="Meiryo UI"/>
                <a:ea typeface="Meiryo UI"/>
              </a:rPr>
              <a:t>。</a:t>
            </a:r>
            <a:endParaRPr kumimoji="1" lang="en-US" altLang="ja-JP" sz="1200" dirty="0">
              <a:solidFill>
                <a:srgbClr val="FFFFFF"/>
              </a:solidFill>
              <a:latin typeface="Meiryo UI"/>
              <a:ea typeface="Meiryo UI"/>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a:t>
            </a:r>
            <a:r>
              <a:rPr kumimoji="1" lang="en-US" altLang="ja-JP" sz="1200" dirty="0">
                <a:solidFill>
                  <a:srgbClr val="FFFFFF"/>
                </a:solidFill>
                <a:latin typeface="Meiryo UI" panose="020B0604030504040204" pitchFamily="50" charset="-128"/>
                <a:ea typeface="Meiryo UI" panose="020B0604030504040204" pitchFamily="50" charset="-128"/>
              </a:rPr>
              <a:t>P.8-10</a:t>
            </a:r>
            <a:r>
              <a:rPr kumimoji="1" lang="ja-JP" altLang="en-US" sz="1200" dirty="0">
                <a:solidFill>
                  <a:srgbClr val="FFFFFF"/>
                </a:solidFill>
                <a:latin typeface="Meiryo UI" panose="020B0604030504040204" pitchFamily="50" charset="-128"/>
                <a:ea typeface="Meiryo UI" panose="020B0604030504040204" pitchFamily="50" charset="-128"/>
              </a:rPr>
              <a:t>「（</a:t>
            </a:r>
            <a:r>
              <a:rPr kumimoji="1" lang="en-US" altLang="ja-JP" sz="1200" dirty="0">
                <a:solidFill>
                  <a:srgbClr val="FFFFFF"/>
                </a:solidFill>
                <a:latin typeface="Meiryo UI" panose="020B0604030504040204" pitchFamily="50" charset="-128"/>
                <a:ea typeface="Meiryo UI" panose="020B0604030504040204" pitchFamily="50" charset="-128"/>
              </a:rPr>
              <a:t>ⅱ</a:t>
            </a:r>
            <a:r>
              <a:rPr kumimoji="1" lang="ja-JP" altLang="en-US" sz="1200" dirty="0">
                <a:solidFill>
                  <a:srgbClr val="FFFFFF"/>
                </a:solidFill>
                <a:latin typeface="Meiryo UI" panose="020B0604030504040204" pitchFamily="50" charset="-128"/>
                <a:ea typeface="Meiryo UI" panose="020B0604030504040204" pitchFamily="50" charset="-128"/>
              </a:rPr>
              <a:t>）事業内容に係る要件」の必須要素に対応しているスライド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スライド左上に赤色のステッカーで表示あり</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は、必ず本テンプレートの構成に沿ってご記載ください。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なお、サイズ、幅等の変更は問題ございません。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その他のページのスライドは提案書作成の参考です。</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目次の順番を守って頂ければ、詳細な構成・デザインは、ご提案ごとに自由に変えて頂いて構いません。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灰色のオブジェクトは提出時には削除してください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2" name="Rectangle 24">
            <a:extLst>
              <a:ext uri="{FF2B5EF4-FFF2-40B4-BE49-F238E27FC236}">
                <a16:creationId xmlns:a16="http://schemas.microsoft.com/office/drawing/2014/main" id="{B4C8165A-5BB8-7C0B-5E05-37F136010167}"/>
              </a:ext>
            </a:extLst>
          </p:cNvPr>
          <p:cNvSpPr/>
          <p:nvPr/>
        </p:nvSpPr>
        <p:spPr>
          <a:xfrm>
            <a:off x="7894472" y="2074783"/>
            <a:ext cx="3618094" cy="143116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黄色のステッカーでは、公募要領の「事業内容に係る要件」の対応関係をご紹介しております。</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必ずこの黄色ステッカーの通りに記載いただく必要はありませんが、参考までにご活用ください。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（黄色のオブジェクトは提出時には削除してください）</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spcAft>
                <a:spcPts val="600"/>
              </a:spcAft>
            </a:pP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359186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t>5.</a:t>
            </a:r>
            <a:r>
              <a:rPr lang="ja-JP" altLang="en-US"/>
              <a:t>実施体制・実証フィールド </a:t>
            </a:r>
            <a:r>
              <a:rPr lang="en-US" altLang="ja-JP"/>
              <a:t>(</a:t>
            </a:r>
            <a:r>
              <a:rPr lang="ja-JP" altLang="en-US"/>
              <a:t>実証自治体・実証校</a:t>
            </a:r>
            <a:r>
              <a:rPr lang="en-US" altLang="ja-JP"/>
              <a:t>)</a:t>
            </a:r>
            <a:endParaRPr lang="en-US" sz="1600">
              <a:solidFill>
                <a:srgbClr val="575757"/>
              </a:solidFill>
              <a:latin typeface="Trebuchet MS" panose="020B0603020202020204" pitchFamily="34" charset="0"/>
            </a:endParaRPr>
          </a:p>
        </p:txBody>
      </p:sp>
      <p:grpSp>
        <p:nvGrpSpPr>
          <p:cNvPr id="4" name="Group 3">
            <a:extLst>
              <a:ext uri="{FF2B5EF4-FFF2-40B4-BE49-F238E27FC236}">
                <a16:creationId xmlns:a16="http://schemas.microsoft.com/office/drawing/2014/main" id="{D19245F9-CE40-F953-F6B3-E9B180875FF1}"/>
              </a:ext>
            </a:extLst>
          </p:cNvPr>
          <p:cNvGrpSpPr/>
          <p:nvPr/>
        </p:nvGrpSpPr>
        <p:grpSpPr>
          <a:xfrm>
            <a:off x="630001" y="1381454"/>
            <a:ext cx="10933351" cy="4585233"/>
            <a:chOff x="6535124" y="1381454"/>
            <a:chExt cx="5253564" cy="4585233"/>
          </a:xfrm>
        </p:grpSpPr>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実証フィールド</a:t>
                </a:r>
                <a:endParaRPr lang="en-US" altLang="ja-JP" sz="200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校</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所在地： </a:t>
              </a: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県</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対象生徒：</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名</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特徴：</a:t>
              </a:r>
              <a:r>
                <a:rPr kumimoji="1" lang="en-US" altLang="ja-JP" sz="160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校</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所在地： </a:t>
              </a: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県</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対象生徒：</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名</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特徴：</a:t>
              </a:r>
              <a:r>
                <a:rPr kumimoji="1" lang="en-US" altLang="ja-JP" sz="160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校</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所在地： </a:t>
              </a:r>
              <a:r>
                <a:rPr kumimoji="1" lang="en-US" altLang="ja-JP" sz="1600">
                  <a:solidFill>
                    <a:schemeClr val="tx1"/>
                  </a:solidFill>
                  <a:latin typeface="Trebuchet MS" panose="020B0603020202020204" pitchFamily="34" charset="0"/>
                  <a:ea typeface="Meiryo UI" panose="020B0604030504040204" pitchFamily="50" charset="-128"/>
                </a:rPr>
                <a:t>XXX</a:t>
              </a:r>
              <a:r>
                <a:rPr kumimoji="1" lang="ja-JP" altLang="en-US" sz="1600">
                  <a:solidFill>
                    <a:schemeClr val="tx1"/>
                  </a:solidFill>
                  <a:latin typeface="Trebuchet MS" panose="020B0603020202020204" pitchFamily="34" charset="0"/>
                  <a:ea typeface="Meiryo UI" panose="020B0604030504040204" pitchFamily="50" charset="-128"/>
                </a:rPr>
                <a:t> 県</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対象生徒：</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名</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特徴：</a:t>
              </a:r>
              <a:r>
                <a:rPr kumimoji="1" lang="en-US" altLang="ja-JP" sz="1600">
                  <a:solidFill>
                    <a:schemeClr val="tx1"/>
                  </a:solidFill>
                  <a:latin typeface="Trebuchet MS" panose="020B0603020202020204" pitchFamily="34" charset="0"/>
                  <a:ea typeface="Meiryo UI" panose="020B0604030504040204" pitchFamily="50" charset="-128"/>
                </a:rPr>
                <a:t>XXX</a:t>
              </a:r>
            </a:p>
          </p:txBody>
        </p:sp>
      </p:grpSp>
      <p:sp>
        <p:nvSpPr>
          <p:cNvPr id="16" name="Rectangle 15">
            <a:extLst>
              <a:ext uri="{FF2B5EF4-FFF2-40B4-BE49-F238E27FC236}">
                <a16:creationId xmlns:a16="http://schemas.microsoft.com/office/drawing/2014/main" id="{3A1DD5B5-C909-4710-A1DD-49C378F39295}"/>
              </a:ext>
            </a:extLst>
          </p:cNvPr>
          <p:cNvSpPr/>
          <p:nvPr/>
        </p:nvSpPr>
        <p:spPr>
          <a:xfrm>
            <a:off x="8678245" y="741685"/>
            <a:ext cx="3346919" cy="1862976"/>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本事業を実施する上での体制を記載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実施体制については、再委託、監修 等の区別も記載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3" name="Rectangle 24">
            <a:extLst>
              <a:ext uri="{FF2B5EF4-FFF2-40B4-BE49-F238E27FC236}">
                <a16:creationId xmlns:a16="http://schemas.microsoft.com/office/drawing/2014/main" id="{13EBD7D1-4DF7-8CFC-1218-F59F23D8CBDF}"/>
              </a:ext>
            </a:extLst>
          </p:cNvPr>
          <p:cNvSpPr/>
          <p:nvPr/>
        </p:nvSpPr>
        <p:spPr>
          <a:xfrm>
            <a:off x="8707120" y="3289565"/>
            <a:ext cx="3346919" cy="161582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rgbClr val="575757"/>
                </a:solidFill>
                <a:latin typeface="Trebuchet MS" panose="020B0603020202020204" pitchFamily="34" charset="0"/>
                <a:ea typeface="Meiryo UI" panose="020B0604030504040204" pitchFamily="50" charset="-128"/>
              </a:rPr>
              <a:t>]</a:t>
            </a:r>
          </a:p>
          <a:p>
            <a:pPr>
              <a:spcAft>
                <a:spcPts val="600"/>
              </a:spcAft>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下記の内容を記載してください </a:t>
            </a: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必須③</a:t>
            </a:r>
            <a:r>
              <a:rPr kumimoji="1" lang="en-US" altLang="ja-JP" sz="1200" dirty="0">
                <a:solidFill>
                  <a:srgbClr val="575757"/>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実証主体が再委託先や連携先とどのような業務をどのように分担するのか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特に中間支援組織に関しては、どのようなステークホルダーとどのように連携するのか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p:txBody>
      </p:sp>
      <p:sp>
        <p:nvSpPr>
          <p:cNvPr id="12" name="Rectangle 24">
            <a:extLst>
              <a:ext uri="{FF2B5EF4-FFF2-40B4-BE49-F238E27FC236}">
                <a16:creationId xmlns:a16="http://schemas.microsoft.com/office/drawing/2014/main" id="{58D23FC5-7710-1092-EAC0-D13C38AB846A}"/>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453441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8130071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t>6.</a:t>
            </a:r>
            <a:r>
              <a:rPr lang="ja-JP" altLang="en-US"/>
              <a:t>継続的な事業展開プラン</a:t>
            </a:r>
            <a:endParaRPr lang="en-US" sz="160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2043B389-6BCB-932E-49D5-73785F528467}"/>
              </a:ext>
            </a:extLst>
          </p:cNvPr>
          <p:cNvSpPr/>
          <p:nvPr/>
        </p:nvSpPr>
        <p:spPr>
          <a:xfrm>
            <a:off x="8778241" y="600134"/>
            <a:ext cx="3216284"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実証後も継続的に事業を展開していくためのプラン</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仮説</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5" name="Rectangle 24">
            <a:extLst>
              <a:ext uri="{FF2B5EF4-FFF2-40B4-BE49-F238E27FC236}">
                <a16:creationId xmlns:a16="http://schemas.microsoft.com/office/drawing/2014/main" id="{8A1C8C93-A1DE-069B-AB14-DFAA0B3537A2}"/>
              </a:ext>
            </a:extLst>
          </p:cNvPr>
          <p:cNvSpPr/>
          <p:nvPr/>
        </p:nvSpPr>
        <p:spPr>
          <a:xfrm>
            <a:off x="8778240" y="1795105"/>
            <a:ext cx="3216283" cy="3970318"/>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rgbClr val="575757"/>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事業終了後の事業計画と、継続的な事業展開について記載してください。（必須④）</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下記以外の観点でも構いません。</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実証を通じて最終的に目指す姿及びそこに至るまでのロードマップは何か</a:t>
            </a: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自治体・学校等と連携して実証を行い、その実証結果に応じて来年度以降において自治体・学校の事業として行えるよう、費用・連携方法・計画等はあるか</a:t>
            </a: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受益者負担を軽減する、企業・自治体を巻き込んだ自走計画を提示するなどに限らず、経済的に持続可能なモデルを提示できるか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学びの変革をもたらす基盤となる実証事業であり、全国的な広がりを見込むことができるか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来年度以降の事業計画は、可能な限り具体的に、事業の普及・展開や、他事業者の取組につながる蓋然性を示してください。（加点③）</a:t>
            </a:r>
            <a:endParaRPr kumimoji="1" lang="en-US" altLang="ja-JP" sz="1200" dirty="0">
              <a:solidFill>
                <a:srgbClr val="575757"/>
              </a:solidFill>
              <a:latin typeface="Trebuchet MS" panose="020B0603020202020204" pitchFamily="34" charset="0"/>
              <a:ea typeface="Meiryo UI" panose="020B0604030504040204" pitchFamily="50" charset="-128"/>
            </a:endParaRPr>
          </a:p>
        </p:txBody>
      </p:sp>
      <p:sp>
        <p:nvSpPr>
          <p:cNvPr id="4" name="Rectangle 24">
            <a:extLst>
              <a:ext uri="{FF2B5EF4-FFF2-40B4-BE49-F238E27FC236}">
                <a16:creationId xmlns:a16="http://schemas.microsoft.com/office/drawing/2014/main" id="{B44368CB-EAEB-CDBB-8C94-809D04BAEF16}"/>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747033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113552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ja-JP" altLang="en-US" dirty="0"/>
              <a:t>実施スケジュール</a:t>
            </a:r>
            <a:endParaRPr lang="en-US" sz="1600" dirty="0">
              <a:solidFill>
                <a:srgbClr val="575757"/>
              </a:solidFill>
              <a:latin typeface="Trebuchet MS" panose="020B0603020202020204" pitchFamily="34" charset="0"/>
            </a:endParaRPr>
          </a:p>
        </p:txBody>
      </p:sp>
      <p:sp>
        <p:nvSpPr>
          <p:cNvPr id="20" name="Rectangle 19">
            <a:extLst>
              <a:ext uri="{FF2B5EF4-FFF2-40B4-BE49-F238E27FC236}">
                <a16:creationId xmlns:a16="http://schemas.microsoft.com/office/drawing/2014/main" id="{D0C918DA-24AA-8FA9-CB0C-8E67D9E22E63}"/>
              </a:ext>
            </a:extLst>
          </p:cNvPr>
          <p:cNvSpPr/>
          <p:nvPr/>
        </p:nvSpPr>
        <p:spPr>
          <a:xfrm>
            <a:off x="1202499" y="4307700"/>
            <a:ext cx="383840" cy="717997"/>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bg2">
                    <a:lumMod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1000"/>
              </a:spcAft>
              <a:buClrTx/>
              <a:buSzTx/>
              <a:buFontTx/>
              <a:buNone/>
              <a:tabLst/>
              <a:defRPr/>
            </a:pPr>
            <a:r>
              <a:rPr kumimoji="1" lang="ja-JP" altLang="en-US"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rPr>
              <a:t>①</a:t>
            </a:r>
            <a:endParaRPr kumimoji="1" lang="en-US" altLang="ja-JP"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21" name="Rectangle 20">
            <a:extLst>
              <a:ext uri="{FF2B5EF4-FFF2-40B4-BE49-F238E27FC236}">
                <a16:creationId xmlns:a16="http://schemas.microsoft.com/office/drawing/2014/main" id="{DC8A4080-ED73-BA1C-68D7-AF0EDC917228}"/>
              </a:ext>
            </a:extLst>
          </p:cNvPr>
          <p:cNvSpPr/>
          <p:nvPr/>
        </p:nvSpPr>
        <p:spPr>
          <a:xfrm>
            <a:off x="1202499" y="2499839"/>
            <a:ext cx="383840" cy="88214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6E6F73"/>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Aft>
                <a:spcPts val="1000"/>
              </a:spcAft>
            </a:pPr>
            <a:r>
              <a:rPr kumimoji="1" lang="ja-JP" altLang="en-US"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確定</a:t>
            </a:r>
            <a:endParaRPr kumimoji="1" lang="en-US" altLang="ja-JP" sz="1400">
              <a:solidFill>
                <a:srgbClr val="0070C0"/>
              </a:solidFill>
              <a:latin typeface="Trebuchet MS" panose="020B0603020202020204" pitchFamily="34" charset="0"/>
              <a:ea typeface="Meiryo UI" panose="020B0604030504040204" pitchFamily="50" charset="-128"/>
              <a:sym typeface="Trebuchet MS" panose="020B0603020202020204" pitchFamily="34" charset="0"/>
            </a:endParaRPr>
          </a:p>
        </p:txBody>
      </p:sp>
      <p:cxnSp>
        <p:nvCxnSpPr>
          <p:cNvPr id="22" name="Straight Arrow Connector 21">
            <a:extLst>
              <a:ext uri="{FF2B5EF4-FFF2-40B4-BE49-F238E27FC236}">
                <a16:creationId xmlns:a16="http://schemas.microsoft.com/office/drawing/2014/main" id="{F0D8697F-6A0B-FE95-8A47-AB2FE54E5615}"/>
              </a:ext>
            </a:extLst>
          </p:cNvPr>
          <p:cNvCxnSpPr>
            <a:cxnSpLocks/>
          </p:cNvCxnSpPr>
          <p:nvPr/>
        </p:nvCxnSpPr>
        <p:spPr>
          <a:xfrm>
            <a:off x="630000" y="1621462"/>
            <a:ext cx="10933350" cy="0"/>
          </a:xfrm>
          <a:prstGeom prst="straightConnector1">
            <a:avLst/>
          </a:prstGeom>
          <a:ln w="9525" cap="rnd">
            <a:solidFill>
              <a:schemeClr val="tx1">
                <a:lumMod val="60000"/>
                <a:lumOff val="40000"/>
              </a:schemeClr>
            </a:solidFill>
            <a:prstDash val="solid"/>
            <a:round/>
            <a:tailEnd type="triangle" w="med" len="med"/>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024A490A-EAAE-A56F-ACCA-598C326D8ACB}"/>
              </a:ext>
            </a:extLst>
          </p:cNvPr>
          <p:cNvGrpSpPr/>
          <p:nvPr/>
        </p:nvGrpSpPr>
        <p:grpSpPr>
          <a:xfrm>
            <a:off x="2924890" y="1566529"/>
            <a:ext cx="2" cy="5081355"/>
            <a:chOff x="4270584" y="1566528"/>
            <a:chExt cx="2" cy="4722360"/>
          </a:xfrm>
        </p:grpSpPr>
        <p:cxnSp>
          <p:nvCxnSpPr>
            <p:cNvPr id="24" name="Straight Connector 23">
              <a:extLst>
                <a:ext uri="{FF2B5EF4-FFF2-40B4-BE49-F238E27FC236}">
                  <a16:creationId xmlns:a16="http://schemas.microsoft.com/office/drawing/2014/main" id="{BFBE862A-629E-238D-9147-8482185F2FAC}"/>
                </a:ext>
              </a:extLst>
            </p:cNvPr>
            <p:cNvCxnSpPr/>
            <p:nvPr/>
          </p:nvCxnSpPr>
          <p:spPr>
            <a:xfrm>
              <a:off x="4270584" y="1566528"/>
              <a:ext cx="2" cy="4722360"/>
            </a:xfrm>
            <a:prstGeom prst="line">
              <a:avLst/>
            </a:prstGeom>
            <a:ln w="9525" cap="rnd" cmpd="sng" algn="ctr">
              <a:solidFill>
                <a:srgbClr val="9A9A9A"/>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6DFA03F-546D-F637-13DA-4F98C4BDDBC5}"/>
                </a:ext>
              </a:extLst>
            </p:cNvPr>
            <p:cNvCxnSpPr/>
            <p:nvPr/>
          </p:nvCxnSpPr>
          <p:spPr>
            <a:xfrm>
              <a:off x="4270584" y="1569511"/>
              <a:ext cx="2" cy="103901"/>
            </a:xfrm>
            <a:prstGeom prst="line">
              <a:avLst/>
            </a:prstGeom>
            <a:ln w="9525" cap="rnd" cmpd="sng" algn="ctr">
              <a:solidFill>
                <a:srgbClr val="9A9A9A"/>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26653436-8E54-043F-2F76-8AAFF1A72C58}"/>
              </a:ext>
            </a:extLst>
          </p:cNvPr>
          <p:cNvGrpSpPr/>
          <p:nvPr/>
        </p:nvGrpSpPr>
        <p:grpSpPr>
          <a:xfrm>
            <a:off x="4161764" y="1566529"/>
            <a:ext cx="2" cy="5081355"/>
            <a:chOff x="4161764" y="1566529"/>
            <a:chExt cx="2" cy="5081355"/>
          </a:xfrm>
        </p:grpSpPr>
        <p:cxnSp>
          <p:nvCxnSpPr>
            <p:cNvPr id="27" name="Straight Connector 26">
              <a:extLst>
                <a:ext uri="{FF2B5EF4-FFF2-40B4-BE49-F238E27FC236}">
                  <a16:creationId xmlns:a16="http://schemas.microsoft.com/office/drawing/2014/main" id="{19AD9E45-0840-75CE-8D2B-70177881313F}"/>
                </a:ext>
              </a:extLst>
            </p:cNvPr>
            <p:cNvCxnSpPr/>
            <p:nvPr/>
          </p:nvCxnSpPr>
          <p:spPr>
            <a:xfrm>
              <a:off x="4161764" y="1566529"/>
              <a:ext cx="2" cy="50813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0769F32-8F47-0FC6-DFDD-C18822E67466}"/>
                </a:ext>
              </a:extLst>
            </p:cNvPr>
            <p:cNvCxnSpPr/>
            <p:nvPr/>
          </p:nvCxnSpPr>
          <p:spPr>
            <a:xfrm>
              <a:off x="4161764" y="1569739"/>
              <a:ext cx="2" cy="1118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201ED5AF-142A-B894-C137-D1FA922557EA}"/>
              </a:ext>
            </a:extLst>
          </p:cNvPr>
          <p:cNvGrpSpPr/>
          <p:nvPr/>
        </p:nvGrpSpPr>
        <p:grpSpPr>
          <a:xfrm>
            <a:off x="5398638" y="1566529"/>
            <a:ext cx="2" cy="5081355"/>
            <a:chOff x="4270584" y="1566528"/>
            <a:chExt cx="2" cy="4722360"/>
          </a:xfrm>
        </p:grpSpPr>
        <p:cxnSp>
          <p:nvCxnSpPr>
            <p:cNvPr id="30" name="Straight Connector 29">
              <a:extLst>
                <a:ext uri="{FF2B5EF4-FFF2-40B4-BE49-F238E27FC236}">
                  <a16:creationId xmlns:a16="http://schemas.microsoft.com/office/drawing/2014/main" id="{B74130CE-7D92-60E6-F6CC-3BD0288B0FDC}"/>
                </a:ext>
              </a:extLst>
            </p:cNvPr>
            <p:cNvCxnSpPr/>
            <p:nvPr/>
          </p:nvCxnSpPr>
          <p:spPr>
            <a:xfrm>
              <a:off x="4270584" y="1566528"/>
              <a:ext cx="2" cy="472236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C6B07FB-0D26-8790-1100-C458DA3EF218}"/>
                </a:ext>
              </a:extLst>
            </p:cNvPr>
            <p:cNvCxnSpPr/>
            <p:nvPr/>
          </p:nvCxnSpPr>
          <p:spPr>
            <a:xfrm>
              <a:off x="4270584" y="1569511"/>
              <a:ext cx="2" cy="10390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59AB172A-E010-7C25-39F4-130D3148A42C}"/>
              </a:ext>
            </a:extLst>
          </p:cNvPr>
          <p:cNvGrpSpPr/>
          <p:nvPr/>
        </p:nvGrpSpPr>
        <p:grpSpPr>
          <a:xfrm>
            <a:off x="6635512" y="1566529"/>
            <a:ext cx="2" cy="5081355"/>
            <a:chOff x="4270584" y="1566528"/>
            <a:chExt cx="2" cy="4722360"/>
          </a:xfrm>
        </p:grpSpPr>
        <p:cxnSp>
          <p:nvCxnSpPr>
            <p:cNvPr id="34" name="Straight Connector 33">
              <a:extLst>
                <a:ext uri="{FF2B5EF4-FFF2-40B4-BE49-F238E27FC236}">
                  <a16:creationId xmlns:a16="http://schemas.microsoft.com/office/drawing/2014/main" id="{59D8B254-5CAB-3CA8-491D-6571552C15C0}"/>
                </a:ext>
              </a:extLst>
            </p:cNvPr>
            <p:cNvCxnSpPr/>
            <p:nvPr/>
          </p:nvCxnSpPr>
          <p:spPr>
            <a:xfrm>
              <a:off x="4270584" y="1566528"/>
              <a:ext cx="2" cy="472236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74FF1BA-F4A1-7664-0F31-CF376728BA6D}"/>
                </a:ext>
              </a:extLst>
            </p:cNvPr>
            <p:cNvCxnSpPr/>
            <p:nvPr/>
          </p:nvCxnSpPr>
          <p:spPr>
            <a:xfrm>
              <a:off x="4270584" y="1569511"/>
              <a:ext cx="2" cy="10390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24EB525-7A12-5332-D446-C319557C285B}"/>
              </a:ext>
            </a:extLst>
          </p:cNvPr>
          <p:cNvGrpSpPr/>
          <p:nvPr/>
        </p:nvGrpSpPr>
        <p:grpSpPr>
          <a:xfrm>
            <a:off x="7872386" y="1566529"/>
            <a:ext cx="2" cy="5081355"/>
            <a:chOff x="4270584" y="1566528"/>
            <a:chExt cx="2" cy="4722360"/>
          </a:xfrm>
        </p:grpSpPr>
        <p:cxnSp>
          <p:nvCxnSpPr>
            <p:cNvPr id="37" name="Straight Connector 36">
              <a:extLst>
                <a:ext uri="{FF2B5EF4-FFF2-40B4-BE49-F238E27FC236}">
                  <a16:creationId xmlns:a16="http://schemas.microsoft.com/office/drawing/2014/main" id="{FCB242A9-2A2C-1F52-8176-61AA1DD25FE9}"/>
                </a:ext>
              </a:extLst>
            </p:cNvPr>
            <p:cNvCxnSpPr/>
            <p:nvPr/>
          </p:nvCxnSpPr>
          <p:spPr>
            <a:xfrm>
              <a:off x="4270584" y="1566528"/>
              <a:ext cx="2" cy="472236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C54BFB1-4C65-F403-ED48-A7C8CAA0ADAA}"/>
                </a:ext>
              </a:extLst>
            </p:cNvPr>
            <p:cNvCxnSpPr/>
            <p:nvPr/>
          </p:nvCxnSpPr>
          <p:spPr>
            <a:xfrm>
              <a:off x="4270584" y="1569511"/>
              <a:ext cx="2" cy="10390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8B2365C-536E-9063-8A63-75B00AFABCB2}"/>
              </a:ext>
            </a:extLst>
          </p:cNvPr>
          <p:cNvGrpSpPr/>
          <p:nvPr/>
        </p:nvGrpSpPr>
        <p:grpSpPr>
          <a:xfrm>
            <a:off x="9109260" y="1566529"/>
            <a:ext cx="2" cy="5081355"/>
            <a:chOff x="4270584" y="1566528"/>
            <a:chExt cx="2" cy="4722360"/>
          </a:xfrm>
        </p:grpSpPr>
        <p:cxnSp>
          <p:nvCxnSpPr>
            <p:cNvPr id="40" name="Straight Connector 39">
              <a:extLst>
                <a:ext uri="{FF2B5EF4-FFF2-40B4-BE49-F238E27FC236}">
                  <a16:creationId xmlns:a16="http://schemas.microsoft.com/office/drawing/2014/main" id="{D94E70C3-DAEB-1D02-85C9-A957BFBC6B72}"/>
                </a:ext>
              </a:extLst>
            </p:cNvPr>
            <p:cNvCxnSpPr/>
            <p:nvPr/>
          </p:nvCxnSpPr>
          <p:spPr>
            <a:xfrm>
              <a:off x="4270584" y="1566528"/>
              <a:ext cx="2" cy="472236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023FB42-F0E8-A690-2A0A-BCD7D027F69B}"/>
                </a:ext>
              </a:extLst>
            </p:cNvPr>
            <p:cNvCxnSpPr/>
            <p:nvPr/>
          </p:nvCxnSpPr>
          <p:spPr>
            <a:xfrm>
              <a:off x="4270584" y="1569511"/>
              <a:ext cx="2" cy="10390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13E11B1-8538-1BCF-D978-5E3A4C31D5A9}"/>
              </a:ext>
            </a:extLst>
          </p:cNvPr>
          <p:cNvGrpSpPr/>
          <p:nvPr/>
        </p:nvGrpSpPr>
        <p:grpSpPr>
          <a:xfrm>
            <a:off x="10346133" y="1566529"/>
            <a:ext cx="2" cy="5081355"/>
            <a:chOff x="4270584" y="1566528"/>
            <a:chExt cx="2" cy="4722360"/>
          </a:xfrm>
        </p:grpSpPr>
        <p:cxnSp>
          <p:nvCxnSpPr>
            <p:cNvPr id="43" name="Straight Connector 42">
              <a:extLst>
                <a:ext uri="{FF2B5EF4-FFF2-40B4-BE49-F238E27FC236}">
                  <a16:creationId xmlns:a16="http://schemas.microsoft.com/office/drawing/2014/main" id="{8E9E566E-39AB-3875-2075-812D08FE0B97}"/>
                </a:ext>
              </a:extLst>
            </p:cNvPr>
            <p:cNvCxnSpPr/>
            <p:nvPr/>
          </p:nvCxnSpPr>
          <p:spPr>
            <a:xfrm>
              <a:off x="4270584" y="1566528"/>
              <a:ext cx="2" cy="472236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EBDA331-31DD-7984-FA41-F54C83C9FF73}"/>
                </a:ext>
              </a:extLst>
            </p:cNvPr>
            <p:cNvCxnSpPr/>
            <p:nvPr/>
          </p:nvCxnSpPr>
          <p:spPr>
            <a:xfrm>
              <a:off x="4270584" y="1569511"/>
              <a:ext cx="2" cy="10390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42AD0EAF-116B-0A47-164B-02915EE14537}"/>
              </a:ext>
            </a:extLst>
          </p:cNvPr>
          <p:cNvSpPr txBox="1"/>
          <p:nvPr/>
        </p:nvSpPr>
        <p:spPr>
          <a:xfrm>
            <a:off x="1707681"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7</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46" name="TextBox 45">
            <a:extLst>
              <a:ext uri="{FF2B5EF4-FFF2-40B4-BE49-F238E27FC236}">
                <a16:creationId xmlns:a16="http://schemas.microsoft.com/office/drawing/2014/main" id="{5FDD4DBB-6812-8595-2B64-EB4C5167DED5}"/>
              </a:ext>
            </a:extLst>
          </p:cNvPr>
          <p:cNvSpPr txBox="1"/>
          <p:nvPr/>
        </p:nvSpPr>
        <p:spPr>
          <a:xfrm>
            <a:off x="2941745"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8</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47" name="TextBox 46">
            <a:extLst>
              <a:ext uri="{FF2B5EF4-FFF2-40B4-BE49-F238E27FC236}">
                <a16:creationId xmlns:a16="http://schemas.microsoft.com/office/drawing/2014/main" id="{6848584D-5FDE-3402-55C7-42B4A4FDDBBA}"/>
              </a:ext>
            </a:extLst>
          </p:cNvPr>
          <p:cNvSpPr txBox="1"/>
          <p:nvPr/>
        </p:nvSpPr>
        <p:spPr>
          <a:xfrm>
            <a:off x="4175810"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9</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48" name="TextBox 47">
            <a:extLst>
              <a:ext uri="{FF2B5EF4-FFF2-40B4-BE49-F238E27FC236}">
                <a16:creationId xmlns:a16="http://schemas.microsoft.com/office/drawing/2014/main" id="{6D55C116-BBCA-CFE9-27C1-3BDA0E2B1FA6}"/>
              </a:ext>
            </a:extLst>
          </p:cNvPr>
          <p:cNvSpPr txBox="1"/>
          <p:nvPr/>
        </p:nvSpPr>
        <p:spPr>
          <a:xfrm>
            <a:off x="5409874"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10</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49" name="TextBox 48">
            <a:extLst>
              <a:ext uri="{FF2B5EF4-FFF2-40B4-BE49-F238E27FC236}">
                <a16:creationId xmlns:a16="http://schemas.microsoft.com/office/drawing/2014/main" id="{FAEA33EF-902D-BB30-BE8E-FB436C78DD81}"/>
              </a:ext>
            </a:extLst>
          </p:cNvPr>
          <p:cNvSpPr txBox="1"/>
          <p:nvPr/>
        </p:nvSpPr>
        <p:spPr>
          <a:xfrm>
            <a:off x="6660795"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11</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51" name="TextBox 50">
            <a:extLst>
              <a:ext uri="{FF2B5EF4-FFF2-40B4-BE49-F238E27FC236}">
                <a16:creationId xmlns:a16="http://schemas.microsoft.com/office/drawing/2014/main" id="{45A2B231-DA7C-A7DE-C37B-5DE7D9BD6B98}"/>
              </a:ext>
            </a:extLst>
          </p:cNvPr>
          <p:cNvSpPr txBox="1"/>
          <p:nvPr/>
        </p:nvSpPr>
        <p:spPr>
          <a:xfrm>
            <a:off x="7894859"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12</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52" name="TextBox 51">
            <a:extLst>
              <a:ext uri="{FF2B5EF4-FFF2-40B4-BE49-F238E27FC236}">
                <a16:creationId xmlns:a16="http://schemas.microsoft.com/office/drawing/2014/main" id="{AAC36534-37B9-0F59-1D17-262CA1CB15C8}"/>
              </a:ext>
            </a:extLst>
          </p:cNvPr>
          <p:cNvSpPr txBox="1"/>
          <p:nvPr/>
        </p:nvSpPr>
        <p:spPr>
          <a:xfrm>
            <a:off x="9128924"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1</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53" name="TextBox 52">
            <a:extLst>
              <a:ext uri="{FF2B5EF4-FFF2-40B4-BE49-F238E27FC236}">
                <a16:creationId xmlns:a16="http://schemas.microsoft.com/office/drawing/2014/main" id="{2D6CC354-D106-CA16-9322-DF89D57FBA37}"/>
              </a:ext>
            </a:extLst>
          </p:cNvPr>
          <p:cNvSpPr txBox="1"/>
          <p:nvPr/>
        </p:nvSpPr>
        <p:spPr>
          <a:xfrm>
            <a:off x="10362993" y="1357987"/>
            <a:ext cx="1200355"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200">
                <a:solidFill>
                  <a:srgbClr val="575757"/>
                </a:solidFill>
                <a:latin typeface="Trebuchet MS" panose="020B0603020202020204" pitchFamily="34" charset="0"/>
                <a:ea typeface="Meiryo UI" panose="020B0604030504040204" pitchFamily="50" charset="-128"/>
                <a:sym typeface="Trebuchet MS" panose="020B0603020202020204" pitchFamily="34" charset="0"/>
              </a:rPr>
              <a:t>2</a:t>
            </a:r>
            <a:r>
              <a:rPr kumimoji="1" lang="ja-JP" altLang="en-US"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月</a:t>
            </a:r>
            <a:endParaRPr kumimoji="1" lang="en-US" altLang="ja-JP" sz="12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cxnSp>
        <p:nvCxnSpPr>
          <p:cNvPr id="54" name="Straight Connector 53">
            <a:extLst>
              <a:ext uri="{FF2B5EF4-FFF2-40B4-BE49-F238E27FC236}">
                <a16:creationId xmlns:a16="http://schemas.microsoft.com/office/drawing/2014/main" id="{8F6D871A-9ACD-26F0-C297-0F3B97DC9082}"/>
              </a:ext>
            </a:extLst>
          </p:cNvPr>
          <p:cNvCxnSpPr/>
          <p:nvPr/>
        </p:nvCxnSpPr>
        <p:spPr>
          <a:xfrm>
            <a:off x="674634" y="2466438"/>
            <a:ext cx="1093335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36C2002-2B99-E2CF-8AB3-90348CA7C15F}"/>
              </a:ext>
            </a:extLst>
          </p:cNvPr>
          <p:cNvCxnSpPr/>
          <p:nvPr/>
        </p:nvCxnSpPr>
        <p:spPr>
          <a:xfrm>
            <a:off x="1707677" y="1566529"/>
            <a:ext cx="2" cy="5081355"/>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AF51B5FC-2EE1-FB80-C030-D4ADB57E8DE9}"/>
              </a:ext>
            </a:extLst>
          </p:cNvPr>
          <p:cNvCxnSpPr/>
          <p:nvPr/>
        </p:nvCxnSpPr>
        <p:spPr>
          <a:xfrm>
            <a:off x="1707677" y="1569511"/>
            <a:ext cx="2" cy="5078373"/>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316" name="Group 315">
            <a:extLst>
              <a:ext uri="{FF2B5EF4-FFF2-40B4-BE49-F238E27FC236}">
                <a16:creationId xmlns:a16="http://schemas.microsoft.com/office/drawing/2014/main" id="{1E859B72-4196-7FA0-1887-57252CE22ADE}"/>
              </a:ext>
            </a:extLst>
          </p:cNvPr>
          <p:cNvGrpSpPr/>
          <p:nvPr/>
        </p:nvGrpSpPr>
        <p:grpSpPr>
          <a:xfrm>
            <a:off x="2418205" y="1616274"/>
            <a:ext cx="765202" cy="5031610"/>
            <a:chOff x="2964651" y="1616274"/>
            <a:chExt cx="765202" cy="5031610"/>
          </a:xfrm>
        </p:grpSpPr>
        <p:sp>
          <p:nvSpPr>
            <p:cNvPr id="57" name="Isosceles Triangle 56">
              <a:extLst>
                <a:ext uri="{FF2B5EF4-FFF2-40B4-BE49-F238E27FC236}">
                  <a16:creationId xmlns:a16="http://schemas.microsoft.com/office/drawing/2014/main" id="{7E322BC5-F320-8518-1A29-D53D00357B27}"/>
                </a:ext>
              </a:extLst>
            </p:cNvPr>
            <p:cNvSpPr/>
            <p:nvPr/>
          </p:nvSpPr>
          <p:spPr>
            <a:xfrm>
              <a:off x="3238730" y="1616274"/>
              <a:ext cx="227433" cy="211200"/>
            </a:xfrm>
            <a:prstGeom prst="triangle">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cxnSp>
          <p:nvCxnSpPr>
            <p:cNvPr id="58" name="Straight Connector 57">
              <a:extLst>
                <a:ext uri="{FF2B5EF4-FFF2-40B4-BE49-F238E27FC236}">
                  <a16:creationId xmlns:a16="http://schemas.microsoft.com/office/drawing/2014/main" id="{5E995755-9E8C-B1E5-B2ED-8C8B79BC78E1}"/>
                </a:ext>
              </a:extLst>
            </p:cNvPr>
            <p:cNvCxnSpPr>
              <a:cxnSpLocks/>
            </p:cNvCxnSpPr>
            <p:nvPr/>
          </p:nvCxnSpPr>
          <p:spPr>
            <a:xfrm>
              <a:off x="3347253" y="1616275"/>
              <a:ext cx="0" cy="5031609"/>
            </a:xfrm>
            <a:prstGeom prst="line">
              <a:avLst/>
            </a:prstGeom>
            <a:ln w="19050" cap="rnd" cmpd="sng" algn="ctr">
              <a:solidFill>
                <a:schemeClr val="accent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03D51F8F-022F-33B6-E328-99ACD3D1A217}"/>
                </a:ext>
              </a:extLst>
            </p:cNvPr>
            <p:cNvSpPr/>
            <p:nvPr/>
          </p:nvSpPr>
          <p:spPr>
            <a:xfrm>
              <a:off x="2964651" y="1830205"/>
              <a:ext cx="765202" cy="404714"/>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8000" tIns="48000" rIns="48000" bIns="48000" numCol="1" spcCol="0" rtlCol="0" fromWordArt="0" anchor="t" anchorCtr="0" forceAA="0" compatLnSpc="1">
              <a:prstTxWarp prst="textNoShape">
                <a:avLst/>
              </a:prstTxWarp>
              <a:sp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XX</a:t>
              </a: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契約開始</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60" name="Group 59">
            <a:extLst>
              <a:ext uri="{FF2B5EF4-FFF2-40B4-BE49-F238E27FC236}">
                <a16:creationId xmlns:a16="http://schemas.microsoft.com/office/drawing/2014/main" id="{B5032D83-D1EC-E3DF-8629-90699C87E1D6}"/>
              </a:ext>
            </a:extLst>
          </p:cNvPr>
          <p:cNvGrpSpPr/>
          <p:nvPr/>
        </p:nvGrpSpPr>
        <p:grpSpPr>
          <a:xfrm>
            <a:off x="10823094" y="1616274"/>
            <a:ext cx="508512" cy="5031610"/>
            <a:chOff x="10880608" y="1616274"/>
            <a:chExt cx="508512" cy="5031610"/>
          </a:xfrm>
        </p:grpSpPr>
        <p:sp>
          <p:nvSpPr>
            <p:cNvPr id="61" name="Isosceles Triangle 60">
              <a:extLst>
                <a:ext uri="{FF2B5EF4-FFF2-40B4-BE49-F238E27FC236}">
                  <a16:creationId xmlns:a16="http://schemas.microsoft.com/office/drawing/2014/main" id="{BA25D43E-77D7-AFCF-499F-B4E24E8D75B0}"/>
                </a:ext>
              </a:extLst>
            </p:cNvPr>
            <p:cNvSpPr/>
            <p:nvPr/>
          </p:nvSpPr>
          <p:spPr>
            <a:xfrm>
              <a:off x="11026341" y="1616274"/>
              <a:ext cx="227433" cy="211200"/>
            </a:xfrm>
            <a:prstGeom prst="triangle">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grpSp>
          <p:nvGrpSpPr>
            <p:cNvPr id="62" name="Group 61">
              <a:extLst>
                <a:ext uri="{FF2B5EF4-FFF2-40B4-BE49-F238E27FC236}">
                  <a16:creationId xmlns:a16="http://schemas.microsoft.com/office/drawing/2014/main" id="{1399D67D-A780-934D-32AC-E4121C31ABFA}"/>
                </a:ext>
              </a:extLst>
            </p:cNvPr>
            <p:cNvGrpSpPr/>
            <p:nvPr/>
          </p:nvGrpSpPr>
          <p:grpSpPr>
            <a:xfrm>
              <a:off x="10880608" y="1616274"/>
              <a:ext cx="508512" cy="5031610"/>
              <a:chOff x="10880608" y="1616274"/>
              <a:chExt cx="508512" cy="5031610"/>
            </a:xfrm>
          </p:grpSpPr>
          <p:cxnSp>
            <p:nvCxnSpPr>
              <p:cNvPr id="63" name="Straight Connector 62">
                <a:extLst>
                  <a:ext uri="{FF2B5EF4-FFF2-40B4-BE49-F238E27FC236}">
                    <a16:creationId xmlns:a16="http://schemas.microsoft.com/office/drawing/2014/main" id="{ACAE8E7D-06E1-E0BB-FE32-A878936DF4C7}"/>
                  </a:ext>
                </a:extLst>
              </p:cNvPr>
              <p:cNvCxnSpPr>
                <a:cxnSpLocks/>
              </p:cNvCxnSpPr>
              <p:nvPr/>
            </p:nvCxnSpPr>
            <p:spPr>
              <a:xfrm>
                <a:off x="11134863" y="1616274"/>
                <a:ext cx="0" cy="5031610"/>
              </a:xfrm>
              <a:prstGeom prst="line">
                <a:avLst/>
              </a:prstGeom>
              <a:ln w="19050" cap="rnd" cmpd="sng" algn="ctr">
                <a:solidFill>
                  <a:schemeClr val="accent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2" name="Rectangle 191">
                <a:extLst>
                  <a:ext uri="{FF2B5EF4-FFF2-40B4-BE49-F238E27FC236}">
                    <a16:creationId xmlns:a16="http://schemas.microsoft.com/office/drawing/2014/main" id="{01BC762E-4CBD-3629-FCCD-BD061AEAF7AE}"/>
                  </a:ext>
                </a:extLst>
              </p:cNvPr>
              <p:cNvSpPr/>
              <p:nvPr/>
            </p:nvSpPr>
            <p:spPr>
              <a:xfrm>
                <a:off x="10880608" y="1830205"/>
                <a:ext cx="508512" cy="5586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a:solidFill>
                      <a:srgbClr val="575757">
                        <a:lumMod val="100000"/>
                      </a:srgbClr>
                    </a:solidFill>
                    <a:latin typeface="Trebuchet MS"/>
                    <a:ea typeface="Meiryo UI" panose="020B0604030504040204" pitchFamily="50" charset="-128"/>
                  </a:rPr>
                  <a:t>2/20</a:t>
                </a:r>
                <a:br>
                  <a:rPr kumimoji="1" lang="en-US" altLang="ja-JP" sz="1000">
                    <a:solidFill>
                      <a:srgbClr val="575757">
                        <a:lumMod val="100000"/>
                      </a:srgbClr>
                    </a:solidFill>
                    <a:latin typeface="Trebuchet MS"/>
                    <a:ea typeface="Meiryo UI" panose="020B0604030504040204" pitchFamily="50" charset="-128"/>
                  </a:rPr>
                </a:b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契約終了</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sp>
        <p:nvSpPr>
          <p:cNvPr id="193" name="TextBox 192">
            <a:extLst>
              <a:ext uri="{FF2B5EF4-FFF2-40B4-BE49-F238E27FC236}">
                <a16:creationId xmlns:a16="http://schemas.microsoft.com/office/drawing/2014/main" id="{FF21F7A4-E136-7BA3-8A0C-6E3C8AF54D4E}"/>
              </a:ext>
            </a:extLst>
          </p:cNvPr>
          <p:cNvSpPr txBox="1"/>
          <p:nvPr/>
        </p:nvSpPr>
        <p:spPr>
          <a:xfrm>
            <a:off x="8022140" y="1100666"/>
            <a:ext cx="490571"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2026</a:t>
            </a:r>
          </a:p>
        </p:txBody>
      </p:sp>
      <p:sp>
        <p:nvSpPr>
          <p:cNvPr id="194" name="TextBox 193">
            <a:extLst>
              <a:ext uri="{FF2B5EF4-FFF2-40B4-BE49-F238E27FC236}">
                <a16:creationId xmlns:a16="http://schemas.microsoft.com/office/drawing/2014/main" id="{2AA1114B-8363-48C9-96C6-4783707BAFDF}"/>
              </a:ext>
            </a:extLst>
          </p:cNvPr>
          <p:cNvSpPr txBox="1"/>
          <p:nvPr/>
        </p:nvSpPr>
        <p:spPr>
          <a:xfrm>
            <a:off x="1446350" y="1100666"/>
            <a:ext cx="490571" cy="256197"/>
          </a:xfrm>
          <a:prstGeom prst="rect">
            <a:avLst/>
          </a:prstGeom>
          <a:noFill/>
          <a:ln w="9525" cap="rnd">
            <a:noFill/>
            <a:prstDash val="solid"/>
            <a:round/>
          </a:ln>
          <a:extLst>
            <a:ext uri="{909E8E84-426E-40DD-AFC4-6F175D3DCCD1}">
              <a14:hiddenFill xmlns:a14="http://schemas.microsoft.com/office/drawing/2010/main">
                <a:solidFill>
                  <a:srgbClr val="EBC5D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rgbClr val="575757"/>
                </a:solidFill>
                <a:effectLst/>
                <a:uLnTx/>
                <a:uFillTx/>
                <a:latin typeface="Trebuchet MS" panose="020B0603020202020204" pitchFamily="34" charset="0"/>
                <a:ea typeface="Meiryo UI" panose="020B0604030504040204" pitchFamily="50" charset="-128"/>
                <a:sym typeface="Trebuchet MS" panose="020B0603020202020204" pitchFamily="34" charset="0"/>
              </a:rPr>
              <a:t>2025</a:t>
            </a:r>
          </a:p>
        </p:txBody>
      </p:sp>
      <p:grpSp>
        <p:nvGrpSpPr>
          <p:cNvPr id="195" name="Group 194">
            <a:extLst>
              <a:ext uri="{FF2B5EF4-FFF2-40B4-BE49-F238E27FC236}">
                <a16:creationId xmlns:a16="http://schemas.microsoft.com/office/drawing/2014/main" id="{A5A35DAD-D1A1-CB89-3778-319055C0C19D}"/>
              </a:ext>
            </a:extLst>
          </p:cNvPr>
          <p:cNvGrpSpPr/>
          <p:nvPr/>
        </p:nvGrpSpPr>
        <p:grpSpPr>
          <a:xfrm>
            <a:off x="3488330" y="2858156"/>
            <a:ext cx="595732" cy="523829"/>
            <a:chOff x="3042138" y="2858156"/>
            <a:chExt cx="628650" cy="523829"/>
          </a:xfrm>
        </p:grpSpPr>
        <p:cxnSp>
          <p:nvCxnSpPr>
            <p:cNvPr id="196" name="Straight Connector 195">
              <a:extLst>
                <a:ext uri="{FF2B5EF4-FFF2-40B4-BE49-F238E27FC236}">
                  <a16:creationId xmlns:a16="http://schemas.microsoft.com/office/drawing/2014/main" id="{516B13DA-E57B-E5F7-3F1F-9738DF609CAC}"/>
                </a:ext>
              </a:extLst>
            </p:cNvPr>
            <p:cNvCxnSpPr/>
            <p:nvPr/>
          </p:nvCxnSpPr>
          <p:spPr>
            <a:xfrm>
              <a:off x="3042138" y="2858156"/>
              <a:ext cx="628650" cy="0"/>
            </a:xfrm>
            <a:prstGeom prst="line">
              <a:avLst/>
            </a:prstGeom>
            <a:ln w="9525" cap="rnd">
              <a:solidFill>
                <a:schemeClr val="accent4">
                  <a:lumMod val="75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97" name="Rectangle 196">
              <a:extLst>
                <a:ext uri="{FF2B5EF4-FFF2-40B4-BE49-F238E27FC236}">
                  <a16:creationId xmlns:a16="http://schemas.microsoft.com/office/drawing/2014/main" id="{4FA26C94-A004-B0AE-63E3-F9F7D4FB5065}"/>
                </a:ext>
              </a:extLst>
            </p:cNvPr>
            <p:cNvSpPr/>
            <p:nvPr/>
          </p:nvSpPr>
          <p:spPr>
            <a:xfrm>
              <a:off x="3088158" y="2897883"/>
              <a:ext cx="536610"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キックオフ</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sp>
        <p:nvSpPr>
          <p:cNvPr id="198" name="Isosceles Triangle 197">
            <a:extLst>
              <a:ext uri="{FF2B5EF4-FFF2-40B4-BE49-F238E27FC236}">
                <a16:creationId xmlns:a16="http://schemas.microsoft.com/office/drawing/2014/main" id="{A79DE0C0-312D-DAA3-79E8-B83636FA7B8D}"/>
              </a:ext>
            </a:extLst>
          </p:cNvPr>
          <p:cNvSpPr/>
          <p:nvPr/>
        </p:nvSpPr>
        <p:spPr>
          <a:xfrm>
            <a:off x="3672480"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cxnSp>
        <p:nvCxnSpPr>
          <p:cNvPr id="199" name="Straight Connector 198">
            <a:extLst>
              <a:ext uri="{FF2B5EF4-FFF2-40B4-BE49-F238E27FC236}">
                <a16:creationId xmlns:a16="http://schemas.microsoft.com/office/drawing/2014/main" id="{89190C8A-D723-15AE-2768-F9927251036D}"/>
              </a:ext>
            </a:extLst>
          </p:cNvPr>
          <p:cNvCxnSpPr/>
          <p:nvPr/>
        </p:nvCxnSpPr>
        <p:spPr>
          <a:xfrm>
            <a:off x="1202499" y="3382088"/>
            <a:ext cx="10273002"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00" name="Rectangle 199">
            <a:extLst>
              <a:ext uri="{FF2B5EF4-FFF2-40B4-BE49-F238E27FC236}">
                <a16:creationId xmlns:a16="http://schemas.microsoft.com/office/drawing/2014/main" id="{00437298-AFB7-98A6-D520-6FED1D9FC62D}"/>
              </a:ext>
            </a:extLst>
          </p:cNvPr>
          <p:cNvSpPr/>
          <p:nvPr/>
        </p:nvSpPr>
        <p:spPr>
          <a:xfrm>
            <a:off x="1202499" y="3487580"/>
            <a:ext cx="383840" cy="783182"/>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bg2">
                    <a:lumMod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1000"/>
              </a:spcAft>
              <a:buClrTx/>
              <a:buSzTx/>
              <a:buFontTx/>
              <a:buNone/>
              <a:tabLst/>
              <a:defRPr/>
            </a:pPr>
            <a:r>
              <a:rPr kumimoji="1" lang="ja-JP" altLang="en-US"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適宜</a:t>
            </a:r>
            <a:endParaRPr kumimoji="1" lang="en-US" altLang="ja-JP" sz="1400">
              <a:solidFill>
                <a:srgbClr val="0070C0"/>
              </a:solidFill>
              <a:latin typeface="Trebuchet MS" panose="020B0603020202020204" pitchFamily="34" charset="0"/>
              <a:ea typeface="Meiryo UI" panose="020B0604030504040204" pitchFamily="50" charset="-128"/>
              <a:sym typeface="Trebuchet MS" panose="020B0603020202020204" pitchFamily="34" charset="0"/>
            </a:endParaRPr>
          </a:p>
        </p:txBody>
      </p:sp>
      <p:cxnSp>
        <p:nvCxnSpPr>
          <p:cNvPr id="202" name="Straight Connector 201">
            <a:extLst>
              <a:ext uri="{FF2B5EF4-FFF2-40B4-BE49-F238E27FC236}">
                <a16:creationId xmlns:a16="http://schemas.microsoft.com/office/drawing/2014/main" id="{6A319E79-034B-6229-D4DE-5F4E05BB41F5}"/>
              </a:ext>
            </a:extLst>
          </p:cNvPr>
          <p:cNvCxnSpPr/>
          <p:nvPr/>
        </p:nvCxnSpPr>
        <p:spPr>
          <a:xfrm>
            <a:off x="630000" y="4274300"/>
            <a:ext cx="1093335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A41622FB-826B-410F-6A61-EB63936A691F}"/>
              </a:ext>
            </a:extLst>
          </p:cNvPr>
          <p:cNvCxnSpPr/>
          <p:nvPr/>
        </p:nvCxnSpPr>
        <p:spPr>
          <a:xfrm>
            <a:off x="4213198" y="3894655"/>
            <a:ext cx="6132937" cy="0"/>
          </a:xfrm>
          <a:prstGeom prst="line">
            <a:avLst/>
          </a:prstGeom>
          <a:ln w="9525" cap="rnd">
            <a:solidFill>
              <a:schemeClr val="accent3">
                <a:lumMod val="60000"/>
                <a:lumOff val="40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04" name="Rectangle 203">
            <a:extLst>
              <a:ext uri="{FF2B5EF4-FFF2-40B4-BE49-F238E27FC236}">
                <a16:creationId xmlns:a16="http://schemas.microsoft.com/office/drawing/2014/main" id="{6B12758C-8AE8-EEB6-719E-3EAC67C2C1BF}"/>
              </a:ext>
            </a:extLst>
          </p:cNvPr>
          <p:cNvSpPr/>
          <p:nvPr/>
        </p:nvSpPr>
        <p:spPr>
          <a:xfrm>
            <a:off x="4213198" y="3934382"/>
            <a:ext cx="6132937" cy="336380"/>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キックオフ後～</a:t>
            </a: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1</a:t>
            </a: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月末目途</a:t>
            </a:r>
            <a:r>
              <a:rPr kumimoji="1" lang="ja-JP" altLang="en-US" sz="1000">
                <a:solidFill>
                  <a:srgbClr val="575757">
                    <a:lumMod val="100000"/>
                  </a:srgbClr>
                </a:solidFill>
                <a:latin typeface="Trebuchet MS"/>
                <a:ea typeface="Meiryo UI" panose="020B0604030504040204" pitchFamily="50" charset="-128"/>
              </a:rPr>
              <a:t>適宜追加フォローアップ、実証フィールド視察設定</a:t>
            </a:r>
            <a:endParaRPr kumimoji="1" lang="en-US" altLang="ja-JP" sz="1000">
              <a:solidFill>
                <a:srgbClr val="575757">
                  <a:lumMod val="100000"/>
                </a:srgbClr>
              </a:solidFill>
              <a:latin typeface="Trebuchet MS"/>
              <a:ea typeface="Meiryo UI" panose="020B0604030504040204" pitchFamily="50" charset="-128"/>
            </a:endParaRPr>
          </a:p>
        </p:txBody>
      </p:sp>
      <p:sp>
        <p:nvSpPr>
          <p:cNvPr id="205" name="Isosceles Triangle 204">
            <a:extLst>
              <a:ext uri="{FF2B5EF4-FFF2-40B4-BE49-F238E27FC236}">
                <a16:creationId xmlns:a16="http://schemas.microsoft.com/office/drawing/2014/main" id="{4A9CEEA2-0B86-C05D-A575-23A52E51E747}"/>
              </a:ext>
            </a:extLst>
          </p:cNvPr>
          <p:cNvSpPr/>
          <p:nvPr/>
        </p:nvSpPr>
        <p:spPr>
          <a:xfrm>
            <a:off x="5684390" y="3548625"/>
            <a:ext cx="227433" cy="211200"/>
          </a:xfrm>
          <a:prstGeom prst="triangle">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06" name="Isosceles Triangle 205">
            <a:extLst>
              <a:ext uri="{FF2B5EF4-FFF2-40B4-BE49-F238E27FC236}">
                <a16:creationId xmlns:a16="http://schemas.microsoft.com/office/drawing/2014/main" id="{405FB87E-AEF1-F546-5CB0-20F9F2BBBB85}"/>
              </a:ext>
            </a:extLst>
          </p:cNvPr>
          <p:cNvSpPr/>
          <p:nvPr/>
        </p:nvSpPr>
        <p:spPr>
          <a:xfrm>
            <a:off x="7155582" y="3548625"/>
            <a:ext cx="227433" cy="211200"/>
          </a:xfrm>
          <a:prstGeom prst="triangle">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07" name="Isosceles Triangle 206">
            <a:extLst>
              <a:ext uri="{FF2B5EF4-FFF2-40B4-BE49-F238E27FC236}">
                <a16:creationId xmlns:a16="http://schemas.microsoft.com/office/drawing/2014/main" id="{EB9E1E93-48FB-5439-21CF-A9A178000948}"/>
              </a:ext>
            </a:extLst>
          </p:cNvPr>
          <p:cNvSpPr/>
          <p:nvPr/>
        </p:nvSpPr>
        <p:spPr>
          <a:xfrm>
            <a:off x="8626773" y="3548625"/>
            <a:ext cx="227433" cy="211200"/>
          </a:xfrm>
          <a:prstGeom prst="triangle">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08" name="Isosceles Triangle 207">
            <a:extLst>
              <a:ext uri="{FF2B5EF4-FFF2-40B4-BE49-F238E27FC236}">
                <a16:creationId xmlns:a16="http://schemas.microsoft.com/office/drawing/2014/main" id="{7806A8D3-61A6-69A3-06F7-1ABF85CA1D63}"/>
              </a:ext>
            </a:extLst>
          </p:cNvPr>
          <p:cNvSpPr/>
          <p:nvPr/>
        </p:nvSpPr>
        <p:spPr>
          <a:xfrm>
            <a:off x="10097965" y="3548625"/>
            <a:ext cx="227433" cy="211200"/>
          </a:xfrm>
          <a:prstGeom prst="triangle">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09" name="Isosceles Triangle 208">
            <a:extLst>
              <a:ext uri="{FF2B5EF4-FFF2-40B4-BE49-F238E27FC236}">
                <a16:creationId xmlns:a16="http://schemas.microsoft.com/office/drawing/2014/main" id="{DF783F3B-C5EF-9095-C7B2-077B097D0134}"/>
              </a:ext>
            </a:extLst>
          </p:cNvPr>
          <p:cNvSpPr/>
          <p:nvPr/>
        </p:nvSpPr>
        <p:spPr>
          <a:xfrm>
            <a:off x="4213198" y="3548625"/>
            <a:ext cx="227433" cy="211200"/>
          </a:xfrm>
          <a:prstGeom prst="triangle">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10" name="Isosceles Triangle 209">
            <a:extLst>
              <a:ext uri="{FF2B5EF4-FFF2-40B4-BE49-F238E27FC236}">
                <a16:creationId xmlns:a16="http://schemas.microsoft.com/office/drawing/2014/main" id="{5DBD2961-43F8-1F27-B5CF-67483C6755BF}"/>
              </a:ext>
            </a:extLst>
          </p:cNvPr>
          <p:cNvSpPr/>
          <p:nvPr/>
        </p:nvSpPr>
        <p:spPr>
          <a:xfrm>
            <a:off x="5900549"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11" name="Isosceles Triangle 210">
            <a:extLst>
              <a:ext uri="{FF2B5EF4-FFF2-40B4-BE49-F238E27FC236}">
                <a16:creationId xmlns:a16="http://schemas.microsoft.com/office/drawing/2014/main" id="{9747EDF5-36F1-4608-7495-0B67BCB261AE}"/>
              </a:ext>
            </a:extLst>
          </p:cNvPr>
          <p:cNvSpPr/>
          <p:nvPr/>
        </p:nvSpPr>
        <p:spPr>
          <a:xfrm>
            <a:off x="7138826"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12" name="Isosceles Triangle 211">
            <a:extLst>
              <a:ext uri="{FF2B5EF4-FFF2-40B4-BE49-F238E27FC236}">
                <a16:creationId xmlns:a16="http://schemas.microsoft.com/office/drawing/2014/main" id="{F72F3F74-7889-5D65-B793-5F7D305B35DF}"/>
              </a:ext>
            </a:extLst>
          </p:cNvPr>
          <p:cNvSpPr/>
          <p:nvPr/>
        </p:nvSpPr>
        <p:spPr>
          <a:xfrm>
            <a:off x="8377104"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13" name="Isosceles Triangle 212">
            <a:extLst>
              <a:ext uri="{FF2B5EF4-FFF2-40B4-BE49-F238E27FC236}">
                <a16:creationId xmlns:a16="http://schemas.microsoft.com/office/drawing/2014/main" id="{8D1F41B5-BB53-5640-D183-34F64D81B9F0}"/>
              </a:ext>
            </a:extLst>
          </p:cNvPr>
          <p:cNvSpPr/>
          <p:nvPr/>
        </p:nvSpPr>
        <p:spPr>
          <a:xfrm>
            <a:off x="9528732"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cxnSp>
        <p:nvCxnSpPr>
          <p:cNvPr id="214" name="Straight Connector 213">
            <a:extLst>
              <a:ext uri="{FF2B5EF4-FFF2-40B4-BE49-F238E27FC236}">
                <a16:creationId xmlns:a16="http://schemas.microsoft.com/office/drawing/2014/main" id="{002669FC-44E7-DB54-C5FD-8C801BBE3BB8}"/>
              </a:ext>
            </a:extLst>
          </p:cNvPr>
          <p:cNvCxnSpPr>
            <a:cxnSpLocks/>
          </p:cNvCxnSpPr>
          <p:nvPr/>
        </p:nvCxnSpPr>
        <p:spPr>
          <a:xfrm>
            <a:off x="4326914" y="2858156"/>
            <a:ext cx="5402187" cy="0"/>
          </a:xfrm>
          <a:prstGeom prst="line">
            <a:avLst/>
          </a:prstGeom>
          <a:ln w="9525" cap="rnd">
            <a:solidFill>
              <a:schemeClr val="accent4">
                <a:lumMod val="75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15" name="Rectangle 214">
            <a:extLst>
              <a:ext uri="{FF2B5EF4-FFF2-40B4-BE49-F238E27FC236}">
                <a16:creationId xmlns:a16="http://schemas.microsoft.com/office/drawing/2014/main" id="{22786350-F928-B879-4609-DC3FE401CCEC}"/>
              </a:ext>
            </a:extLst>
          </p:cNvPr>
          <p:cNvSpPr/>
          <p:nvPr/>
        </p:nvSpPr>
        <p:spPr>
          <a:xfrm>
            <a:off x="5393018" y="2897883"/>
            <a:ext cx="4953117" cy="284250"/>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毎月</a:t>
            </a: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2-3</a:t>
            </a: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週目を目途に月次定例をセット</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nvGrpSpPr>
          <p:cNvPr id="217" name="Group 216">
            <a:extLst>
              <a:ext uri="{FF2B5EF4-FFF2-40B4-BE49-F238E27FC236}">
                <a16:creationId xmlns:a16="http://schemas.microsoft.com/office/drawing/2014/main" id="{FA7C56BC-EB1B-F002-F9B0-65F82384C245}"/>
              </a:ext>
            </a:extLst>
          </p:cNvPr>
          <p:cNvGrpSpPr/>
          <p:nvPr/>
        </p:nvGrpSpPr>
        <p:grpSpPr>
          <a:xfrm>
            <a:off x="1729321" y="1864978"/>
            <a:ext cx="606351" cy="523829"/>
            <a:chOff x="1281716" y="2858156"/>
            <a:chExt cx="1486070" cy="523829"/>
          </a:xfrm>
        </p:grpSpPr>
        <p:cxnSp>
          <p:nvCxnSpPr>
            <p:cNvPr id="218" name="Straight Connector 217">
              <a:extLst>
                <a:ext uri="{FF2B5EF4-FFF2-40B4-BE49-F238E27FC236}">
                  <a16:creationId xmlns:a16="http://schemas.microsoft.com/office/drawing/2014/main" id="{E022992D-64B5-F640-BDD3-B81EE457D330}"/>
                </a:ext>
              </a:extLst>
            </p:cNvPr>
            <p:cNvCxnSpPr/>
            <p:nvPr/>
          </p:nvCxnSpPr>
          <p:spPr>
            <a:xfrm>
              <a:off x="1281716" y="2858156"/>
              <a:ext cx="1486070" cy="0"/>
            </a:xfrm>
            <a:prstGeom prst="line">
              <a:avLst/>
            </a:prstGeom>
            <a:ln w="9525" cap="rnd">
              <a:solidFill>
                <a:schemeClr val="accent1"/>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19" name="Rectangle 218">
              <a:extLst>
                <a:ext uri="{FF2B5EF4-FFF2-40B4-BE49-F238E27FC236}">
                  <a16:creationId xmlns:a16="http://schemas.microsoft.com/office/drawing/2014/main" id="{B13ED074-59DF-3A92-7899-2FC5C5FDBD4E}"/>
                </a:ext>
              </a:extLst>
            </p:cNvPr>
            <p:cNvSpPr/>
            <p:nvPr/>
          </p:nvSpPr>
          <p:spPr>
            <a:xfrm>
              <a:off x="1390503" y="2897883"/>
              <a:ext cx="1268496"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これ以前の経費は</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a:solidFill>
                    <a:srgbClr val="575757">
                      <a:lumMod val="100000"/>
                    </a:srgbClr>
                  </a:solidFill>
                  <a:latin typeface="Trebuchet MS"/>
                  <a:ea typeface="Meiryo UI" panose="020B0604030504040204" pitchFamily="50" charset="-128"/>
                </a:rPr>
                <a:t>精算不可なので</a:t>
              </a:r>
              <a:br>
                <a:rPr kumimoji="1" lang="en-US" altLang="ja-JP" sz="1000">
                  <a:solidFill>
                    <a:srgbClr val="575757">
                      <a:lumMod val="100000"/>
                    </a:srgbClr>
                  </a:solidFill>
                  <a:latin typeface="Trebuchet MS"/>
                  <a:ea typeface="Meiryo UI" panose="020B0604030504040204" pitchFamily="50" charset="-128"/>
                </a:rPr>
              </a:br>
              <a:r>
                <a:rPr kumimoji="1" lang="ja-JP" altLang="en-US" sz="1000">
                  <a:solidFill>
                    <a:srgbClr val="575757">
                      <a:lumMod val="100000"/>
                    </a:srgbClr>
                  </a:solidFill>
                  <a:latin typeface="Trebuchet MS"/>
                  <a:ea typeface="Meiryo UI" panose="020B0604030504040204" pitchFamily="50" charset="-128"/>
                </a:rPr>
                <a:t>ご注意ください</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sp>
        <p:nvSpPr>
          <p:cNvPr id="220" name="Rectangle 219">
            <a:extLst>
              <a:ext uri="{FF2B5EF4-FFF2-40B4-BE49-F238E27FC236}">
                <a16:creationId xmlns:a16="http://schemas.microsoft.com/office/drawing/2014/main" id="{19D60829-EC84-6E13-2A99-0CF3BAA30338}"/>
              </a:ext>
            </a:extLst>
          </p:cNvPr>
          <p:cNvSpPr/>
          <p:nvPr/>
        </p:nvSpPr>
        <p:spPr>
          <a:xfrm>
            <a:off x="674634" y="2499839"/>
            <a:ext cx="405049" cy="1774461"/>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6E6F73"/>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Aft>
                <a:spcPts val="1000"/>
              </a:spcAft>
            </a:pPr>
            <a:r>
              <a:rPr kumimoji="1" lang="ja-JP" altLang="en-US"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事務局よりセット</a:t>
            </a:r>
            <a:r>
              <a:rPr kumimoji="1" lang="en-US" altLang="ja-JP"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a:t>
            </a:r>
            <a:r>
              <a:rPr kumimoji="1" lang="ja-JP" altLang="en-US"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事業者記載不要</a:t>
            </a:r>
            <a:r>
              <a:rPr kumimoji="1" lang="en-US" altLang="ja-JP"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a:t>
            </a:r>
          </a:p>
        </p:txBody>
      </p:sp>
      <p:cxnSp>
        <p:nvCxnSpPr>
          <p:cNvPr id="221" name="Straight Connector 220">
            <a:extLst>
              <a:ext uri="{FF2B5EF4-FFF2-40B4-BE49-F238E27FC236}">
                <a16:creationId xmlns:a16="http://schemas.microsoft.com/office/drawing/2014/main" id="{60FA8830-DF33-DCBF-1613-F1EBD760BCBE}"/>
              </a:ext>
            </a:extLst>
          </p:cNvPr>
          <p:cNvCxnSpPr>
            <a:cxnSpLocks/>
          </p:cNvCxnSpPr>
          <p:nvPr/>
        </p:nvCxnSpPr>
        <p:spPr>
          <a:xfrm>
            <a:off x="1114650" y="2499839"/>
            <a:ext cx="0" cy="1774461"/>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222" name="Group 221">
            <a:extLst>
              <a:ext uri="{FF2B5EF4-FFF2-40B4-BE49-F238E27FC236}">
                <a16:creationId xmlns:a16="http://schemas.microsoft.com/office/drawing/2014/main" id="{64A8B84F-47F5-3562-9AB8-2B3A43F847AD}"/>
              </a:ext>
            </a:extLst>
          </p:cNvPr>
          <p:cNvGrpSpPr/>
          <p:nvPr/>
        </p:nvGrpSpPr>
        <p:grpSpPr>
          <a:xfrm>
            <a:off x="674634" y="4319231"/>
            <a:ext cx="440016" cy="2328653"/>
            <a:chOff x="674634" y="2499839"/>
            <a:chExt cx="440016" cy="1817299"/>
          </a:xfrm>
        </p:grpSpPr>
        <p:sp>
          <p:nvSpPr>
            <p:cNvPr id="223" name="Rectangle 222">
              <a:extLst>
                <a:ext uri="{FF2B5EF4-FFF2-40B4-BE49-F238E27FC236}">
                  <a16:creationId xmlns:a16="http://schemas.microsoft.com/office/drawing/2014/main" id="{6118E8C4-2E26-6B1C-698E-C9060665C9B8}"/>
                </a:ext>
              </a:extLst>
            </p:cNvPr>
            <p:cNvSpPr/>
            <p:nvPr/>
          </p:nvSpPr>
          <p:spPr>
            <a:xfrm>
              <a:off x="674634" y="2499839"/>
              <a:ext cx="405049" cy="181729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6E6F73"/>
                  </a:solidFill>
                </a14:hiddenFill>
              </a:ex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spcAft>
                  <a:spcPts val="1000"/>
                </a:spcAft>
              </a:pPr>
              <a:r>
                <a:rPr kumimoji="1" lang="ja-JP" altLang="en-US" sz="1400">
                  <a:solidFill>
                    <a:srgbClr val="0070C0"/>
                  </a:solidFill>
                  <a:latin typeface="Trebuchet MS" panose="020B0603020202020204" pitchFamily="34" charset="0"/>
                  <a:ea typeface="Meiryo UI" panose="020B0604030504040204" pitchFamily="50" charset="-128"/>
                  <a:sym typeface="Trebuchet MS" panose="020B0603020202020204" pitchFamily="34" charset="0"/>
                </a:rPr>
                <a:t>事業者様スケジュール</a:t>
              </a:r>
              <a:endParaRPr kumimoji="1" lang="en-US" altLang="ja-JP" sz="1400">
                <a:solidFill>
                  <a:srgbClr val="0070C0"/>
                </a:solidFill>
                <a:latin typeface="Trebuchet MS" panose="020B0603020202020204" pitchFamily="34" charset="0"/>
                <a:ea typeface="Meiryo UI" panose="020B0604030504040204" pitchFamily="50" charset="-128"/>
                <a:sym typeface="Trebuchet MS" panose="020B0603020202020204" pitchFamily="34" charset="0"/>
              </a:endParaRPr>
            </a:p>
          </p:txBody>
        </p:sp>
        <p:cxnSp>
          <p:nvCxnSpPr>
            <p:cNvPr id="224" name="Straight Connector 223">
              <a:extLst>
                <a:ext uri="{FF2B5EF4-FFF2-40B4-BE49-F238E27FC236}">
                  <a16:creationId xmlns:a16="http://schemas.microsoft.com/office/drawing/2014/main" id="{A0C42F8A-F086-BE9A-6BE9-7D99A4670E7F}"/>
                </a:ext>
              </a:extLst>
            </p:cNvPr>
            <p:cNvCxnSpPr>
              <a:cxnSpLocks/>
            </p:cNvCxnSpPr>
            <p:nvPr/>
          </p:nvCxnSpPr>
          <p:spPr>
            <a:xfrm>
              <a:off x="1114650" y="2499839"/>
              <a:ext cx="0" cy="1817299"/>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25" name="Rectangle 224">
            <a:extLst>
              <a:ext uri="{FF2B5EF4-FFF2-40B4-BE49-F238E27FC236}">
                <a16:creationId xmlns:a16="http://schemas.microsoft.com/office/drawing/2014/main" id="{87B20A41-C740-27DF-8DD4-E6A964DEB503}"/>
              </a:ext>
            </a:extLst>
          </p:cNvPr>
          <p:cNvSpPr/>
          <p:nvPr/>
        </p:nvSpPr>
        <p:spPr>
          <a:xfrm>
            <a:off x="1202499" y="5028481"/>
            <a:ext cx="383840" cy="87273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bg2">
                    <a:lumMod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1000"/>
              </a:spcAft>
              <a:buClrTx/>
              <a:buSzTx/>
              <a:buFontTx/>
              <a:buNone/>
              <a:tabLst/>
              <a:defRPr/>
            </a:pPr>
            <a:r>
              <a:rPr kumimoji="1" lang="ja-JP" altLang="en-US"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rPr>
              <a:t>➁</a:t>
            </a:r>
            <a:endParaRPr kumimoji="1" lang="en-US" altLang="ja-JP"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sp>
        <p:nvSpPr>
          <p:cNvPr id="226" name="Rectangle 225">
            <a:extLst>
              <a:ext uri="{FF2B5EF4-FFF2-40B4-BE49-F238E27FC236}">
                <a16:creationId xmlns:a16="http://schemas.microsoft.com/office/drawing/2014/main" id="{6D97CE6D-F25E-2C76-F93C-5A32D5AD8D5C}"/>
              </a:ext>
            </a:extLst>
          </p:cNvPr>
          <p:cNvSpPr/>
          <p:nvPr/>
        </p:nvSpPr>
        <p:spPr>
          <a:xfrm>
            <a:off x="1202499" y="5864717"/>
            <a:ext cx="383840" cy="717997"/>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chemeClr val="bg2">
                    <a:lumMod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defTabSz="914400" rtl="0" eaLnBrk="1" fontAlgn="auto" latinLnBrk="0" hangingPunct="1">
              <a:lnSpc>
                <a:spcPct val="100000"/>
              </a:lnSpc>
              <a:spcBef>
                <a:spcPts val="0"/>
              </a:spcBef>
              <a:spcAft>
                <a:spcPts val="1000"/>
              </a:spcAft>
              <a:buClrTx/>
              <a:buSzTx/>
              <a:buFontTx/>
              <a:buNone/>
              <a:tabLst/>
              <a:defRPr/>
            </a:pPr>
            <a:r>
              <a:rPr kumimoji="1" lang="ja-JP" altLang="en-US"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rPr>
              <a:t>③</a:t>
            </a:r>
            <a:endParaRPr kumimoji="1" lang="en-US" altLang="ja-JP" sz="1400" b="0" i="0" u="none" strike="noStrike" kern="1200" cap="none" spc="0" normalizeH="0" baseline="0" noProof="0">
              <a:ln>
                <a:noFill/>
              </a:ln>
              <a:solidFill>
                <a:srgbClr val="0070C0"/>
              </a:solidFill>
              <a:effectLst/>
              <a:uLnTx/>
              <a:uFillTx/>
              <a:latin typeface="Trebuchet MS" panose="020B0603020202020204" pitchFamily="34" charset="0"/>
              <a:ea typeface="Meiryo UI" panose="020B0604030504040204" pitchFamily="50" charset="-128"/>
              <a:sym typeface="Trebuchet MS" panose="020B0603020202020204" pitchFamily="34" charset="0"/>
            </a:endParaRPr>
          </a:p>
        </p:txBody>
      </p:sp>
      <p:grpSp>
        <p:nvGrpSpPr>
          <p:cNvPr id="227" name="Group 226">
            <a:extLst>
              <a:ext uri="{FF2B5EF4-FFF2-40B4-BE49-F238E27FC236}">
                <a16:creationId xmlns:a16="http://schemas.microsoft.com/office/drawing/2014/main" id="{2F99AEDF-C273-9B3E-6E7F-DA365E1F0AA3}"/>
              </a:ext>
            </a:extLst>
          </p:cNvPr>
          <p:cNvGrpSpPr/>
          <p:nvPr/>
        </p:nvGrpSpPr>
        <p:grpSpPr>
          <a:xfrm>
            <a:off x="1752310" y="4376710"/>
            <a:ext cx="804860" cy="523829"/>
            <a:chOff x="1752310" y="4501868"/>
            <a:chExt cx="1041112" cy="523829"/>
          </a:xfrm>
        </p:grpSpPr>
        <p:cxnSp>
          <p:nvCxnSpPr>
            <p:cNvPr id="228" name="Straight Connector 227">
              <a:extLst>
                <a:ext uri="{FF2B5EF4-FFF2-40B4-BE49-F238E27FC236}">
                  <a16:creationId xmlns:a16="http://schemas.microsoft.com/office/drawing/2014/main" id="{D8FE53B3-6E03-4129-26E5-74152546D365}"/>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9" name="Rectangle 228">
              <a:extLst>
                <a:ext uri="{FF2B5EF4-FFF2-40B4-BE49-F238E27FC236}">
                  <a16:creationId xmlns:a16="http://schemas.microsoft.com/office/drawing/2014/main" id="{CAE46EA0-B45F-BFE1-839B-BA007ECC36D5}"/>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実証先選定</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30" name="Group 229">
            <a:extLst>
              <a:ext uri="{FF2B5EF4-FFF2-40B4-BE49-F238E27FC236}">
                <a16:creationId xmlns:a16="http://schemas.microsoft.com/office/drawing/2014/main" id="{37C7A40C-1F98-6B70-E5D2-88194F1E0826}"/>
              </a:ext>
            </a:extLst>
          </p:cNvPr>
          <p:cNvGrpSpPr/>
          <p:nvPr/>
        </p:nvGrpSpPr>
        <p:grpSpPr>
          <a:xfrm>
            <a:off x="1752310" y="5170736"/>
            <a:ext cx="804860" cy="523829"/>
            <a:chOff x="1752310" y="4501868"/>
            <a:chExt cx="1041112" cy="523829"/>
          </a:xfrm>
        </p:grpSpPr>
        <p:cxnSp>
          <p:nvCxnSpPr>
            <p:cNvPr id="231" name="Straight Connector 230">
              <a:extLst>
                <a:ext uri="{FF2B5EF4-FFF2-40B4-BE49-F238E27FC236}">
                  <a16:creationId xmlns:a16="http://schemas.microsoft.com/office/drawing/2014/main" id="{7A1779B4-1802-A98C-7CC9-6666A890F5BD}"/>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2" name="Rectangle 231">
              <a:extLst>
                <a:ext uri="{FF2B5EF4-FFF2-40B4-BE49-F238E27FC236}">
                  <a16:creationId xmlns:a16="http://schemas.microsoft.com/office/drawing/2014/main" id="{78192A21-3F92-8700-3DB2-2090028FF847}"/>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実証先選定</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33" name="Group 232">
            <a:extLst>
              <a:ext uri="{FF2B5EF4-FFF2-40B4-BE49-F238E27FC236}">
                <a16:creationId xmlns:a16="http://schemas.microsoft.com/office/drawing/2014/main" id="{B8846CB3-DB82-EE2B-AD46-89301B71267A}"/>
              </a:ext>
            </a:extLst>
          </p:cNvPr>
          <p:cNvGrpSpPr/>
          <p:nvPr/>
        </p:nvGrpSpPr>
        <p:grpSpPr>
          <a:xfrm>
            <a:off x="1752310" y="6016903"/>
            <a:ext cx="4542563" cy="523829"/>
            <a:chOff x="1752310" y="6016903"/>
            <a:chExt cx="4542563" cy="523829"/>
          </a:xfrm>
        </p:grpSpPr>
        <p:grpSp>
          <p:nvGrpSpPr>
            <p:cNvPr id="234" name="Group 233">
              <a:extLst>
                <a:ext uri="{FF2B5EF4-FFF2-40B4-BE49-F238E27FC236}">
                  <a16:creationId xmlns:a16="http://schemas.microsoft.com/office/drawing/2014/main" id="{40C96D7D-9C3F-30DC-1F77-06CCB4BDCC92}"/>
                </a:ext>
              </a:extLst>
            </p:cNvPr>
            <p:cNvGrpSpPr/>
            <p:nvPr/>
          </p:nvGrpSpPr>
          <p:grpSpPr>
            <a:xfrm>
              <a:off x="1752310" y="6016903"/>
              <a:ext cx="1172582" cy="523829"/>
              <a:chOff x="1752310" y="4501868"/>
              <a:chExt cx="1041112" cy="523829"/>
            </a:xfrm>
          </p:grpSpPr>
          <p:cxnSp>
            <p:nvCxnSpPr>
              <p:cNvPr id="244" name="Straight Connector 243">
                <a:extLst>
                  <a:ext uri="{FF2B5EF4-FFF2-40B4-BE49-F238E27FC236}">
                    <a16:creationId xmlns:a16="http://schemas.microsoft.com/office/drawing/2014/main" id="{8488BACB-FF9B-1F99-2882-D187E7B9213B}"/>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5" name="Rectangle 244">
                <a:extLst>
                  <a:ext uri="{FF2B5EF4-FFF2-40B4-BE49-F238E27FC236}">
                    <a16:creationId xmlns:a16="http://schemas.microsoft.com/office/drawing/2014/main" id="{90E091B3-E857-3822-14FE-E405F07BB7FE}"/>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アンケート準備</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35" name="Group 234">
              <a:extLst>
                <a:ext uri="{FF2B5EF4-FFF2-40B4-BE49-F238E27FC236}">
                  <a16:creationId xmlns:a16="http://schemas.microsoft.com/office/drawing/2014/main" id="{8F4BB6B2-8F8B-F04B-243D-ADEBF32B1224}"/>
                </a:ext>
              </a:extLst>
            </p:cNvPr>
            <p:cNvGrpSpPr/>
            <p:nvPr/>
          </p:nvGrpSpPr>
          <p:grpSpPr>
            <a:xfrm>
              <a:off x="2924890" y="6016903"/>
              <a:ext cx="1234066" cy="523829"/>
              <a:chOff x="1752310" y="4501868"/>
              <a:chExt cx="1041112" cy="523829"/>
            </a:xfrm>
          </p:grpSpPr>
          <p:cxnSp>
            <p:nvCxnSpPr>
              <p:cNvPr id="242" name="Straight Connector 241">
                <a:extLst>
                  <a:ext uri="{FF2B5EF4-FFF2-40B4-BE49-F238E27FC236}">
                    <a16:creationId xmlns:a16="http://schemas.microsoft.com/office/drawing/2014/main" id="{28DCE9FD-669B-FC12-D28E-D378074111B0}"/>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3" name="Rectangle 242">
                <a:extLst>
                  <a:ext uri="{FF2B5EF4-FFF2-40B4-BE49-F238E27FC236}">
                    <a16:creationId xmlns:a16="http://schemas.microsoft.com/office/drawing/2014/main" id="{54D24BF2-D9DE-916C-5205-16713AAEA09B}"/>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調査実施</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36" name="Group 235">
              <a:extLst>
                <a:ext uri="{FF2B5EF4-FFF2-40B4-BE49-F238E27FC236}">
                  <a16:creationId xmlns:a16="http://schemas.microsoft.com/office/drawing/2014/main" id="{D0750BB3-8CF5-B217-4FD2-AE8437EC1495}"/>
                </a:ext>
              </a:extLst>
            </p:cNvPr>
            <p:cNvGrpSpPr/>
            <p:nvPr/>
          </p:nvGrpSpPr>
          <p:grpSpPr>
            <a:xfrm>
              <a:off x="4161764" y="6016903"/>
              <a:ext cx="1236876" cy="523829"/>
              <a:chOff x="1752310" y="4501868"/>
              <a:chExt cx="1041112" cy="523829"/>
            </a:xfrm>
          </p:grpSpPr>
          <p:cxnSp>
            <p:nvCxnSpPr>
              <p:cNvPr id="240" name="Straight Connector 239">
                <a:extLst>
                  <a:ext uri="{FF2B5EF4-FFF2-40B4-BE49-F238E27FC236}">
                    <a16:creationId xmlns:a16="http://schemas.microsoft.com/office/drawing/2014/main" id="{212B4F93-82FA-1A57-A2DD-2470A3882882}"/>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1" name="Rectangle 240">
                <a:extLst>
                  <a:ext uri="{FF2B5EF4-FFF2-40B4-BE49-F238E27FC236}">
                    <a16:creationId xmlns:a16="http://schemas.microsoft.com/office/drawing/2014/main" id="{4FDF16A0-B9DA-CAD2-D398-34858B59BD1B}"/>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分析・整理</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37" name="Group 236">
              <a:extLst>
                <a:ext uri="{FF2B5EF4-FFF2-40B4-BE49-F238E27FC236}">
                  <a16:creationId xmlns:a16="http://schemas.microsoft.com/office/drawing/2014/main" id="{7EAD4596-6B41-D056-11EC-BC885F786D4C}"/>
                </a:ext>
              </a:extLst>
            </p:cNvPr>
            <p:cNvGrpSpPr/>
            <p:nvPr/>
          </p:nvGrpSpPr>
          <p:grpSpPr>
            <a:xfrm>
              <a:off x="5393018" y="6016903"/>
              <a:ext cx="901855" cy="523829"/>
              <a:chOff x="1752310" y="4501868"/>
              <a:chExt cx="1041112" cy="523829"/>
            </a:xfrm>
          </p:grpSpPr>
          <p:cxnSp>
            <p:nvCxnSpPr>
              <p:cNvPr id="238" name="Straight Connector 237">
                <a:extLst>
                  <a:ext uri="{FF2B5EF4-FFF2-40B4-BE49-F238E27FC236}">
                    <a16:creationId xmlns:a16="http://schemas.microsoft.com/office/drawing/2014/main" id="{3667B034-5CD7-E84E-A69A-5948B1F9D4ED}"/>
                  </a:ext>
                </a:extLst>
              </p:cNvPr>
              <p:cNvCxnSpPr/>
              <p:nvPr/>
            </p:nvCxnSpPr>
            <p:spPr>
              <a:xfrm>
                <a:off x="1752310" y="4501868"/>
                <a:ext cx="1041112"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39" name="Rectangle 238">
                <a:extLst>
                  <a:ext uri="{FF2B5EF4-FFF2-40B4-BE49-F238E27FC236}">
                    <a16:creationId xmlns:a16="http://schemas.microsoft.com/office/drawing/2014/main" id="{9E5F0CCF-5EE3-B511-C5D2-32830DDDA709}"/>
                  </a:ext>
                </a:extLst>
              </p:cNvPr>
              <p:cNvSpPr/>
              <p:nvPr/>
            </p:nvSpPr>
            <p:spPr>
              <a:xfrm>
                <a:off x="1828524" y="4541595"/>
                <a:ext cx="888684"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プレ結果</a:t>
                </a: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FB</a:t>
                </a:r>
              </a:p>
            </p:txBody>
          </p:sp>
        </p:grpSp>
      </p:grpSp>
      <p:grpSp>
        <p:nvGrpSpPr>
          <p:cNvPr id="246" name="Group 245">
            <a:extLst>
              <a:ext uri="{FF2B5EF4-FFF2-40B4-BE49-F238E27FC236}">
                <a16:creationId xmlns:a16="http://schemas.microsoft.com/office/drawing/2014/main" id="{C4B622DC-4617-38B1-9C7C-B193552A1B66}"/>
              </a:ext>
            </a:extLst>
          </p:cNvPr>
          <p:cNvGrpSpPr/>
          <p:nvPr/>
        </p:nvGrpSpPr>
        <p:grpSpPr>
          <a:xfrm>
            <a:off x="6381505" y="6016903"/>
            <a:ext cx="3347595" cy="296113"/>
            <a:chOff x="6381505" y="6016903"/>
            <a:chExt cx="3347595" cy="296113"/>
          </a:xfrm>
        </p:grpSpPr>
        <p:cxnSp>
          <p:nvCxnSpPr>
            <p:cNvPr id="247" name="Straight Connector 246">
              <a:extLst>
                <a:ext uri="{FF2B5EF4-FFF2-40B4-BE49-F238E27FC236}">
                  <a16:creationId xmlns:a16="http://schemas.microsoft.com/office/drawing/2014/main" id="{B825CF22-9642-E8D9-44BE-F5459A381872}"/>
                </a:ext>
              </a:extLst>
            </p:cNvPr>
            <p:cNvCxnSpPr/>
            <p:nvPr/>
          </p:nvCxnSpPr>
          <p:spPr>
            <a:xfrm>
              <a:off x="6381505" y="6016903"/>
              <a:ext cx="3347595"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8" name="Rectangle 247">
              <a:extLst>
                <a:ext uri="{FF2B5EF4-FFF2-40B4-BE49-F238E27FC236}">
                  <a16:creationId xmlns:a16="http://schemas.microsoft.com/office/drawing/2014/main" id="{3E775477-294C-E5A4-5F8B-732E80A4FA01}"/>
                </a:ext>
              </a:extLst>
            </p:cNvPr>
            <p:cNvSpPr/>
            <p:nvPr/>
          </p:nvSpPr>
          <p:spPr>
            <a:xfrm>
              <a:off x="6626564" y="6056630"/>
              <a:ext cx="2857478" cy="256386"/>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授業視察・</a:t>
              </a: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FB</a:t>
              </a:r>
            </a:p>
          </p:txBody>
        </p:sp>
      </p:grpSp>
      <p:cxnSp>
        <p:nvCxnSpPr>
          <p:cNvPr id="250" name="Straight Connector 249">
            <a:extLst>
              <a:ext uri="{FF2B5EF4-FFF2-40B4-BE49-F238E27FC236}">
                <a16:creationId xmlns:a16="http://schemas.microsoft.com/office/drawing/2014/main" id="{0FB80F7D-BA1F-DD64-FB7D-C66A3E43B2BA}"/>
              </a:ext>
            </a:extLst>
          </p:cNvPr>
          <p:cNvCxnSpPr/>
          <p:nvPr/>
        </p:nvCxnSpPr>
        <p:spPr>
          <a:xfrm>
            <a:off x="6222739" y="6473937"/>
            <a:ext cx="842151"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FCC7A4A2-2F1C-7BB2-F3C1-ECF6D586503B}"/>
              </a:ext>
            </a:extLst>
          </p:cNvPr>
          <p:cNvCxnSpPr/>
          <p:nvPr/>
        </p:nvCxnSpPr>
        <p:spPr>
          <a:xfrm>
            <a:off x="7064888" y="6473937"/>
            <a:ext cx="886308"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2" name="Rectangle 251">
            <a:extLst>
              <a:ext uri="{FF2B5EF4-FFF2-40B4-BE49-F238E27FC236}">
                <a16:creationId xmlns:a16="http://schemas.microsoft.com/office/drawing/2014/main" id="{DE711421-264C-CDE1-D0F5-B3DF5BA721DB}"/>
              </a:ext>
            </a:extLst>
          </p:cNvPr>
          <p:cNvSpPr/>
          <p:nvPr/>
        </p:nvSpPr>
        <p:spPr>
          <a:xfrm>
            <a:off x="6284388" y="6513664"/>
            <a:ext cx="718853" cy="233489"/>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アンケート準備</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sp>
        <p:nvSpPr>
          <p:cNvPr id="253" name="Rectangle 252">
            <a:extLst>
              <a:ext uri="{FF2B5EF4-FFF2-40B4-BE49-F238E27FC236}">
                <a16:creationId xmlns:a16="http://schemas.microsoft.com/office/drawing/2014/main" id="{1E638620-CE5F-656C-7B72-D18EA4D76739}"/>
              </a:ext>
            </a:extLst>
          </p:cNvPr>
          <p:cNvSpPr/>
          <p:nvPr/>
        </p:nvSpPr>
        <p:spPr>
          <a:xfrm>
            <a:off x="7129770" y="6513664"/>
            <a:ext cx="756545" cy="233489"/>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調査実施</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cxnSp>
        <p:nvCxnSpPr>
          <p:cNvPr id="255" name="Straight Connector 254">
            <a:extLst>
              <a:ext uri="{FF2B5EF4-FFF2-40B4-BE49-F238E27FC236}">
                <a16:creationId xmlns:a16="http://schemas.microsoft.com/office/drawing/2014/main" id="{856F9797-A913-25CC-252B-5512E4BCB5FC}"/>
              </a:ext>
            </a:extLst>
          </p:cNvPr>
          <p:cNvCxnSpPr/>
          <p:nvPr/>
        </p:nvCxnSpPr>
        <p:spPr>
          <a:xfrm>
            <a:off x="7953213" y="6473937"/>
            <a:ext cx="888327"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7" name="Rectangle 256">
            <a:extLst>
              <a:ext uri="{FF2B5EF4-FFF2-40B4-BE49-F238E27FC236}">
                <a16:creationId xmlns:a16="http://schemas.microsoft.com/office/drawing/2014/main" id="{ACBC38A3-05E2-602C-8624-A63047A26863}"/>
              </a:ext>
            </a:extLst>
          </p:cNvPr>
          <p:cNvSpPr/>
          <p:nvPr/>
        </p:nvSpPr>
        <p:spPr>
          <a:xfrm>
            <a:off x="8018242" y="6513664"/>
            <a:ext cx="758268" cy="233489"/>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分析・整理</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nvGrpSpPr>
          <p:cNvPr id="259" name="Group 258">
            <a:extLst>
              <a:ext uri="{FF2B5EF4-FFF2-40B4-BE49-F238E27FC236}">
                <a16:creationId xmlns:a16="http://schemas.microsoft.com/office/drawing/2014/main" id="{9EA3F7F6-1947-EFFA-4A4F-FDF27B5366CB}"/>
              </a:ext>
            </a:extLst>
          </p:cNvPr>
          <p:cNvGrpSpPr/>
          <p:nvPr/>
        </p:nvGrpSpPr>
        <p:grpSpPr>
          <a:xfrm>
            <a:off x="2515297" y="4274300"/>
            <a:ext cx="472984" cy="615350"/>
            <a:chOff x="4294045" y="4357980"/>
            <a:chExt cx="472984" cy="615350"/>
          </a:xfrm>
        </p:grpSpPr>
        <p:sp>
          <p:nvSpPr>
            <p:cNvPr id="260" name="Isosceles Triangle 259">
              <a:extLst>
                <a:ext uri="{FF2B5EF4-FFF2-40B4-BE49-F238E27FC236}">
                  <a16:creationId xmlns:a16="http://schemas.microsoft.com/office/drawing/2014/main" id="{88BBDF23-7BE6-0979-59C1-654473060E53}"/>
                </a:ext>
              </a:extLst>
            </p:cNvPr>
            <p:cNvSpPr/>
            <p:nvPr/>
          </p:nvSpPr>
          <p:spPr>
            <a:xfrm>
              <a:off x="4416820" y="4357980"/>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61" name="Rectangle 260">
              <a:extLst>
                <a:ext uri="{FF2B5EF4-FFF2-40B4-BE49-F238E27FC236}">
                  <a16:creationId xmlns:a16="http://schemas.microsoft.com/office/drawing/2014/main" id="{483BD1A7-2C66-8A18-8AC8-C6F91B748513}"/>
                </a:ext>
              </a:extLst>
            </p:cNvPr>
            <p:cNvSpPr/>
            <p:nvPr/>
          </p:nvSpPr>
          <p:spPr>
            <a:xfrm>
              <a:off x="4294045" y="4623946"/>
              <a:ext cx="472984" cy="349384"/>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座談会</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62" name="Group 261">
            <a:extLst>
              <a:ext uri="{FF2B5EF4-FFF2-40B4-BE49-F238E27FC236}">
                <a16:creationId xmlns:a16="http://schemas.microsoft.com/office/drawing/2014/main" id="{3F6511FB-42EC-E467-7828-BA98210D9847}"/>
              </a:ext>
            </a:extLst>
          </p:cNvPr>
          <p:cNvGrpSpPr/>
          <p:nvPr/>
        </p:nvGrpSpPr>
        <p:grpSpPr>
          <a:xfrm>
            <a:off x="2515297" y="5095044"/>
            <a:ext cx="472984" cy="615350"/>
            <a:chOff x="4294045" y="4357980"/>
            <a:chExt cx="472984" cy="615350"/>
          </a:xfrm>
        </p:grpSpPr>
        <p:sp>
          <p:nvSpPr>
            <p:cNvPr id="263" name="Isosceles Triangle 262">
              <a:extLst>
                <a:ext uri="{FF2B5EF4-FFF2-40B4-BE49-F238E27FC236}">
                  <a16:creationId xmlns:a16="http://schemas.microsoft.com/office/drawing/2014/main" id="{9EC1F8ED-A758-9361-ADE5-21A345D17AD3}"/>
                </a:ext>
              </a:extLst>
            </p:cNvPr>
            <p:cNvSpPr/>
            <p:nvPr/>
          </p:nvSpPr>
          <p:spPr>
            <a:xfrm>
              <a:off x="4416820" y="4357980"/>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64" name="Rectangle 263">
              <a:extLst>
                <a:ext uri="{FF2B5EF4-FFF2-40B4-BE49-F238E27FC236}">
                  <a16:creationId xmlns:a16="http://schemas.microsoft.com/office/drawing/2014/main" id="{D653203A-FD2A-D248-5F1F-B2839505F694}"/>
                </a:ext>
              </a:extLst>
            </p:cNvPr>
            <p:cNvSpPr/>
            <p:nvPr/>
          </p:nvSpPr>
          <p:spPr>
            <a:xfrm>
              <a:off x="4294045" y="4623946"/>
              <a:ext cx="472984" cy="349384"/>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座談会</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65" name="Group 264">
            <a:extLst>
              <a:ext uri="{FF2B5EF4-FFF2-40B4-BE49-F238E27FC236}">
                <a16:creationId xmlns:a16="http://schemas.microsoft.com/office/drawing/2014/main" id="{D75F2C3B-BFB7-6170-FBED-336018AE8DBA}"/>
              </a:ext>
            </a:extLst>
          </p:cNvPr>
          <p:cNvGrpSpPr/>
          <p:nvPr/>
        </p:nvGrpSpPr>
        <p:grpSpPr>
          <a:xfrm>
            <a:off x="2946781" y="4376710"/>
            <a:ext cx="903581" cy="523829"/>
            <a:chOff x="2924890" y="4405383"/>
            <a:chExt cx="1234066" cy="523829"/>
          </a:xfrm>
        </p:grpSpPr>
        <p:cxnSp>
          <p:nvCxnSpPr>
            <p:cNvPr id="266" name="Straight Connector 265">
              <a:extLst>
                <a:ext uri="{FF2B5EF4-FFF2-40B4-BE49-F238E27FC236}">
                  <a16:creationId xmlns:a16="http://schemas.microsoft.com/office/drawing/2014/main" id="{6BF0C4BF-0898-41FC-C99D-788115F50C77}"/>
                </a:ext>
              </a:extLst>
            </p:cNvPr>
            <p:cNvCxnSpPr/>
            <p:nvPr/>
          </p:nvCxnSpPr>
          <p:spPr>
            <a:xfrm>
              <a:off x="2924890" y="4405383"/>
              <a:ext cx="1234066"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7" name="Rectangle 266">
              <a:extLst>
                <a:ext uri="{FF2B5EF4-FFF2-40B4-BE49-F238E27FC236}">
                  <a16:creationId xmlns:a16="http://schemas.microsoft.com/office/drawing/2014/main" id="{CDEC1053-4CB7-EADA-F1C4-9218EBABA6FD}"/>
                </a:ext>
              </a:extLst>
            </p:cNvPr>
            <p:cNvSpPr/>
            <p:nvPr/>
          </p:nvSpPr>
          <p:spPr>
            <a:xfrm>
              <a:off x="3015229" y="4445110"/>
              <a:ext cx="1053388"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a:solidFill>
                    <a:srgbClr val="575757">
                      <a:lumMod val="100000"/>
                    </a:srgbClr>
                  </a:solidFill>
                  <a:latin typeface="Trebuchet MS"/>
                  <a:ea typeface="Meiryo UI" panose="020B0604030504040204" pitchFamily="50" charset="-128"/>
                </a:rPr>
                <a:t>面談</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68" name="Group 267">
            <a:extLst>
              <a:ext uri="{FF2B5EF4-FFF2-40B4-BE49-F238E27FC236}">
                <a16:creationId xmlns:a16="http://schemas.microsoft.com/office/drawing/2014/main" id="{3CCBC066-7466-D729-910B-7D7148A3BC97}"/>
              </a:ext>
            </a:extLst>
          </p:cNvPr>
          <p:cNvGrpSpPr/>
          <p:nvPr/>
        </p:nvGrpSpPr>
        <p:grpSpPr>
          <a:xfrm>
            <a:off x="2946781" y="5170736"/>
            <a:ext cx="903581" cy="523829"/>
            <a:chOff x="2924890" y="4405383"/>
            <a:chExt cx="1234066" cy="523829"/>
          </a:xfrm>
        </p:grpSpPr>
        <p:cxnSp>
          <p:nvCxnSpPr>
            <p:cNvPr id="269" name="Straight Connector 268">
              <a:extLst>
                <a:ext uri="{FF2B5EF4-FFF2-40B4-BE49-F238E27FC236}">
                  <a16:creationId xmlns:a16="http://schemas.microsoft.com/office/drawing/2014/main" id="{CA735475-9846-F7CA-F0AB-801B8B1A2932}"/>
                </a:ext>
              </a:extLst>
            </p:cNvPr>
            <p:cNvCxnSpPr/>
            <p:nvPr/>
          </p:nvCxnSpPr>
          <p:spPr>
            <a:xfrm>
              <a:off x="2924890" y="4405383"/>
              <a:ext cx="1234066"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0" name="Rectangle 269">
              <a:extLst>
                <a:ext uri="{FF2B5EF4-FFF2-40B4-BE49-F238E27FC236}">
                  <a16:creationId xmlns:a16="http://schemas.microsoft.com/office/drawing/2014/main" id="{D78E98FF-FE88-EDEC-6E08-F4CD95F38632}"/>
                </a:ext>
              </a:extLst>
            </p:cNvPr>
            <p:cNvSpPr/>
            <p:nvPr/>
          </p:nvSpPr>
          <p:spPr>
            <a:xfrm>
              <a:off x="3015229" y="4445110"/>
              <a:ext cx="1053388"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a:solidFill>
                    <a:srgbClr val="575757">
                      <a:lumMod val="100000"/>
                    </a:srgbClr>
                  </a:solidFill>
                  <a:latin typeface="Trebuchet MS"/>
                  <a:ea typeface="Meiryo UI" panose="020B0604030504040204" pitchFamily="50" charset="-128"/>
                </a:rPr>
                <a:t>面談</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sp>
        <p:nvSpPr>
          <p:cNvPr id="271" name="Isosceles Triangle 270">
            <a:extLst>
              <a:ext uri="{FF2B5EF4-FFF2-40B4-BE49-F238E27FC236}">
                <a16:creationId xmlns:a16="http://schemas.microsoft.com/office/drawing/2014/main" id="{4B6F3BA2-C933-C1FA-6ADB-ED46F0DB3B0E}"/>
              </a:ext>
            </a:extLst>
          </p:cNvPr>
          <p:cNvSpPr/>
          <p:nvPr/>
        </p:nvSpPr>
        <p:spPr>
          <a:xfrm>
            <a:off x="3887404" y="4274300"/>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72" name="Rectangle 271">
            <a:extLst>
              <a:ext uri="{FF2B5EF4-FFF2-40B4-BE49-F238E27FC236}">
                <a16:creationId xmlns:a16="http://schemas.microsoft.com/office/drawing/2014/main" id="{8001F6E7-3F96-F73A-0E65-DC4AB9A00E3A}"/>
              </a:ext>
            </a:extLst>
          </p:cNvPr>
          <p:cNvSpPr/>
          <p:nvPr/>
        </p:nvSpPr>
        <p:spPr>
          <a:xfrm>
            <a:off x="3764629" y="4540266"/>
            <a:ext cx="472984" cy="349384"/>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KO</a:t>
            </a: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合宿</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a:solidFill>
                  <a:srgbClr val="575757">
                    <a:lumMod val="100000"/>
                  </a:srgbClr>
                </a:solidFill>
                <a:latin typeface="Trebuchet MS"/>
                <a:ea typeface="Meiryo UI" panose="020B0604030504040204" pitchFamily="50" charset="-128"/>
              </a:rPr>
              <a:t>(</a:t>
            </a:r>
            <a:r>
              <a:rPr kumimoji="1" lang="ja-JP" altLang="en-US" sz="1000">
                <a:solidFill>
                  <a:srgbClr val="575757">
                    <a:lumMod val="100000"/>
                  </a:srgbClr>
                </a:solidFill>
                <a:latin typeface="Trebuchet MS"/>
                <a:ea typeface="Meiryo UI" panose="020B0604030504040204" pitchFamily="50" charset="-128"/>
              </a:rPr>
              <a:t>対面</a:t>
            </a:r>
            <a:r>
              <a:rPr kumimoji="1" lang="en-US" altLang="ja-JP" sz="1000">
                <a:solidFill>
                  <a:srgbClr val="575757">
                    <a:lumMod val="100000"/>
                  </a:srgbClr>
                </a:solidFill>
                <a:latin typeface="Trebuchet MS"/>
                <a:ea typeface="Meiryo UI" panose="020B0604030504040204" pitchFamily="50" charset="-128"/>
              </a:rPr>
              <a:t>)</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nvGrpSpPr>
          <p:cNvPr id="273" name="Group 272">
            <a:extLst>
              <a:ext uri="{FF2B5EF4-FFF2-40B4-BE49-F238E27FC236}">
                <a16:creationId xmlns:a16="http://schemas.microsoft.com/office/drawing/2014/main" id="{B9383562-8D62-CB03-5C96-B1C0F886BCBC}"/>
              </a:ext>
            </a:extLst>
          </p:cNvPr>
          <p:cNvGrpSpPr/>
          <p:nvPr/>
        </p:nvGrpSpPr>
        <p:grpSpPr>
          <a:xfrm>
            <a:off x="3764629" y="5095044"/>
            <a:ext cx="472984" cy="615350"/>
            <a:chOff x="4294045" y="4357980"/>
            <a:chExt cx="472984" cy="615350"/>
          </a:xfrm>
        </p:grpSpPr>
        <p:sp>
          <p:nvSpPr>
            <p:cNvPr id="274" name="Isosceles Triangle 273">
              <a:extLst>
                <a:ext uri="{FF2B5EF4-FFF2-40B4-BE49-F238E27FC236}">
                  <a16:creationId xmlns:a16="http://schemas.microsoft.com/office/drawing/2014/main" id="{E21D4D04-4FB7-1E65-9D3E-3660AE9CA28C}"/>
                </a:ext>
              </a:extLst>
            </p:cNvPr>
            <p:cNvSpPr/>
            <p:nvPr/>
          </p:nvSpPr>
          <p:spPr>
            <a:xfrm>
              <a:off x="4416820" y="4357980"/>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75" name="Rectangle 274">
              <a:extLst>
                <a:ext uri="{FF2B5EF4-FFF2-40B4-BE49-F238E27FC236}">
                  <a16:creationId xmlns:a16="http://schemas.microsoft.com/office/drawing/2014/main" id="{9A445781-16DF-A126-0151-3FDEF4C35BD0}"/>
                </a:ext>
              </a:extLst>
            </p:cNvPr>
            <p:cNvSpPr/>
            <p:nvPr/>
          </p:nvSpPr>
          <p:spPr>
            <a:xfrm>
              <a:off x="4294045" y="4623946"/>
              <a:ext cx="472984" cy="349384"/>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KO</a:t>
              </a: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合宿</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a:solidFill>
                    <a:srgbClr val="575757">
                      <a:lumMod val="100000"/>
                    </a:srgbClr>
                  </a:solidFill>
                  <a:latin typeface="Trebuchet MS"/>
                  <a:ea typeface="Meiryo UI" panose="020B0604030504040204" pitchFamily="50" charset="-128"/>
                </a:rPr>
                <a:t>(</a:t>
              </a:r>
              <a:r>
                <a:rPr kumimoji="1" lang="ja-JP" altLang="en-US" sz="1000">
                  <a:solidFill>
                    <a:srgbClr val="575757">
                      <a:lumMod val="100000"/>
                    </a:srgbClr>
                  </a:solidFill>
                  <a:latin typeface="Trebuchet MS"/>
                  <a:ea typeface="Meiryo UI" panose="020B0604030504040204" pitchFamily="50" charset="-128"/>
                </a:rPr>
                <a:t>対面</a:t>
              </a:r>
              <a:r>
                <a:rPr kumimoji="1" lang="en-US" altLang="ja-JP" sz="1000">
                  <a:solidFill>
                    <a:srgbClr val="575757">
                      <a:lumMod val="100000"/>
                    </a:srgbClr>
                  </a:solidFill>
                  <a:latin typeface="Trebuchet MS"/>
                  <a:ea typeface="Meiryo UI" panose="020B0604030504040204" pitchFamily="50" charset="-128"/>
                </a:rPr>
                <a:t>)</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76" name="Group 275">
            <a:extLst>
              <a:ext uri="{FF2B5EF4-FFF2-40B4-BE49-F238E27FC236}">
                <a16:creationId xmlns:a16="http://schemas.microsoft.com/office/drawing/2014/main" id="{8F742EB9-7D63-FBEB-ED0B-DFA3B9D69AE7}"/>
              </a:ext>
            </a:extLst>
          </p:cNvPr>
          <p:cNvGrpSpPr/>
          <p:nvPr/>
        </p:nvGrpSpPr>
        <p:grpSpPr>
          <a:xfrm>
            <a:off x="4251264" y="4303798"/>
            <a:ext cx="6074134" cy="523829"/>
            <a:chOff x="2924890" y="4405383"/>
            <a:chExt cx="1234066" cy="523829"/>
          </a:xfrm>
        </p:grpSpPr>
        <p:cxnSp>
          <p:nvCxnSpPr>
            <p:cNvPr id="277" name="Straight Connector 276">
              <a:extLst>
                <a:ext uri="{FF2B5EF4-FFF2-40B4-BE49-F238E27FC236}">
                  <a16:creationId xmlns:a16="http://schemas.microsoft.com/office/drawing/2014/main" id="{65987A37-945A-B392-E3AF-48A320F8DA08}"/>
                </a:ext>
              </a:extLst>
            </p:cNvPr>
            <p:cNvCxnSpPr/>
            <p:nvPr/>
          </p:nvCxnSpPr>
          <p:spPr>
            <a:xfrm>
              <a:off x="2924890" y="4405383"/>
              <a:ext cx="1234066"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8" name="Rectangle 277">
              <a:extLst>
                <a:ext uri="{FF2B5EF4-FFF2-40B4-BE49-F238E27FC236}">
                  <a16:creationId xmlns:a16="http://schemas.microsoft.com/office/drawing/2014/main" id="{5A0BB46C-EA28-2282-5198-E11073F8307C}"/>
                </a:ext>
              </a:extLst>
            </p:cNvPr>
            <p:cNvSpPr/>
            <p:nvPr/>
          </p:nvSpPr>
          <p:spPr>
            <a:xfrm>
              <a:off x="3015229" y="4445110"/>
              <a:ext cx="1053388"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プログラム実施（オンライン）</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sp>
        <p:nvSpPr>
          <p:cNvPr id="279" name="Isosceles Triangle 278">
            <a:extLst>
              <a:ext uri="{FF2B5EF4-FFF2-40B4-BE49-F238E27FC236}">
                <a16:creationId xmlns:a16="http://schemas.microsoft.com/office/drawing/2014/main" id="{CB451936-610D-1CE2-5324-4D849EC50687}"/>
              </a:ext>
            </a:extLst>
          </p:cNvPr>
          <p:cNvSpPr/>
          <p:nvPr/>
        </p:nvSpPr>
        <p:spPr>
          <a:xfrm>
            <a:off x="5536815" y="4605084"/>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80" name="Isosceles Triangle 279">
            <a:extLst>
              <a:ext uri="{FF2B5EF4-FFF2-40B4-BE49-F238E27FC236}">
                <a16:creationId xmlns:a16="http://schemas.microsoft.com/office/drawing/2014/main" id="{3D5A310B-7A59-634A-291C-D6A2B3FE94F5}"/>
              </a:ext>
            </a:extLst>
          </p:cNvPr>
          <p:cNvSpPr/>
          <p:nvPr/>
        </p:nvSpPr>
        <p:spPr>
          <a:xfrm>
            <a:off x="6841912" y="4605084"/>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81" name="Isosceles Triangle 280">
            <a:extLst>
              <a:ext uri="{FF2B5EF4-FFF2-40B4-BE49-F238E27FC236}">
                <a16:creationId xmlns:a16="http://schemas.microsoft.com/office/drawing/2014/main" id="{A3A4A65C-D43D-4A24-2244-5E13DB316719}"/>
              </a:ext>
            </a:extLst>
          </p:cNvPr>
          <p:cNvSpPr/>
          <p:nvPr/>
        </p:nvSpPr>
        <p:spPr>
          <a:xfrm>
            <a:off x="8147009" y="4605084"/>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82" name="Isosceles Triangle 281">
            <a:extLst>
              <a:ext uri="{FF2B5EF4-FFF2-40B4-BE49-F238E27FC236}">
                <a16:creationId xmlns:a16="http://schemas.microsoft.com/office/drawing/2014/main" id="{F860476C-9BAB-7EDA-C47C-308C9C9D7583}"/>
              </a:ext>
            </a:extLst>
          </p:cNvPr>
          <p:cNvSpPr/>
          <p:nvPr/>
        </p:nvSpPr>
        <p:spPr>
          <a:xfrm>
            <a:off x="9452105" y="4605084"/>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grpSp>
        <p:nvGrpSpPr>
          <p:cNvPr id="283" name="Group 282">
            <a:extLst>
              <a:ext uri="{FF2B5EF4-FFF2-40B4-BE49-F238E27FC236}">
                <a16:creationId xmlns:a16="http://schemas.microsoft.com/office/drawing/2014/main" id="{2F9E6A92-792D-EC39-371C-E3EDC80ED170}"/>
              </a:ext>
            </a:extLst>
          </p:cNvPr>
          <p:cNvGrpSpPr/>
          <p:nvPr/>
        </p:nvGrpSpPr>
        <p:grpSpPr>
          <a:xfrm>
            <a:off x="4251264" y="5170736"/>
            <a:ext cx="6094871" cy="288230"/>
            <a:chOff x="2924890" y="4405383"/>
            <a:chExt cx="1234066" cy="523829"/>
          </a:xfrm>
        </p:grpSpPr>
        <p:cxnSp>
          <p:nvCxnSpPr>
            <p:cNvPr id="284" name="Straight Connector 283">
              <a:extLst>
                <a:ext uri="{FF2B5EF4-FFF2-40B4-BE49-F238E27FC236}">
                  <a16:creationId xmlns:a16="http://schemas.microsoft.com/office/drawing/2014/main" id="{74B93547-6ABE-42E1-69D4-75EBD03BA129}"/>
                </a:ext>
              </a:extLst>
            </p:cNvPr>
            <p:cNvCxnSpPr/>
            <p:nvPr/>
          </p:nvCxnSpPr>
          <p:spPr>
            <a:xfrm>
              <a:off x="2924890" y="4405383"/>
              <a:ext cx="1234066"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5" name="Rectangle 284">
              <a:extLst>
                <a:ext uri="{FF2B5EF4-FFF2-40B4-BE49-F238E27FC236}">
                  <a16:creationId xmlns:a16="http://schemas.microsoft.com/office/drawing/2014/main" id="{1C2F03DF-C3C4-9723-66E9-320813625EAF}"/>
                </a:ext>
              </a:extLst>
            </p:cNvPr>
            <p:cNvSpPr/>
            <p:nvPr/>
          </p:nvSpPr>
          <p:spPr>
            <a:xfrm>
              <a:off x="3015229" y="4445110"/>
              <a:ext cx="1053388"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en-US" altLang="ja-JP" sz="1000">
                  <a:solidFill>
                    <a:srgbClr val="575757">
                      <a:lumMod val="100000"/>
                    </a:srgbClr>
                  </a:solidFill>
                  <a:latin typeface="Trebuchet MS"/>
                  <a:ea typeface="Meiryo UI" panose="020B0604030504040204" pitchFamily="50" charset="-128"/>
                </a:rPr>
                <a:t>XXXX</a:t>
              </a:r>
              <a:r>
                <a:rPr kumimoji="1" lang="ja-JP" altLang="en-US" sz="1000">
                  <a:solidFill>
                    <a:srgbClr val="575757">
                      <a:lumMod val="100000"/>
                    </a:srgbClr>
                  </a:solidFill>
                  <a:latin typeface="Trebuchet MS"/>
                  <a:ea typeface="Meiryo UI" panose="020B0604030504040204" pitchFamily="50" charset="-128"/>
                </a:rPr>
                <a:t>の実践</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nvGrpSpPr>
          <p:cNvPr id="286" name="Group 285">
            <a:extLst>
              <a:ext uri="{FF2B5EF4-FFF2-40B4-BE49-F238E27FC236}">
                <a16:creationId xmlns:a16="http://schemas.microsoft.com/office/drawing/2014/main" id="{AD850A1D-5F1F-F5B9-AB90-3E9667A1727F}"/>
              </a:ext>
            </a:extLst>
          </p:cNvPr>
          <p:cNvGrpSpPr/>
          <p:nvPr/>
        </p:nvGrpSpPr>
        <p:grpSpPr>
          <a:xfrm>
            <a:off x="10080635" y="1616274"/>
            <a:ext cx="508512" cy="5031610"/>
            <a:chOff x="10880608" y="1616274"/>
            <a:chExt cx="508512" cy="5031610"/>
          </a:xfrm>
        </p:grpSpPr>
        <p:sp>
          <p:nvSpPr>
            <p:cNvPr id="287" name="Isosceles Triangle 286">
              <a:extLst>
                <a:ext uri="{FF2B5EF4-FFF2-40B4-BE49-F238E27FC236}">
                  <a16:creationId xmlns:a16="http://schemas.microsoft.com/office/drawing/2014/main" id="{759B5DE8-668E-65DA-C0A5-BD9C7D20E0E5}"/>
                </a:ext>
              </a:extLst>
            </p:cNvPr>
            <p:cNvSpPr/>
            <p:nvPr/>
          </p:nvSpPr>
          <p:spPr>
            <a:xfrm>
              <a:off x="11026341" y="1616274"/>
              <a:ext cx="227433" cy="211200"/>
            </a:xfrm>
            <a:prstGeom prst="triangle">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grpSp>
          <p:nvGrpSpPr>
            <p:cNvPr id="288" name="Group 287">
              <a:extLst>
                <a:ext uri="{FF2B5EF4-FFF2-40B4-BE49-F238E27FC236}">
                  <a16:creationId xmlns:a16="http://schemas.microsoft.com/office/drawing/2014/main" id="{94C694CE-A5CD-F187-D804-E60357BA1A51}"/>
                </a:ext>
              </a:extLst>
            </p:cNvPr>
            <p:cNvGrpSpPr/>
            <p:nvPr/>
          </p:nvGrpSpPr>
          <p:grpSpPr>
            <a:xfrm>
              <a:off x="10880608" y="1616274"/>
              <a:ext cx="508512" cy="5031610"/>
              <a:chOff x="10880608" y="1616274"/>
              <a:chExt cx="508512" cy="5031610"/>
            </a:xfrm>
          </p:grpSpPr>
          <p:cxnSp>
            <p:nvCxnSpPr>
              <p:cNvPr id="289" name="Straight Connector 288">
                <a:extLst>
                  <a:ext uri="{FF2B5EF4-FFF2-40B4-BE49-F238E27FC236}">
                    <a16:creationId xmlns:a16="http://schemas.microsoft.com/office/drawing/2014/main" id="{507418D3-FF9E-F82C-E185-51FAAC9A371E}"/>
                  </a:ext>
                </a:extLst>
              </p:cNvPr>
              <p:cNvCxnSpPr>
                <a:cxnSpLocks/>
              </p:cNvCxnSpPr>
              <p:nvPr/>
            </p:nvCxnSpPr>
            <p:spPr>
              <a:xfrm>
                <a:off x="11134863" y="1616274"/>
                <a:ext cx="0" cy="5031610"/>
              </a:xfrm>
              <a:prstGeom prst="line">
                <a:avLst/>
              </a:prstGeom>
              <a:ln w="19050" cap="rnd" cmpd="sng" algn="ctr">
                <a:solidFill>
                  <a:schemeClr val="accent1"/>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0" name="Rectangle 289">
                <a:extLst>
                  <a:ext uri="{FF2B5EF4-FFF2-40B4-BE49-F238E27FC236}">
                    <a16:creationId xmlns:a16="http://schemas.microsoft.com/office/drawing/2014/main" id="{D655F136-1D62-BE8D-A8AE-2D9867997899}"/>
                  </a:ext>
                </a:extLst>
              </p:cNvPr>
              <p:cNvSpPr/>
              <p:nvPr/>
            </p:nvSpPr>
            <p:spPr>
              <a:xfrm>
                <a:off x="10880608" y="1830205"/>
                <a:ext cx="508512" cy="5586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イベント等</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a:solidFill>
                      <a:srgbClr val="575757">
                        <a:lumMod val="100000"/>
                      </a:srgbClr>
                    </a:solidFill>
                    <a:latin typeface="Trebuchet MS"/>
                    <a:ea typeface="Meiryo UI" panose="020B0604030504040204" pitchFamily="50" charset="-128"/>
                  </a:rPr>
                  <a:t>終了が</a:t>
                </a:r>
                <a:endParaRPr kumimoji="1" lang="en-US" altLang="ja-JP" sz="1000">
                  <a:solidFill>
                    <a:srgbClr val="575757">
                      <a:lumMod val="100000"/>
                    </a:srgbClr>
                  </a:solidFill>
                  <a:latin typeface="Trebuchet MS"/>
                  <a:ea typeface="Meiryo UI" panose="020B0604030504040204" pitchFamily="50" charset="-128"/>
                </a:endParaRPr>
              </a:p>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望ましい</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grpSp>
      <p:grpSp>
        <p:nvGrpSpPr>
          <p:cNvPr id="293" name="Group 292">
            <a:extLst>
              <a:ext uri="{FF2B5EF4-FFF2-40B4-BE49-F238E27FC236}">
                <a16:creationId xmlns:a16="http://schemas.microsoft.com/office/drawing/2014/main" id="{6ABF7420-8A85-3D3B-692C-A5D3F68591C1}"/>
              </a:ext>
            </a:extLst>
          </p:cNvPr>
          <p:cNvGrpSpPr/>
          <p:nvPr/>
        </p:nvGrpSpPr>
        <p:grpSpPr>
          <a:xfrm>
            <a:off x="9942992" y="2858156"/>
            <a:ext cx="1041112" cy="523829"/>
            <a:chOff x="10323448" y="2858156"/>
            <a:chExt cx="628650" cy="523829"/>
          </a:xfrm>
        </p:grpSpPr>
        <p:cxnSp>
          <p:nvCxnSpPr>
            <p:cNvPr id="294" name="Straight Connector 293">
              <a:extLst>
                <a:ext uri="{FF2B5EF4-FFF2-40B4-BE49-F238E27FC236}">
                  <a16:creationId xmlns:a16="http://schemas.microsoft.com/office/drawing/2014/main" id="{878D6E57-FE59-C599-EE6E-2FE009C69DDE}"/>
                </a:ext>
              </a:extLst>
            </p:cNvPr>
            <p:cNvCxnSpPr/>
            <p:nvPr/>
          </p:nvCxnSpPr>
          <p:spPr>
            <a:xfrm>
              <a:off x="10323448" y="2858156"/>
              <a:ext cx="628650" cy="0"/>
            </a:xfrm>
            <a:prstGeom prst="line">
              <a:avLst/>
            </a:prstGeom>
            <a:ln w="9525" cap="rnd">
              <a:solidFill>
                <a:schemeClr val="accent4">
                  <a:lumMod val="75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95" name="Rectangle 294">
              <a:extLst>
                <a:ext uri="{FF2B5EF4-FFF2-40B4-BE49-F238E27FC236}">
                  <a16:creationId xmlns:a16="http://schemas.microsoft.com/office/drawing/2014/main" id="{F0DDAF50-712F-D071-BE65-B0FB8AE117E0}"/>
                </a:ext>
              </a:extLst>
            </p:cNvPr>
            <p:cNvSpPr/>
            <p:nvPr/>
          </p:nvSpPr>
          <p:spPr>
            <a:xfrm>
              <a:off x="10369468" y="2897883"/>
              <a:ext cx="536610" cy="484102"/>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最終報告書</a:t>
              </a:r>
              <a:br>
                <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b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作成</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grpSp>
      <p:sp>
        <p:nvSpPr>
          <p:cNvPr id="296" name="Isosceles Triangle 295">
            <a:extLst>
              <a:ext uri="{FF2B5EF4-FFF2-40B4-BE49-F238E27FC236}">
                <a16:creationId xmlns:a16="http://schemas.microsoft.com/office/drawing/2014/main" id="{77763766-5EF5-E687-E63F-80F3B9C76320}"/>
              </a:ext>
            </a:extLst>
          </p:cNvPr>
          <p:cNvSpPr/>
          <p:nvPr/>
        </p:nvSpPr>
        <p:spPr>
          <a:xfrm>
            <a:off x="5136639"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97" name="Isosceles Triangle 296">
            <a:extLst>
              <a:ext uri="{FF2B5EF4-FFF2-40B4-BE49-F238E27FC236}">
                <a16:creationId xmlns:a16="http://schemas.microsoft.com/office/drawing/2014/main" id="{E4314108-CDF8-47B8-C2E5-D6C887DFFBCC}"/>
              </a:ext>
            </a:extLst>
          </p:cNvPr>
          <p:cNvSpPr/>
          <p:nvPr/>
        </p:nvSpPr>
        <p:spPr>
          <a:xfrm>
            <a:off x="5821708"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98" name="Isosceles Triangle 297">
            <a:extLst>
              <a:ext uri="{FF2B5EF4-FFF2-40B4-BE49-F238E27FC236}">
                <a16:creationId xmlns:a16="http://schemas.microsoft.com/office/drawing/2014/main" id="{4BBA7D5C-4047-3AD6-EF21-4306154DF7D7}"/>
              </a:ext>
            </a:extLst>
          </p:cNvPr>
          <p:cNvSpPr/>
          <p:nvPr/>
        </p:nvSpPr>
        <p:spPr>
          <a:xfrm>
            <a:off x="6506777"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299" name="Isosceles Triangle 298">
            <a:extLst>
              <a:ext uri="{FF2B5EF4-FFF2-40B4-BE49-F238E27FC236}">
                <a16:creationId xmlns:a16="http://schemas.microsoft.com/office/drawing/2014/main" id="{F580FF66-49EF-3924-7C5F-3C4370A3EE7B}"/>
              </a:ext>
            </a:extLst>
          </p:cNvPr>
          <p:cNvSpPr/>
          <p:nvPr/>
        </p:nvSpPr>
        <p:spPr>
          <a:xfrm>
            <a:off x="7191846"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300" name="Isosceles Triangle 299">
            <a:extLst>
              <a:ext uri="{FF2B5EF4-FFF2-40B4-BE49-F238E27FC236}">
                <a16:creationId xmlns:a16="http://schemas.microsoft.com/office/drawing/2014/main" id="{4DCBA9EB-4746-7C39-D048-D3DB83432D04}"/>
              </a:ext>
            </a:extLst>
          </p:cNvPr>
          <p:cNvSpPr/>
          <p:nvPr/>
        </p:nvSpPr>
        <p:spPr>
          <a:xfrm>
            <a:off x="7876915"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301" name="Isosceles Triangle 300">
            <a:extLst>
              <a:ext uri="{FF2B5EF4-FFF2-40B4-BE49-F238E27FC236}">
                <a16:creationId xmlns:a16="http://schemas.microsoft.com/office/drawing/2014/main" id="{9AB8CD9D-C909-0CB6-611A-6AA5C3FA7E92}"/>
              </a:ext>
            </a:extLst>
          </p:cNvPr>
          <p:cNvSpPr/>
          <p:nvPr/>
        </p:nvSpPr>
        <p:spPr>
          <a:xfrm>
            <a:off x="8561984"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302" name="Isosceles Triangle 301">
            <a:extLst>
              <a:ext uri="{FF2B5EF4-FFF2-40B4-BE49-F238E27FC236}">
                <a16:creationId xmlns:a16="http://schemas.microsoft.com/office/drawing/2014/main" id="{10055CA4-CD8A-4EC6-E396-0AF58D0AD70F}"/>
              </a:ext>
            </a:extLst>
          </p:cNvPr>
          <p:cNvSpPr/>
          <p:nvPr/>
        </p:nvSpPr>
        <p:spPr>
          <a:xfrm>
            <a:off x="9247053"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
        <p:nvSpPr>
          <p:cNvPr id="303" name="Isosceles Triangle 302">
            <a:extLst>
              <a:ext uri="{FF2B5EF4-FFF2-40B4-BE49-F238E27FC236}">
                <a16:creationId xmlns:a16="http://schemas.microsoft.com/office/drawing/2014/main" id="{BF38D3AE-55D2-CB91-AF8B-2DCD27AAE76F}"/>
              </a:ext>
            </a:extLst>
          </p:cNvPr>
          <p:cNvSpPr/>
          <p:nvPr/>
        </p:nvSpPr>
        <p:spPr>
          <a:xfrm>
            <a:off x="9932124" y="5440278"/>
            <a:ext cx="227433" cy="211200"/>
          </a:xfrm>
          <a:prstGeom prst="triangle">
            <a:avLst/>
          </a:prstGeom>
          <a:solidFill>
            <a:srgbClr val="EBC5D0"/>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cxnSp>
        <p:nvCxnSpPr>
          <p:cNvPr id="309" name="Straight Connector 308">
            <a:extLst>
              <a:ext uri="{FF2B5EF4-FFF2-40B4-BE49-F238E27FC236}">
                <a16:creationId xmlns:a16="http://schemas.microsoft.com/office/drawing/2014/main" id="{6512EA12-DA0D-3727-01FB-B9AF44227F4B}"/>
              </a:ext>
            </a:extLst>
          </p:cNvPr>
          <p:cNvCxnSpPr/>
          <p:nvPr/>
        </p:nvCxnSpPr>
        <p:spPr>
          <a:xfrm>
            <a:off x="1114650" y="5864717"/>
            <a:ext cx="1036085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689B46C4-C541-E83D-3A2D-60C15DE25BDF}"/>
              </a:ext>
            </a:extLst>
          </p:cNvPr>
          <p:cNvCxnSpPr/>
          <p:nvPr/>
        </p:nvCxnSpPr>
        <p:spPr>
          <a:xfrm>
            <a:off x="1114650" y="5028481"/>
            <a:ext cx="10360851"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grpSp>
        <p:nvGrpSpPr>
          <p:cNvPr id="319" name="Group 318">
            <a:extLst>
              <a:ext uri="{FF2B5EF4-FFF2-40B4-BE49-F238E27FC236}">
                <a16:creationId xmlns:a16="http://schemas.microsoft.com/office/drawing/2014/main" id="{504DAC33-F415-ECAF-2001-0291F5ED7E1D}"/>
              </a:ext>
            </a:extLst>
          </p:cNvPr>
          <p:cNvGrpSpPr/>
          <p:nvPr/>
        </p:nvGrpSpPr>
        <p:grpSpPr>
          <a:xfrm>
            <a:off x="8779417" y="6162073"/>
            <a:ext cx="1532003" cy="273216"/>
            <a:chOff x="9602860" y="6162073"/>
            <a:chExt cx="1532003" cy="273216"/>
          </a:xfrm>
        </p:grpSpPr>
        <p:cxnSp>
          <p:nvCxnSpPr>
            <p:cNvPr id="312" name="Straight Connector 311">
              <a:extLst>
                <a:ext uri="{FF2B5EF4-FFF2-40B4-BE49-F238E27FC236}">
                  <a16:creationId xmlns:a16="http://schemas.microsoft.com/office/drawing/2014/main" id="{BFDACBD5-9ADD-0F34-1EC8-9386AF3FCEDF}"/>
                </a:ext>
              </a:extLst>
            </p:cNvPr>
            <p:cNvCxnSpPr/>
            <p:nvPr/>
          </p:nvCxnSpPr>
          <p:spPr>
            <a:xfrm>
              <a:off x="9602860" y="6162073"/>
              <a:ext cx="888327"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5140D0F5-1207-B6F4-A04A-4B628CF395DD}"/>
                </a:ext>
              </a:extLst>
            </p:cNvPr>
            <p:cNvCxnSpPr/>
            <p:nvPr/>
          </p:nvCxnSpPr>
          <p:spPr>
            <a:xfrm>
              <a:off x="10487149" y="6162073"/>
              <a:ext cx="647714" cy="0"/>
            </a:xfrm>
            <a:prstGeom prst="line">
              <a:avLst/>
            </a:prstGeom>
            <a:ln w="9525" cap="rnd">
              <a:solidFill>
                <a:srgbClr val="EBC5D0"/>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14" name="Rectangle 313">
              <a:extLst>
                <a:ext uri="{FF2B5EF4-FFF2-40B4-BE49-F238E27FC236}">
                  <a16:creationId xmlns:a16="http://schemas.microsoft.com/office/drawing/2014/main" id="{BA0022B9-B430-0261-9894-5F3406819906}"/>
                </a:ext>
              </a:extLst>
            </p:cNvPr>
            <p:cNvSpPr/>
            <p:nvPr/>
          </p:nvSpPr>
          <p:spPr>
            <a:xfrm>
              <a:off x="9667889" y="6201800"/>
              <a:ext cx="758268" cy="233489"/>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rPr>
                <a:t>インタビュー調査</a:t>
              </a:r>
              <a:endParaRPr kumimoji="1" lang="en-US" altLang="ja-JP" sz="1000" b="0" i="0" u="none" strike="noStrike" kern="1200" cap="none" spc="0" normalizeH="0" baseline="0" noProof="0">
                <a:ln>
                  <a:noFill/>
                </a:ln>
                <a:solidFill>
                  <a:srgbClr val="575757">
                    <a:lumMod val="100000"/>
                  </a:srgbClr>
                </a:solidFill>
                <a:effectLst/>
                <a:uLnTx/>
                <a:uFillTx/>
                <a:latin typeface="Trebuchet MS"/>
                <a:ea typeface="Meiryo UI" panose="020B0604030504040204" pitchFamily="50" charset="-128"/>
                <a:cs typeface="+mn-cs"/>
              </a:endParaRPr>
            </a:p>
          </p:txBody>
        </p:sp>
        <p:sp>
          <p:nvSpPr>
            <p:cNvPr id="315" name="Rectangle 314">
              <a:extLst>
                <a:ext uri="{FF2B5EF4-FFF2-40B4-BE49-F238E27FC236}">
                  <a16:creationId xmlns:a16="http://schemas.microsoft.com/office/drawing/2014/main" id="{87AEC4AC-C373-010F-0361-7F14F20FBB09}"/>
                </a:ext>
              </a:extLst>
            </p:cNvPr>
            <p:cNvSpPr/>
            <p:nvPr/>
          </p:nvSpPr>
          <p:spPr>
            <a:xfrm>
              <a:off x="10534565" y="6201800"/>
              <a:ext cx="552883" cy="233489"/>
            </a:xfrm>
            <a:prstGeom prst="rect">
              <a:avLst/>
            </a:prstGeom>
            <a:solidFill>
              <a:srgbClr val="FFFFFF"/>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8000" tIns="48000" rIns="48000" bIns="48000" numCol="1" spcCol="0" rtlCol="0" fromWordArt="0" anchor="t" anchorCtr="0" forceAA="0" compatLnSpc="1">
              <a:prstTxWarp prst="textNoShape">
                <a:avLst/>
              </a:prstTxWarp>
              <a:noAutofit/>
            </a:bodyPr>
            <a:lstStyle/>
            <a:p>
              <a:pPr marL="0" marR="0" lvl="0" indent="0" algn="ctr" defTabSz="1038951" rtl="0" eaLnBrk="1" fontAlgn="auto" latinLnBrk="0" hangingPunct="1">
                <a:lnSpc>
                  <a:spcPct val="100000"/>
                </a:lnSpc>
                <a:spcBef>
                  <a:spcPts val="0"/>
                </a:spcBef>
                <a:spcAft>
                  <a:spcPts val="0"/>
                </a:spcAft>
                <a:buClr>
                  <a:srgbClr val="0070C0">
                    <a:lumMod val="100000"/>
                  </a:srgbClr>
                </a:buClr>
                <a:buSzPct val="100000"/>
                <a:buFontTx/>
                <a:buNone/>
                <a:tabLst/>
                <a:defRPr/>
              </a:pPr>
              <a:r>
                <a:rPr kumimoji="1" lang="ja-JP" altLang="en-US" sz="1000" b="0" i="0" u="none" strike="noStrike" kern="1200" cap="none" spc="0" normalizeH="0" baseline="0" noProof="0">
                  <a:ln>
                    <a:noFill/>
                  </a:ln>
                  <a:solidFill>
                    <a:srgbClr val="575757"/>
                  </a:solidFill>
                  <a:effectLst/>
                  <a:uLnTx/>
                  <a:uFillTx/>
                  <a:latin typeface="Trebuchet MS"/>
                  <a:ea typeface="Meiryo UI" panose="020B0604030504040204" pitchFamily="50" charset="-128"/>
                  <a:cs typeface="+mn-cs"/>
                </a:rPr>
                <a:t>まとめ</a:t>
              </a:r>
              <a:endParaRPr kumimoji="1" lang="en-US" altLang="ja-JP" sz="1000" b="0" i="0" u="none" strike="noStrike" kern="1200" cap="none" spc="0" normalizeH="0" baseline="0" noProof="0">
                <a:ln>
                  <a:noFill/>
                </a:ln>
                <a:solidFill>
                  <a:srgbClr val="575757"/>
                </a:solidFill>
                <a:effectLst/>
                <a:uLnTx/>
                <a:uFillTx/>
                <a:latin typeface="Trebuchet MS"/>
                <a:ea typeface="Meiryo UI" panose="020B0604030504040204" pitchFamily="50" charset="-128"/>
                <a:cs typeface="+mn-cs"/>
              </a:endParaRPr>
            </a:p>
          </p:txBody>
        </p:sp>
      </p:grpSp>
      <p:sp>
        <p:nvSpPr>
          <p:cNvPr id="50" name="Rectangle 24">
            <a:extLst>
              <a:ext uri="{FF2B5EF4-FFF2-40B4-BE49-F238E27FC236}">
                <a16:creationId xmlns:a16="http://schemas.microsoft.com/office/drawing/2014/main" id="{978B5F9F-7127-4D9E-86A2-33C865450D4A}"/>
              </a:ext>
            </a:extLst>
          </p:cNvPr>
          <p:cNvSpPr/>
          <p:nvPr/>
        </p:nvSpPr>
        <p:spPr>
          <a:xfrm>
            <a:off x="4420955" y="44442"/>
            <a:ext cx="7644809" cy="105413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050" dirty="0">
                <a:solidFill>
                  <a:srgbClr val="FFFFFF"/>
                </a:solidFill>
                <a:latin typeface="Meiryo UI" panose="020B0604030504040204" pitchFamily="50" charset="-128"/>
                <a:ea typeface="Meiryo UI" panose="020B0604030504040204" pitchFamily="50" charset="-128"/>
              </a:rPr>
              <a:t>[</a:t>
            </a:r>
            <a:r>
              <a:rPr kumimoji="1" lang="ja-JP" altLang="en-US" sz="105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05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050" dirty="0">
                <a:solidFill>
                  <a:srgbClr val="FFFFFF"/>
                </a:solidFill>
                <a:latin typeface="Meiryo UI" panose="020B0604030504040204" pitchFamily="50" charset="-128"/>
                <a:ea typeface="Meiryo UI" panose="020B0604030504040204" pitchFamily="50" charset="-128"/>
              </a:rPr>
              <a:t>本事業の実施スケジュールを書いてください。</a:t>
            </a:r>
            <a:br>
              <a:rPr kumimoji="1" lang="en-US" altLang="ja-JP" sz="1050" dirty="0">
                <a:solidFill>
                  <a:srgbClr val="FFFFFF"/>
                </a:solidFill>
                <a:latin typeface="Meiryo UI" panose="020B0604030504040204" pitchFamily="50" charset="-128"/>
                <a:ea typeface="Meiryo UI" panose="020B0604030504040204" pitchFamily="50" charset="-128"/>
              </a:rPr>
            </a:br>
            <a:r>
              <a:rPr kumimoji="1" lang="ja-JP" altLang="en-US" sz="1050" dirty="0">
                <a:solidFill>
                  <a:srgbClr val="FFFFFF"/>
                </a:solidFill>
                <a:latin typeface="Meiryo UI" panose="020B0604030504040204" pitchFamily="50" charset="-128"/>
                <a:ea typeface="Meiryo UI" panose="020B0604030504040204" pitchFamily="50" charset="-128"/>
              </a:rPr>
              <a:t>下記はイメージです</a:t>
            </a:r>
            <a:r>
              <a:rPr kumimoji="1" lang="ja-JP" altLang="en-US" sz="1050" dirty="0">
                <a:solidFill>
                  <a:srgbClr val="FFFFFF"/>
                </a:solidFill>
                <a:latin typeface="Trebuchet MS" panose="020B0603020202020204" pitchFamily="34" charset="0"/>
                <a:ea typeface="Meiryo UI" panose="020B0604030504040204" pitchFamily="50" charset="-128"/>
              </a:rPr>
              <a:t>。（</a:t>
            </a:r>
            <a:r>
              <a:rPr kumimoji="1" lang="ja-JP" altLang="en-US" sz="1050" dirty="0">
                <a:solidFill>
                  <a:srgbClr val="FFFFFF"/>
                </a:solidFill>
                <a:latin typeface="Meiryo UI" panose="020B0604030504040204" pitchFamily="50" charset="-128"/>
                <a:ea typeface="Meiryo UI" panose="020B0604030504040204" pitchFamily="50" charset="-128"/>
              </a:rPr>
              <a:t>事務局よりセットの部分は事務局側のスケジュールですので、事業者様からの記載は不要です</a:t>
            </a:r>
            <a:r>
              <a:rPr kumimoji="1" lang="ja-JP" altLang="en-US" sz="1050" dirty="0">
                <a:solidFill>
                  <a:srgbClr val="FFFFFF"/>
                </a:solidFill>
                <a:latin typeface="Trebuchet MS" panose="020B0603020202020204" pitchFamily="34" charset="0"/>
                <a:ea typeface="Meiryo UI" panose="020B0604030504040204" pitchFamily="50" charset="-128"/>
              </a:rPr>
              <a:t>）</a:t>
            </a:r>
            <a:endParaRPr kumimoji="1" lang="en-US" altLang="ja-JP" sz="105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050" dirty="0">
                <a:solidFill>
                  <a:srgbClr val="FFFFFF"/>
                </a:solidFill>
                <a:latin typeface="Meiryo UI" panose="020B0604030504040204" pitchFamily="50" charset="-128"/>
                <a:ea typeface="Meiryo UI" panose="020B0604030504040204" pitchFamily="50" charset="-128"/>
              </a:rPr>
              <a:t>※</a:t>
            </a:r>
            <a:r>
              <a:rPr kumimoji="1" lang="ja-JP" altLang="en-US" sz="1050" dirty="0">
                <a:solidFill>
                  <a:srgbClr val="FFFFFF"/>
                </a:solidFill>
                <a:latin typeface="Meiryo UI" panose="020B0604030504040204" pitchFamily="50" charset="-128"/>
                <a:ea typeface="Meiryo UI" panose="020B0604030504040204" pitchFamily="50" charset="-128"/>
              </a:rPr>
              <a:t>採択</a:t>
            </a:r>
            <a:r>
              <a:rPr kumimoji="1" lang="ja-JP" altLang="en-US" sz="1050" dirty="0">
                <a:solidFill>
                  <a:srgbClr val="FFFFFF"/>
                </a:solidFill>
                <a:latin typeface="Trebuchet MS" panose="020B0603020202020204" pitchFamily="34" charset="0"/>
                <a:ea typeface="Meiryo UI" panose="020B0604030504040204" pitchFamily="50" charset="-128"/>
              </a:rPr>
              <a:t>（</a:t>
            </a:r>
            <a:r>
              <a:rPr kumimoji="1" lang="ja-JP" altLang="en-US" sz="1050" dirty="0">
                <a:solidFill>
                  <a:srgbClr val="FFFFFF"/>
                </a:solidFill>
                <a:latin typeface="Meiryo UI" panose="020B0604030504040204" pitchFamily="50" charset="-128"/>
                <a:ea typeface="Meiryo UI" panose="020B0604030504040204" pitchFamily="50" charset="-128"/>
              </a:rPr>
              <a:t>事業開始</a:t>
            </a:r>
            <a:r>
              <a:rPr kumimoji="1" lang="ja-JP" altLang="en-US" sz="1050" dirty="0">
                <a:solidFill>
                  <a:srgbClr val="FFFFFF"/>
                </a:solidFill>
                <a:latin typeface="Trebuchet MS" panose="020B0603020202020204" pitchFamily="34" charset="0"/>
                <a:ea typeface="Meiryo UI" panose="020B0604030504040204" pitchFamily="50" charset="-128"/>
              </a:rPr>
              <a:t>）</a:t>
            </a:r>
            <a:r>
              <a:rPr kumimoji="1" lang="ja-JP" altLang="en-US" sz="1050" dirty="0">
                <a:solidFill>
                  <a:srgbClr val="FFFFFF"/>
                </a:solidFill>
                <a:latin typeface="Meiryo UI" panose="020B0604030504040204" pitchFamily="50" charset="-128"/>
                <a:ea typeface="Meiryo UI" panose="020B0604030504040204" pitchFamily="50" charset="-128"/>
              </a:rPr>
              <a:t>が７月</a:t>
            </a:r>
            <a:r>
              <a:rPr kumimoji="1" lang="ja-JP" altLang="en-US" sz="1050" dirty="0">
                <a:solidFill>
                  <a:srgbClr val="FFFFFF"/>
                </a:solidFill>
                <a:latin typeface="Trebuchet MS" panose="020B0603020202020204" pitchFamily="34" charset="0"/>
                <a:ea typeface="Meiryo UI" panose="020B0604030504040204" pitchFamily="50" charset="-128"/>
              </a:rPr>
              <a:t>からとなる</a:t>
            </a:r>
            <a:r>
              <a:rPr kumimoji="1" lang="ja-JP" altLang="en-US" sz="1050" dirty="0">
                <a:solidFill>
                  <a:srgbClr val="FFFFFF"/>
                </a:solidFill>
                <a:latin typeface="Meiryo UI" panose="020B0604030504040204" pitchFamily="50" charset="-128"/>
                <a:ea typeface="Meiryo UI" panose="020B0604030504040204" pitchFamily="50" charset="-128"/>
              </a:rPr>
              <a:t>前提でスケジュールを組んでいただければと思いますが、</a:t>
            </a:r>
            <a:br>
              <a:rPr kumimoji="1" lang="en-US" altLang="ja-JP" sz="1050" dirty="0">
                <a:solidFill>
                  <a:srgbClr val="FFFFFF"/>
                </a:solidFill>
                <a:latin typeface="Meiryo UI" panose="020B0604030504040204" pitchFamily="50" charset="-128"/>
                <a:ea typeface="Meiryo UI" panose="020B0604030504040204" pitchFamily="50" charset="-128"/>
              </a:rPr>
            </a:br>
            <a:r>
              <a:rPr kumimoji="1" lang="ja-JP" altLang="en-US" sz="1050" dirty="0">
                <a:solidFill>
                  <a:srgbClr val="FFFFFF"/>
                </a:solidFill>
                <a:latin typeface="Meiryo UI" panose="020B0604030504040204" pitchFamily="50" charset="-128"/>
                <a:ea typeface="Meiryo UI" panose="020B0604030504040204" pitchFamily="50" charset="-128"/>
              </a:rPr>
              <a:t>　 採択時期によっては前後する可能性があります。</a:t>
            </a:r>
            <a:endParaRPr kumimoji="1" lang="en-US" altLang="ja-JP" sz="1050" dirty="0">
              <a:solidFill>
                <a:srgbClr val="FFFFFF"/>
              </a:solidFill>
              <a:latin typeface="Meiryo UI" panose="020B0604030504040204" pitchFamily="50" charset="-128"/>
              <a:ea typeface="Meiryo UI" panose="020B0604030504040204" pitchFamily="50" charset="-128"/>
            </a:endParaRPr>
          </a:p>
        </p:txBody>
      </p:sp>
      <p:sp>
        <p:nvSpPr>
          <p:cNvPr id="318" name="Isosceles Triangle 317">
            <a:extLst>
              <a:ext uri="{FF2B5EF4-FFF2-40B4-BE49-F238E27FC236}">
                <a16:creationId xmlns:a16="http://schemas.microsoft.com/office/drawing/2014/main" id="{03F74CF7-46E9-F847-C5ED-E76CF13A4AEA}"/>
              </a:ext>
            </a:extLst>
          </p:cNvPr>
          <p:cNvSpPr/>
          <p:nvPr/>
        </p:nvSpPr>
        <p:spPr>
          <a:xfrm>
            <a:off x="4850756" y="2499839"/>
            <a:ext cx="227433" cy="211200"/>
          </a:xfrm>
          <a:prstGeom prst="triangle">
            <a:avLst/>
          </a:prstGeom>
          <a:solidFill>
            <a:srgbClr val="C9E7C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marL="0" marR="0" lvl="0" indent="0" algn="ctr" defTabSz="1038951" rtl="0" eaLnBrk="1" fontAlgn="auto" latinLnBrk="0" hangingPunct="1">
              <a:lnSpc>
                <a:spcPct val="90000"/>
              </a:lnSpc>
              <a:spcBef>
                <a:spcPts val="0"/>
              </a:spcBef>
              <a:spcAft>
                <a:spcPts val="1333"/>
              </a:spcAft>
              <a:buClrTx/>
              <a:buSzTx/>
              <a:buFontTx/>
              <a:buNone/>
              <a:tabLst/>
              <a:defRPr/>
            </a:pPr>
            <a:endParaRPr kumimoji="1" lang="en-US" sz="1600" b="0" i="0" u="none" strike="noStrike" kern="1200" cap="none" spc="0" normalizeH="0" baseline="0" noProof="0">
              <a:ln>
                <a:noFill/>
              </a:ln>
              <a:solidFill>
                <a:srgbClr val="FFFFFF"/>
              </a:solidFill>
              <a:effectLst/>
              <a:uLnTx/>
              <a:uFillTx/>
              <a:latin typeface="Trebuchet MS"/>
              <a:ea typeface="+mn-ea"/>
              <a:cs typeface="+mn-cs"/>
            </a:endParaRPr>
          </a:p>
        </p:txBody>
      </p: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9667634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ea typeface="Meiryo UI" panose="020B0604030504040204" pitchFamily="50" charset="-128"/>
              </a:rPr>
              <a:t>8.</a:t>
            </a:r>
            <a:r>
              <a:rPr lang="ja-JP" altLang="en-US"/>
              <a:t>最終アウトプット</a:t>
            </a:r>
            <a:endParaRPr lang="en-US" sz="160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lt"/>
              <a:buAutoNum type="arabicPeriod"/>
            </a:pPr>
            <a:r>
              <a:rPr kumimoji="1" lang="ja-JP" altLang="en-US" sz="2000">
                <a:solidFill>
                  <a:schemeClr val="tx1"/>
                </a:solidFill>
                <a:latin typeface="Trebuchet MS" panose="020B0603020202020204" pitchFamily="34" charset="0"/>
                <a:ea typeface="Meiryo UI" panose="020B0604030504040204" pitchFamily="50" charset="-128"/>
              </a:rPr>
              <a:t>提案した事業の目的や内容・仕組み、運用体制等の説明 </a:t>
            </a:r>
            <a:endParaRPr kumimoji="1" lang="en-US" altLang="ja-JP" sz="200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a:solidFill>
                  <a:schemeClr val="tx1"/>
                </a:solidFill>
                <a:latin typeface="Trebuchet MS" panose="020B0603020202020204" pitchFamily="34" charset="0"/>
                <a:ea typeface="Meiryo UI" panose="020B0604030504040204" pitchFamily="50" charset="-128"/>
              </a:rPr>
              <a:t>XX</a:t>
            </a:r>
          </a:p>
          <a:p>
            <a:pPr lvl="1">
              <a:buSzPct val="100000"/>
            </a:pPr>
            <a:endParaRPr kumimoji="1" lang="ja-JP" altLang="en-US" sz="200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a:solidFill>
                  <a:schemeClr val="tx1"/>
                </a:solidFill>
                <a:latin typeface="Trebuchet MS" panose="020B0603020202020204" pitchFamily="34" charset="0"/>
                <a:ea typeface="Meiryo UI" panose="020B0604030504040204" pitchFamily="50" charset="-128"/>
              </a:rPr>
              <a:t>提案した事業が関係者にもたらす効果・利点の検証結果 </a:t>
            </a:r>
          </a:p>
          <a:p>
            <a:pPr marL="914400" lvl="1" indent="-457200">
              <a:buSzPct val="100000"/>
              <a:buFont typeface="Arial" panose="020B0604020202020204" pitchFamily="34" charset="0"/>
              <a:buChar char="•"/>
            </a:pPr>
            <a:r>
              <a:rPr kumimoji="1" lang="en-US" altLang="ja-JP" sz="2000">
                <a:solidFill>
                  <a:schemeClr val="tx1"/>
                </a:solidFill>
                <a:latin typeface="Trebuchet MS" panose="020B0603020202020204" pitchFamily="34" charset="0"/>
                <a:ea typeface="Meiryo UI" panose="020B0604030504040204" pitchFamily="50" charset="-128"/>
              </a:rPr>
              <a:t>XX</a:t>
            </a:r>
          </a:p>
          <a:p>
            <a:pPr lvl="1">
              <a:buSzPct val="100000"/>
            </a:pPr>
            <a:endParaRPr kumimoji="1" lang="en-US" altLang="ja-JP" sz="2000">
              <a:solidFill>
                <a:schemeClr val="tx1"/>
              </a:solidFill>
              <a:latin typeface="Trebuchet MS" panose="020B0603020202020204" pitchFamily="34" charset="0"/>
              <a:ea typeface="Meiryo UI" panose="020B0604030504040204" pitchFamily="50" charset="-128"/>
            </a:endParaRPr>
          </a:p>
          <a:p>
            <a:pPr marL="457200" indent="-457200">
              <a:buSzPct val="100000"/>
              <a:buFont typeface="+mj-lt"/>
              <a:buAutoNum type="arabicPeriod"/>
            </a:pPr>
            <a:r>
              <a:rPr kumimoji="1" lang="ja-JP" altLang="en-US" sz="2000">
                <a:solidFill>
                  <a:schemeClr val="tx1"/>
                </a:solidFill>
                <a:latin typeface="Trebuchet MS" panose="020B0603020202020204" pitchFamily="34" charset="0"/>
                <a:ea typeface="Meiryo UI" panose="020B0604030504040204" pitchFamily="50" charset="-128"/>
              </a:rPr>
              <a:t>提案した事業が全国で自走・普及するにあたっての課題・示唆の整理</a:t>
            </a:r>
            <a:endParaRPr kumimoji="1" lang="en-US" altLang="ja-JP" sz="2000">
              <a:solidFill>
                <a:schemeClr val="tx1"/>
              </a:solidFill>
              <a:latin typeface="Trebuchet MS" panose="020B0603020202020204" pitchFamily="34" charset="0"/>
              <a:ea typeface="Meiryo UI" panose="020B0604030504040204" pitchFamily="50" charset="-128"/>
            </a:endParaRPr>
          </a:p>
          <a:p>
            <a:pPr marL="914400" lvl="1" indent="-457200">
              <a:buSzPct val="100000"/>
              <a:buFont typeface="Arial" panose="020B0604020202020204" pitchFamily="34" charset="0"/>
              <a:buChar char="•"/>
            </a:pPr>
            <a:r>
              <a:rPr kumimoji="1" lang="en-US" altLang="ja-JP" sz="2000">
                <a:solidFill>
                  <a:schemeClr val="tx1"/>
                </a:solidFill>
                <a:latin typeface="Trebuchet MS" panose="020B0603020202020204" pitchFamily="34" charset="0"/>
                <a:ea typeface="Meiryo UI" panose="020B0604030504040204" pitchFamily="50" charset="-128"/>
              </a:rPr>
              <a:t>XX</a:t>
            </a:r>
            <a:endParaRPr kumimoji="1" lang="ja-JP" altLang="en-US" sz="200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a:solidFill>
                <a:schemeClr val="tx1"/>
              </a:solidFill>
              <a:latin typeface="Trebuchet MS" panose="020B0603020202020204" pitchFamily="34" charset="0"/>
              <a:ea typeface="Meiryo UI" panose="020B0604030504040204" pitchFamily="50" charset="-128"/>
            </a:endParaRPr>
          </a:p>
        </p:txBody>
      </p:sp>
      <p:sp>
        <p:nvSpPr>
          <p:cNvPr id="9" name="Rectangle 24">
            <a:extLst>
              <a:ext uri="{FF2B5EF4-FFF2-40B4-BE49-F238E27FC236}">
                <a16:creationId xmlns:a16="http://schemas.microsoft.com/office/drawing/2014/main" id="{386074D6-DB61-4CC8-B68C-FB156F298C26}"/>
              </a:ext>
            </a:extLst>
          </p:cNvPr>
          <p:cNvSpPr/>
          <p:nvPr/>
        </p:nvSpPr>
        <p:spPr>
          <a:xfrm>
            <a:off x="8958691" y="62280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現時点で、どのような最終アウトプットの提出を想定しているかを記載してください。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ここに書いているのは事務局の想定している期待成果物ですが、ご提案される事業に合わせて、適宜具体化・修正</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60257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9.</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116955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a:solidFill>
                  <a:srgbClr val="FFFFFF"/>
                </a:solidFill>
                <a:latin typeface="Meiryo UI" panose="020B0604030504040204" pitchFamily="50" charset="-128"/>
                <a:ea typeface="Meiryo UI" panose="020B0604030504040204" pitchFamily="50" charset="-128"/>
              </a:rPr>
              <a:t>(JIS / ISO </a:t>
            </a:r>
            <a:r>
              <a:rPr kumimoji="1" lang="ja-JP" altLang="en-US" sz="1200" dirty="0">
                <a:solidFill>
                  <a:srgbClr val="FFFFFF"/>
                </a:solidFill>
                <a:latin typeface="Meiryo UI" panose="020B0604030504040204" pitchFamily="50" charset="-128"/>
                <a:ea typeface="Meiryo UI" panose="020B0604030504040204" pitchFamily="50" charset="-128"/>
              </a:rPr>
              <a:t>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や、それらがない場合は個人情報に関する取扱いマニュアルなどを記載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8402898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ea typeface="Meiryo UI" panose="020B0604030504040204" pitchFamily="50" charset="-128"/>
              </a:rPr>
              <a:t>(</a:t>
            </a:r>
            <a:r>
              <a:rPr lang="ja-JP" altLang="en-US">
                <a:ea typeface="Meiryo UI" panose="020B0604030504040204" pitchFamily="50" charset="-128"/>
              </a:rPr>
              <a:t>参考</a:t>
            </a:r>
            <a:r>
              <a:rPr lang="en-US" altLang="ja-JP">
                <a:ea typeface="Meiryo UI" panose="020B0604030504040204" pitchFamily="50" charset="-128"/>
              </a:rPr>
              <a:t>)</a:t>
            </a:r>
            <a:r>
              <a:rPr lang="ja-JP" altLang="en-US">
                <a:ea typeface="Meiryo UI" panose="020B0604030504040204" pitchFamily="50" charset="-128"/>
              </a:rPr>
              <a:t>支出計画の概要 </a:t>
            </a:r>
            <a:r>
              <a:rPr lang="en-US" altLang="ja-JP">
                <a:ea typeface="Meiryo UI" panose="020B0604030504040204" pitchFamily="50" charset="-128"/>
              </a:rPr>
              <a:t>(</a:t>
            </a:r>
            <a:r>
              <a:rPr lang="ja-JP" altLang="en-US">
                <a:ea typeface="Meiryo UI" panose="020B0604030504040204" pitchFamily="50" charset="-128"/>
              </a:rPr>
              <a:t>詳細な内訳は別紙</a:t>
            </a:r>
            <a:r>
              <a:rPr lang="en-US" altLang="ja-JP">
                <a:ea typeface="Meiryo UI" panose="020B0604030504040204" pitchFamily="50" charset="-128"/>
              </a:rPr>
              <a:t>)</a:t>
            </a:r>
            <a:endParaRPr lang="en-US" sz="160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a:solidFill>
                            <a:srgbClr val="575757"/>
                          </a:solidFill>
                          <a:latin typeface="Meiryo UI" panose="020B0604030504040204" pitchFamily="50" charset="-128"/>
                          <a:ea typeface="Meiryo UI" panose="020B0604030504040204" pitchFamily="50" charset="-128"/>
                        </a:rPr>
                        <a:t>支出項目</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a:solidFill>
                            <a:srgbClr val="575757"/>
                          </a:solidFill>
                          <a:latin typeface="Meiryo UI" panose="020B0604030504040204" pitchFamily="50" charset="-128"/>
                          <a:ea typeface="Meiryo UI" panose="020B0604030504040204" pitchFamily="50" charset="-128"/>
                        </a:rPr>
                        <a:t>金額</a:t>
                      </a:r>
                      <a:r>
                        <a:rPr lang="en-US" altLang="ja-JP">
                          <a:solidFill>
                            <a:srgbClr val="575757"/>
                          </a:solidFill>
                          <a:latin typeface="Meiryo UI" panose="020B0604030504040204" pitchFamily="50" charset="-128"/>
                          <a:ea typeface="Meiryo UI" panose="020B0604030504040204" pitchFamily="50" charset="-128"/>
                        </a:rPr>
                        <a:t>(</a:t>
                      </a:r>
                      <a:r>
                        <a:rPr lang="ja-JP" altLang="en-US">
                          <a:solidFill>
                            <a:srgbClr val="575757"/>
                          </a:solidFill>
                          <a:latin typeface="Meiryo UI" panose="020B0604030504040204" pitchFamily="50" charset="-128"/>
                          <a:ea typeface="Meiryo UI" panose="020B0604030504040204" pitchFamily="50" charset="-128"/>
                        </a:rPr>
                        <a:t>円</a:t>
                      </a:r>
                      <a:r>
                        <a:rPr lang="en-US" altLang="ja-JP">
                          <a:solidFill>
                            <a:srgbClr val="575757"/>
                          </a:solidFill>
                          <a:latin typeface="Meiryo UI" panose="020B0604030504040204" pitchFamily="50" charset="-128"/>
                          <a:ea typeface="Meiryo UI" panose="020B0604030504040204" pitchFamily="50" charset="-128"/>
                        </a:rPr>
                        <a:t>)</a:t>
                      </a: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a:solidFill>
                            <a:srgbClr val="575757"/>
                          </a:solidFill>
                          <a:latin typeface="Meiryo UI" panose="020B0604030504040204" pitchFamily="50" charset="-128"/>
                          <a:ea typeface="Meiryo UI" panose="020B0604030504040204" pitchFamily="50" charset="-128"/>
                        </a:rPr>
                        <a:t>1.</a:t>
                      </a:r>
                      <a:r>
                        <a:rPr lang="ja-JP" altLang="en-US">
                          <a:solidFill>
                            <a:srgbClr val="575757"/>
                          </a:solidFill>
                          <a:latin typeface="Meiryo UI" panose="020B0604030504040204" pitchFamily="50" charset="-128"/>
                          <a:ea typeface="Meiryo UI" panose="020B0604030504040204" pitchFamily="50" charset="-128"/>
                        </a:rPr>
                        <a:t>人件費</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a:solidFill>
                            <a:srgbClr val="575757"/>
                          </a:solidFill>
                          <a:latin typeface="Meiryo UI" panose="020B0604030504040204" pitchFamily="50" charset="-128"/>
                          <a:ea typeface="Meiryo UI" panose="020B0604030504040204" pitchFamily="50" charset="-128"/>
                        </a:rPr>
                        <a:t>2.</a:t>
                      </a:r>
                      <a:r>
                        <a:rPr lang="ja-JP" altLang="en-US">
                          <a:solidFill>
                            <a:srgbClr val="575757"/>
                          </a:solidFill>
                          <a:latin typeface="Meiryo UI" panose="020B0604030504040204" pitchFamily="50" charset="-128"/>
                          <a:ea typeface="Meiryo UI" panose="020B0604030504040204" pitchFamily="50" charset="-128"/>
                        </a:rPr>
                        <a:t>事業費</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a:solidFill>
                            <a:srgbClr val="575757"/>
                          </a:solidFill>
                          <a:latin typeface="Meiryo UI" panose="020B0604030504040204" pitchFamily="50" charset="-128"/>
                          <a:ea typeface="Meiryo UI" panose="020B0604030504040204" pitchFamily="50" charset="-128"/>
                        </a:rPr>
                        <a:t>XXX</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a:solidFill>
                            <a:srgbClr val="575757"/>
                          </a:solidFill>
                          <a:latin typeface="Meiryo UI" panose="020B0604030504040204" pitchFamily="50" charset="-128"/>
                          <a:ea typeface="Meiryo UI" panose="020B0604030504040204" pitchFamily="50" charset="-128"/>
                        </a:rPr>
                        <a:t>XXX</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a:solidFill>
                            <a:srgbClr val="575757"/>
                          </a:solidFill>
                          <a:latin typeface="Meiryo UI" panose="020B0604030504040204" pitchFamily="50" charset="-128"/>
                          <a:ea typeface="Meiryo UI" panose="020B0604030504040204" pitchFamily="50" charset="-128"/>
                        </a:rPr>
                        <a:t>3.</a:t>
                      </a:r>
                      <a:r>
                        <a:rPr lang="ja-JP" altLang="en-US">
                          <a:solidFill>
                            <a:srgbClr val="575757"/>
                          </a:solidFill>
                          <a:latin typeface="Meiryo UI" panose="020B0604030504040204" pitchFamily="50" charset="-128"/>
                          <a:ea typeface="Meiryo UI" panose="020B0604030504040204" pitchFamily="50" charset="-128"/>
                        </a:rPr>
                        <a:t>再委託費</a:t>
                      </a:r>
                      <a:r>
                        <a:rPr lang="en-US" altLang="ja-JP">
                          <a:solidFill>
                            <a:srgbClr val="575757"/>
                          </a:solidFill>
                          <a:latin typeface="Meiryo UI" panose="020B0604030504040204" pitchFamily="50" charset="-128"/>
                          <a:ea typeface="Meiryo UI" panose="020B0604030504040204" pitchFamily="50" charset="-128"/>
                        </a:rPr>
                        <a:t>/</a:t>
                      </a:r>
                      <a:r>
                        <a:rPr lang="ja-JP" altLang="en-US">
                          <a:solidFill>
                            <a:srgbClr val="575757"/>
                          </a:solidFill>
                          <a:latin typeface="Meiryo UI" panose="020B0604030504040204" pitchFamily="50" charset="-128"/>
                          <a:ea typeface="Meiryo UI" panose="020B0604030504040204" pitchFamily="50" charset="-128"/>
                        </a:rPr>
                        <a:t>外注費</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a:solidFill>
                            <a:srgbClr val="575757"/>
                          </a:solidFill>
                          <a:latin typeface="Meiryo UI" panose="020B0604030504040204" pitchFamily="50" charset="-128"/>
                          <a:ea typeface="Meiryo UI" panose="020B0604030504040204" pitchFamily="50" charset="-128"/>
                        </a:rPr>
                        <a:t>XXX</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a:solidFill>
                            <a:srgbClr val="575757"/>
                          </a:solidFill>
                          <a:latin typeface="Meiryo UI" panose="020B0604030504040204" pitchFamily="50" charset="-128"/>
                          <a:ea typeface="Meiryo UI" panose="020B0604030504040204" pitchFamily="50" charset="-128"/>
                        </a:rPr>
                        <a:t>XXX</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a:solidFill>
                            <a:srgbClr val="575757"/>
                          </a:solidFill>
                          <a:latin typeface="Meiryo UI" panose="020B0604030504040204" pitchFamily="50" charset="-128"/>
                          <a:ea typeface="Meiryo UI" panose="020B0604030504040204" pitchFamily="50" charset="-128"/>
                        </a:rPr>
                        <a:t>4.</a:t>
                      </a:r>
                      <a:r>
                        <a:rPr lang="ja-JP" altLang="en-US">
                          <a:solidFill>
                            <a:srgbClr val="575757"/>
                          </a:solidFill>
                          <a:latin typeface="Meiryo UI" panose="020B0604030504040204" pitchFamily="50" charset="-128"/>
                          <a:ea typeface="Meiryo UI" panose="020B0604030504040204" pitchFamily="50" charset="-128"/>
                        </a:rPr>
                        <a:t>一般管理費</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a:solidFill>
                            <a:srgbClr val="575757"/>
                          </a:solidFill>
                          <a:latin typeface="Meiryo UI" panose="020B0604030504040204" pitchFamily="50" charset="-128"/>
                          <a:ea typeface="Meiryo UI" panose="020B0604030504040204" pitchFamily="50" charset="-128"/>
                        </a:rPr>
                        <a:t>5.</a:t>
                      </a:r>
                      <a:r>
                        <a:rPr lang="ja-JP" altLang="en-US">
                          <a:solidFill>
                            <a:srgbClr val="575757"/>
                          </a:solidFill>
                          <a:latin typeface="Meiryo UI" panose="020B0604030504040204" pitchFamily="50" charset="-128"/>
                          <a:ea typeface="Meiryo UI" panose="020B0604030504040204" pitchFamily="50" charset="-128"/>
                        </a:rPr>
                        <a:t>小計</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a:solidFill>
                            <a:srgbClr val="575757"/>
                          </a:solidFill>
                          <a:latin typeface="Meiryo UI" panose="020B0604030504040204" pitchFamily="50" charset="-128"/>
                          <a:ea typeface="Meiryo UI" panose="020B0604030504040204" pitchFamily="50" charset="-128"/>
                        </a:rPr>
                        <a:t>6.</a:t>
                      </a:r>
                      <a:r>
                        <a:rPr lang="ja-JP" altLang="en-US">
                          <a:solidFill>
                            <a:srgbClr val="575757"/>
                          </a:solidFill>
                          <a:latin typeface="Meiryo UI" panose="020B0604030504040204" pitchFamily="50" charset="-128"/>
                          <a:ea typeface="Meiryo UI" panose="020B0604030504040204" pitchFamily="50" charset="-128"/>
                        </a:rPr>
                        <a:t>消費税及び地方消費税</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a:solidFill>
                            <a:srgbClr val="575757"/>
                          </a:solidFill>
                          <a:latin typeface="Meiryo UI" panose="020B0604030504040204" pitchFamily="50" charset="-128"/>
                          <a:ea typeface="Meiryo UI" panose="020B0604030504040204" pitchFamily="50" charset="-128"/>
                        </a:rPr>
                        <a:t>310,000</a:t>
                      </a:r>
                      <a:endParaRPr lang="en-US">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a:solidFill>
                            <a:srgbClr val="575757"/>
                          </a:solidFill>
                          <a:latin typeface="Meiryo UI" panose="020B0604030504040204" pitchFamily="50" charset="-128"/>
                          <a:ea typeface="Meiryo UI" panose="020B0604030504040204" pitchFamily="50" charset="-128"/>
                        </a:rPr>
                        <a:t>7.</a:t>
                      </a:r>
                      <a:r>
                        <a:rPr lang="ja-JP" altLang="en-US">
                          <a:solidFill>
                            <a:srgbClr val="575757"/>
                          </a:solidFill>
                          <a:latin typeface="Meiryo UI" panose="020B0604030504040204" pitchFamily="50" charset="-128"/>
                          <a:ea typeface="Meiryo UI" panose="020B0604030504040204" pitchFamily="50" charset="-128"/>
                        </a:rPr>
                        <a:t>合計</a:t>
                      </a:r>
                      <a:endParaRPr lang="en-US">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3" name="Rectangle 24">
            <a:extLst>
              <a:ext uri="{FF2B5EF4-FFF2-40B4-BE49-F238E27FC236}">
                <a16:creationId xmlns:a16="http://schemas.microsoft.com/office/drawing/2014/main" id="{82133F52-6025-6ED9-4637-23F8D284D794}"/>
              </a:ext>
            </a:extLst>
          </p:cNvPr>
          <p:cNvSpPr/>
          <p:nvPr/>
        </p:nvSpPr>
        <p:spPr>
          <a:xfrm>
            <a:off x="9049970" y="3766505"/>
            <a:ext cx="3066473" cy="206210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「委託対象となる経費」に沿った支出計画（詳細な内訳付）を推奨フォーマットを参考に提出も必須であることに留意してください。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事業費（</a:t>
            </a:r>
            <a:r>
              <a:rPr kumimoji="1" lang="ja-JP" altLang="en-US" sz="1200" dirty="0">
                <a:solidFill>
                  <a:srgbClr val="FFFFFF"/>
                </a:solidFill>
                <a:latin typeface="Trebuchet MS" panose="020B0603020202020204" pitchFamily="34" charset="0"/>
                <a:ea typeface="Meiryo UI" panose="020B0604030504040204" pitchFamily="50" charset="-128"/>
              </a:rPr>
              <a:t>国からの支出の</a:t>
            </a:r>
            <a:r>
              <a:rPr kumimoji="1" lang="ja-JP" altLang="en-US" sz="1200" dirty="0">
                <a:solidFill>
                  <a:srgbClr val="FFFFFF"/>
                </a:solidFill>
                <a:latin typeface="Meiryo UI" panose="020B0604030504040204" pitchFamily="50" charset="-128"/>
                <a:ea typeface="Meiryo UI" panose="020B0604030504040204" pitchFamily="50" charset="-128"/>
              </a:rPr>
              <a:t>対象となる経費の合計）については、最大２，０００万円程度として提案</a:t>
            </a:r>
            <a:r>
              <a:rPr kumimoji="1" lang="ja-JP" altLang="en-US" sz="1200" dirty="0">
                <a:solidFill>
                  <a:srgbClr val="FFFFFF"/>
                </a:solidFill>
                <a:latin typeface="Trebuchet MS" panose="020B0603020202020204" pitchFamily="34" charset="0"/>
                <a:ea typeface="Meiryo UI" panose="020B0604030504040204" pitchFamily="50" charset="-128"/>
              </a:rPr>
              <a:t>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244973"/>
            <a:ext cx="10934700" cy="4952253"/>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000">
                <a:solidFill>
                  <a:schemeClr val="tx1"/>
                </a:solidFill>
                <a:latin typeface="Trebuchet MS" panose="020B0603020202020204" pitchFamily="34" charset="0"/>
                <a:ea typeface="Meiryo UI" panose="020B0604030504040204" pitchFamily="50" charset="-128"/>
              </a:rPr>
              <a:t>提案のサマリ</a:t>
            </a:r>
            <a:endParaRPr kumimoji="1" lang="en-US" altLang="ja-JP" sz="9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背景と目的</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実施内容</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実証によって見込まれる成果と効果測定方法</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実証内容まとめ</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継続的な事業展開プラン</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実施スケジュール</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最終アウトプット</a:t>
            </a:r>
            <a:endParaRPr kumimoji="1" lang="en-US" altLang="ja-JP" sz="20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000">
                <a:solidFill>
                  <a:schemeClr val="tx1"/>
                </a:solidFill>
                <a:latin typeface="Meiryo UI" panose="020B0604030504040204" pitchFamily="50" charset="-128"/>
                <a:ea typeface="Meiryo UI" panose="020B0604030504040204" pitchFamily="50" charset="-128"/>
              </a:rPr>
              <a:t>個人情報 </a:t>
            </a:r>
            <a:r>
              <a:rPr kumimoji="1" lang="en-US" altLang="ja-JP" sz="2000" dirty="0">
                <a:solidFill>
                  <a:schemeClr val="tx1"/>
                </a:solidFill>
                <a:latin typeface="Meiryo UI" panose="020B0604030504040204" pitchFamily="50" charset="-128"/>
                <a:ea typeface="Meiryo UI" panose="020B0604030504040204" pitchFamily="50" charset="-128"/>
              </a:rPr>
              <a:t>(</a:t>
            </a:r>
            <a:r>
              <a:rPr kumimoji="1" lang="ja-JP" altLang="en-US" sz="2000">
                <a:solidFill>
                  <a:schemeClr val="tx1"/>
                </a:solidFill>
                <a:latin typeface="Meiryo UI" panose="020B0604030504040204" pitchFamily="50" charset="-128"/>
                <a:ea typeface="Meiryo UI" panose="020B0604030504040204" pitchFamily="50" charset="-128"/>
              </a:rPr>
              <a:t>受講者の学習履歴 等</a:t>
            </a:r>
            <a:r>
              <a:rPr kumimoji="1" lang="en-US" altLang="ja-JP" sz="2000" dirty="0">
                <a:solidFill>
                  <a:schemeClr val="tx1"/>
                </a:solidFill>
                <a:latin typeface="Meiryo UI" panose="020B0604030504040204" pitchFamily="50" charset="-128"/>
                <a:ea typeface="Meiryo UI" panose="020B0604030504040204" pitchFamily="50" charset="-128"/>
              </a:rPr>
              <a:t>) </a:t>
            </a:r>
            <a:r>
              <a:rPr kumimoji="1" lang="ja-JP" altLang="en-US" sz="2000">
                <a:solidFill>
                  <a:schemeClr val="tx1"/>
                </a:solidFill>
                <a:latin typeface="Meiryo UI" panose="020B0604030504040204" pitchFamily="50" charset="-128"/>
                <a:ea typeface="Meiryo UI" panose="020B0604030504040204" pitchFamily="50" charset="-128"/>
              </a:rPr>
              <a:t>の取扱い方法</a:t>
            </a:r>
            <a:endParaRPr kumimoji="1" lang="en-US" altLang="ja-JP" sz="20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en-US" altLang="ja-JP" sz="2000" dirty="0">
                <a:solidFill>
                  <a:schemeClr val="tx1"/>
                </a:solidFill>
                <a:latin typeface="Meiryo UI" panose="020B0604030504040204" pitchFamily="50" charset="-128"/>
                <a:ea typeface="Meiryo UI" panose="020B0604030504040204" pitchFamily="50" charset="-128"/>
              </a:rPr>
              <a:t>(</a:t>
            </a:r>
            <a:r>
              <a:rPr kumimoji="1" lang="ja-JP" altLang="en-US" sz="2000">
                <a:solidFill>
                  <a:schemeClr val="tx1"/>
                </a:solidFill>
                <a:latin typeface="Meiryo UI" panose="020B0604030504040204" pitchFamily="50" charset="-128"/>
                <a:ea typeface="Meiryo UI" panose="020B0604030504040204" pitchFamily="50" charset="-128"/>
              </a:rPr>
              <a:t>参考</a:t>
            </a:r>
            <a:r>
              <a:rPr kumimoji="1" lang="en-US" altLang="ja-JP" sz="2000" dirty="0">
                <a:solidFill>
                  <a:schemeClr val="tx1"/>
                </a:solidFill>
                <a:latin typeface="Meiryo UI" panose="020B0604030504040204" pitchFamily="50" charset="-128"/>
                <a:ea typeface="Meiryo UI" panose="020B0604030504040204" pitchFamily="50" charset="-128"/>
              </a:rPr>
              <a:t>)</a:t>
            </a:r>
            <a:r>
              <a:rPr kumimoji="1" lang="ja-JP" altLang="en-US" sz="2000">
                <a:solidFill>
                  <a:schemeClr val="tx1"/>
                </a:solidFill>
                <a:latin typeface="Meiryo UI" panose="020B0604030504040204" pitchFamily="50" charset="-128"/>
                <a:ea typeface="Meiryo UI" panose="020B0604030504040204" pitchFamily="50" charset="-128"/>
              </a:rPr>
              <a:t>支出計画の概要</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967891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1799914762"/>
              </p:ext>
            </p:extLst>
          </p:nvPr>
        </p:nvGraphicFramePr>
        <p:xfrm>
          <a:off x="630000" y="1376854"/>
          <a:ext cx="10985351" cy="4272106"/>
        </p:xfrm>
        <a:graphic>
          <a:graphicData uri="http://schemas.openxmlformats.org/drawingml/2006/table">
            <a:tbl>
              <a:tblPr firstRow="1" bandRow="1">
                <a:tableStyleId>{5C22544A-7EE6-4342-B048-85BDC9FD1C3A}</a:tableStyleId>
              </a:tblPr>
              <a:tblGrid>
                <a:gridCol w="716886">
                  <a:extLst>
                    <a:ext uri="{9D8B030D-6E8A-4147-A177-3AD203B41FA5}">
                      <a16:colId xmlns:a16="http://schemas.microsoft.com/office/drawing/2014/main" val="3191788206"/>
                    </a:ext>
                  </a:extLst>
                </a:gridCol>
                <a:gridCol w="2277158">
                  <a:extLst>
                    <a:ext uri="{9D8B030D-6E8A-4147-A177-3AD203B41FA5}">
                      <a16:colId xmlns:a16="http://schemas.microsoft.com/office/drawing/2014/main" val="164871375"/>
                    </a:ext>
                  </a:extLst>
                </a:gridCol>
                <a:gridCol w="1258349">
                  <a:extLst>
                    <a:ext uri="{9D8B030D-6E8A-4147-A177-3AD203B41FA5}">
                      <a16:colId xmlns:a16="http://schemas.microsoft.com/office/drawing/2014/main" val="2619398578"/>
                    </a:ext>
                  </a:extLst>
                </a:gridCol>
                <a:gridCol w="6732958">
                  <a:extLst>
                    <a:ext uri="{9D8B030D-6E8A-4147-A177-3AD203B41FA5}">
                      <a16:colId xmlns:a16="http://schemas.microsoft.com/office/drawing/2014/main" val="206671746"/>
                    </a:ext>
                  </a:extLst>
                </a:gridCol>
              </a:tblGrid>
              <a:tr h="31651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事業内容に</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a:solidFill>
                            <a:srgbClr val="575757"/>
                          </a:solidFill>
                          <a:latin typeface="Meiryo UI" panose="020B0604030504040204" pitchFamily="50" charset="-128"/>
                          <a:ea typeface="Meiryo UI" panose="020B0604030504040204" pitchFamily="50" charset="-128"/>
                        </a:rPr>
                        <a:t>係る要件</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16515">
                <a:tc rowSpan="4">
                  <a:txBody>
                    <a:bodyPr/>
                    <a:lstStyle/>
                    <a:p>
                      <a:r>
                        <a:rPr lang="ja-JP" altLang="en-US" sz="1400">
                          <a:solidFill>
                            <a:srgbClr val="575757"/>
                          </a:solidFill>
                          <a:latin typeface="Meiryo UI" panose="020B0604030504040204" pitchFamily="50" charset="-128"/>
                          <a:ea typeface="Meiryo UI" panose="020B0604030504040204" pitchFamily="50" charset="-128"/>
                        </a:rPr>
                        <a:t>必須</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実証内容</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446844">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成果と効果測定方法</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446844">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実施体制</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495514"/>
                  </a:ext>
                </a:extLst>
              </a:tr>
              <a:tr h="446844">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事業計画の記載</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850308"/>
                  </a:ext>
                </a:extLst>
              </a:tr>
              <a:tr h="462694">
                <a:tc rowSpan="4">
                  <a:txBody>
                    <a:bodyPr/>
                    <a:lstStyle/>
                    <a:p>
                      <a:r>
                        <a:rPr lang="ja-JP" altLang="en-US" sz="140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独自性・新規性</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477520">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過去の実績</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467360">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事業計画の具体性</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487680">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外部への発信</a:t>
                      </a:r>
                      <a:endParaRPr lang="en-US" altLang="ja-JP"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58691" y="622802"/>
            <a:ext cx="3066473" cy="150810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lang="en-US" altLang="ja-JP" sz="1200" dirty="0" err="1">
                <a:solidFill>
                  <a:srgbClr val="FFFFFF"/>
                </a:solidFill>
                <a:latin typeface="Meiryo UI"/>
                <a:ea typeface="Meiryo UI"/>
              </a:rPr>
              <a:t>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・加点要素は必要なところだけ記入し、該当がない場合は「</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該当なし</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」と記入してください。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4973979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14" name="正方形/長方形 6">
            <a:extLst>
              <a:ext uri="{FF2B5EF4-FFF2-40B4-BE49-F238E27FC236}">
                <a16:creationId xmlns:a16="http://schemas.microsoft.com/office/drawing/2014/main" id="{C0984A48-52BD-E642-8F6B-27090C505202}"/>
              </a:ext>
            </a:extLst>
          </p:cNvPr>
          <p:cNvSpPr/>
          <p:nvPr/>
        </p:nvSpPr>
        <p:spPr>
          <a:xfrm>
            <a:off x="6411301" y="2081213"/>
            <a:ext cx="5153399"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solidFill>
                <a:schemeClr val="tx1"/>
              </a:solidFill>
              <a:latin typeface="Trebuchet MS" panose="020B0603020202020204" pitchFamily="34" charset="0"/>
              <a:ea typeface="Meiryo UI" panose="020B0604030504040204" pitchFamily="50" charset="-128"/>
            </a:endParaRPr>
          </a:p>
        </p:txBody>
      </p:sp>
      <p:grpSp>
        <p:nvGrpSpPr>
          <p:cNvPr id="15" name="グループ化 39">
            <a:extLst>
              <a:ext uri="{FF2B5EF4-FFF2-40B4-BE49-F238E27FC236}">
                <a16:creationId xmlns:a16="http://schemas.microsoft.com/office/drawing/2014/main" id="{08A14E56-663E-0CDF-4400-40ECB9247145}"/>
              </a:ext>
            </a:extLst>
          </p:cNvPr>
          <p:cNvGrpSpPr/>
          <p:nvPr/>
        </p:nvGrpSpPr>
        <p:grpSpPr>
          <a:xfrm>
            <a:off x="6411301" y="1381454"/>
            <a:ext cx="5153399" cy="481542"/>
            <a:chOff x="5715831" y="959006"/>
            <a:chExt cx="6170577" cy="481542"/>
          </a:xfrm>
        </p:grpSpPr>
        <p:sp>
          <p:nvSpPr>
            <p:cNvPr id="16" name="ee4pHeader3">
              <a:extLst>
                <a:ext uri="{FF2B5EF4-FFF2-40B4-BE49-F238E27FC236}">
                  <a16:creationId xmlns:a16="http://schemas.microsoft.com/office/drawing/2014/main" id="{AA194F90-B16E-BCEA-3B06-15B5AE184DA7}"/>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あるべき姿</a:t>
              </a:r>
              <a:endParaRPr lang="en-US" altLang="ja-JP" sz="2000">
                <a:solidFill>
                  <a:schemeClr val="tx2"/>
                </a:solidFill>
                <a:latin typeface="+mj-lt"/>
                <a:ea typeface="Meiryo UI" panose="020B0604030504040204" pitchFamily="50" charset="-128"/>
              </a:endParaRPr>
            </a:p>
          </p:txBody>
        </p:sp>
        <p:cxnSp>
          <p:nvCxnSpPr>
            <p:cNvPr id="17" name="直線コネクタ 41">
              <a:extLst>
                <a:ext uri="{FF2B5EF4-FFF2-40B4-BE49-F238E27FC236}">
                  <a16:creationId xmlns:a16="http://schemas.microsoft.com/office/drawing/2014/main" id="{604A81C4-1B4D-DEA3-3A2F-C86170B3BF5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664797"/>
          </a:xfrm>
        </p:spPr>
        <p:txBody>
          <a:bodyPr vert="horz">
            <a:spAutoFit/>
          </a:bodyPr>
          <a:lstStyle/>
          <a:p>
            <a:pPr>
              <a:spcBef>
                <a:spcPts val="0"/>
              </a:spcBef>
              <a:spcAft>
                <a:spcPts val="0"/>
              </a:spcAft>
              <a:buNone/>
            </a:pPr>
            <a:r>
              <a:rPr lang="en-US" altLang="ja-JP" dirty="0"/>
              <a:t>1.</a:t>
            </a:r>
            <a:r>
              <a:rPr lang="ja-JP" altLang="en-US" dirty="0"/>
              <a:t>背景と目的</a:t>
            </a:r>
            <a:r>
              <a:rPr lang="en-US" altLang="ja-JP" dirty="0"/>
              <a:t>)</a:t>
            </a:r>
            <a:r>
              <a:rPr lang="ja-JP" altLang="en-US" dirty="0"/>
              <a:t> </a:t>
            </a:r>
            <a:br>
              <a:rPr lang="en-US" altLang="ja-JP" dirty="0"/>
            </a:br>
            <a:r>
              <a:rPr lang="ja-JP" altLang="en-US" dirty="0"/>
              <a:t>　「未来の教室」実証事業の論点とあるべき姿</a:t>
            </a:r>
            <a:endParaRPr lang="en-US" sz="1600" dirty="0">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818880" y="2074793"/>
            <a:ext cx="3235159" cy="1290870"/>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a:solidFill>
                  <a:srgbClr val="FFFFFF"/>
                </a:solidFill>
                <a:latin typeface="Meiryo UI" panose="020B0604030504040204" pitchFamily="50" charset="-128"/>
                <a:ea typeface="Meiryo UI" panose="020B0604030504040204" pitchFamily="50" charset="-128"/>
              </a:rPr>
              <a:t>] </a:t>
            </a: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a:solidFill>
                  <a:srgbClr val="FFFFFF"/>
                </a:solidFill>
                <a:latin typeface="Meiryo UI" panose="020B0604030504040204" pitchFamily="50" charset="-128"/>
                <a:ea typeface="Meiryo UI" panose="020B0604030504040204" pitchFamily="50" charset="-128"/>
              </a:rPr>
            </a:br>
            <a:r>
              <a:rPr kumimoji="1" lang="ja-JP" altLang="en-US" sz="120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a:solidFill>
                <a:srgbClr val="FFFFFF"/>
              </a:solidFill>
              <a:latin typeface="Meiryo UI" panose="020B0604030504040204" pitchFamily="50" charset="-128"/>
              <a:ea typeface="Meiryo UI" panose="020B0604030504040204" pitchFamily="50" charset="-128"/>
            </a:endParaRPr>
          </a:p>
        </p:txBody>
      </p:sp>
      <p:sp>
        <p:nvSpPr>
          <p:cNvPr id="8" name="Rectangle 24">
            <a:extLst>
              <a:ext uri="{FF2B5EF4-FFF2-40B4-BE49-F238E27FC236}">
                <a16:creationId xmlns:a16="http://schemas.microsoft.com/office/drawing/2014/main" id="{C57E69BE-F859-6C60-74C0-04865E85B318}"/>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3" name="Rectangle 24">
            <a:extLst>
              <a:ext uri="{FF2B5EF4-FFF2-40B4-BE49-F238E27FC236}">
                <a16:creationId xmlns:a16="http://schemas.microsoft.com/office/drawing/2014/main" id="{B95250B2-F085-AE94-3DF2-0D4E865D4DE4}"/>
              </a:ext>
            </a:extLst>
          </p:cNvPr>
          <p:cNvSpPr/>
          <p:nvPr/>
        </p:nvSpPr>
        <p:spPr>
          <a:xfrm>
            <a:off x="8818880" y="543066"/>
            <a:ext cx="3235159" cy="98488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公募要領の「事業内容に係る</a:t>
            </a:r>
            <a:r>
              <a:rPr kumimoji="1" lang="ja-JP" altLang="en-US" sz="1200" dirty="0">
                <a:solidFill>
                  <a:srgbClr val="575757"/>
                </a:solidFill>
                <a:latin typeface="Trebuchet MS" panose="020B0603020202020204" pitchFamily="34" charset="0"/>
                <a:ea typeface="Meiryo UI" panose="020B0604030504040204" pitchFamily="50" charset="-128"/>
              </a:rPr>
              <a:t>要件」の対応関係</a:t>
            </a:r>
            <a:r>
              <a:rPr kumimoji="1" lang="en-US" altLang="ja-JP" sz="1200" dirty="0">
                <a:solidFill>
                  <a:srgbClr val="575757"/>
                </a:solidFill>
                <a:latin typeface="Trebuchet MS" panose="020B0603020202020204" pitchFamily="34" charset="0"/>
                <a:ea typeface="Meiryo UI" panose="020B0604030504040204" pitchFamily="50" charset="-128"/>
              </a:rPr>
              <a:t>]</a:t>
            </a: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左記の「今年度実証事業の論点❶～❸」のうち</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どの論点に関する</a:t>
            </a: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関連する提案かを明記し、「あるべき姿」を明記してください。（必須①）</a:t>
            </a:r>
          </a:p>
        </p:txBody>
      </p:sp>
      <p:grpSp>
        <p:nvGrpSpPr>
          <p:cNvPr id="22" name="Group 21">
            <a:extLst>
              <a:ext uri="{FF2B5EF4-FFF2-40B4-BE49-F238E27FC236}">
                <a16:creationId xmlns:a16="http://schemas.microsoft.com/office/drawing/2014/main" id="{2B10B743-834A-AA1D-5474-3793AC71CF2B}"/>
              </a:ext>
            </a:extLst>
          </p:cNvPr>
          <p:cNvGrpSpPr>
            <a:grpSpLocks noChangeAspect="1"/>
          </p:cNvGrpSpPr>
          <p:nvPr/>
        </p:nvGrpSpPr>
        <p:grpSpPr>
          <a:xfrm>
            <a:off x="627300" y="1921706"/>
            <a:ext cx="4515313" cy="4825986"/>
            <a:chOff x="627300" y="1161818"/>
            <a:chExt cx="4998515" cy="4999270"/>
          </a:xfrm>
        </p:grpSpPr>
        <p:pic>
          <p:nvPicPr>
            <p:cNvPr id="5" name="Picture 4" descr="A diagram of a tree with roots&#10;&#10;AI-generated content may be incorrect.">
              <a:extLst>
                <a:ext uri="{FF2B5EF4-FFF2-40B4-BE49-F238E27FC236}">
                  <a16:creationId xmlns:a16="http://schemas.microsoft.com/office/drawing/2014/main" id="{75C89EB8-D9D6-A6B0-BB13-3D8222288604}"/>
                </a:ext>
              </a:extLst>
            </p:cNvPr>
            <p:cNvPicPr>
              <a:picLocks noChangeAspect="1"/>
            </p:cNvPicPr>
            <p:nvPr/>
          </p:nvPicPr>
          <p:blipFill>
            <a:blip r:embed="rId7"/>
            <a:srcRect l="43233" t="18257" b="12226"/>
            <a:stretch/>
          </p:blipFill>
          <p:spPr>
            <a:xfrm>
              <a:off x="630000" y="2720228"/>
              <a:ext cx="4995815" cy="3440860"/>
            </a:xfrm>
            <a:prstGeom prst="rect">
              <a:avLst/>
            </a:prstGeom>
          </p:spPr>
        </p:pic>
        <p:pic>
          <p:nvPicPr>
            <p:cNvPr id="6" name="Picture 5" descr="A diagram of a tree with roots&#10;&#10;AI-generated content may be incorrect.">
              <a:extLst>
                <a:ext uri="{FF2B5EF4-FFF2-40B4-BE49-F238E27FC236}">
                  <a16:creationId xmlns:a16="http://schemas.microsoft.com/office/drawing/2014/main" id="{2353CB15-1FD1-07B4-309C-1C88002CC90D}"/>
                </a:ext>
              </a:extLst>
            </p:cNvPr>
            <p:cNvPicPr>
              <a:picLocks noChangeAspect="1"/>
            </p:cNvPicPr>
            <p:nvPr/>
          </p:nvPicPr>
          <p:blipFill>
            <a:blip r:embed="rId7"/>
            <a:srcRect l="3613" t="18257" r="57230" b="12226"/>
            <a:stretch/>
          </p:blipFill>
          <p:spPr>
            <a:xfrm>
              <a:off x="627300" y="1161818"/>
              <a:ext cx="1716754" cy="1714173"/>
            </a:xfrm>
            <a:prstGeom prst="rect">
              <a:avLst/>
            </a:prstGeom>
          </p:spPr>
        </p:pic>
      </p:grpSp>
      <p:sp>
        <p:nvSpPr>
          <p:cNvPr id="18" name="Isosceles Triangle 17">
            <a:extLst>
              <a:ext uri="{FF2B5EF4-FFF2-40B4-BE49-F238E27FC236}">
                <a16:creationId xmlns:a16="http://schemas.microsoft.com/office/drawing/2014/main" id="{31AE49B7-6BF0-9F3E-1CA5-14F1C96B9600}"/>
              </a:ext>
            </a:extLst>
          </p:cNvPr>
          <p:cNvSpPr/>
          <p:nvPr/>
        </p:nvSpPr>
        <p:spPr>
          <a:xfrm rot="5400000">
            <a:off x="4999107"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err="1">
              <a:solidFill>
                <a:srgbClr val="FFFFFF"/>
              </a:solidFill>
            </a:endParaRPr>
          </a:p>
        </p:txBody>
      </p:sp>
      <p:grpSp>
        <p:nvGrpSpPr>
          <p:cNvPr id="19" name="グループ化 39">
            <a:extLst>
              <a:ext uri="{FF2B5EF4-FFF2-40B4-BE49-F238E27FC236}">
                <a16:creationId xmlns:a16="http://schemas.microsoft.com/office/drawing/2014/main" id="{BB3243C2-F13D-7091-655B-DF2FDB504364}"/>
              </a:ext>
            </a:extLst>
          </p:cNvPr>
          <p:cNvGrpSpPr/>
          <p:nvPr/>
        </p:nvGrpSpPr>
        <p:grpSpPr>
          <a:xfrm>
            <a:off x="630000" y="1381454"/>
            <a:ext cx="4995815" cy="481542"/>
            <a:chOff x="5715831" y="959006"/>
            <a:chExt cx="6170577" cy="481542"/>
          </a:xfrm>
        </p:grpSpPr>
        <p:sp>
          <p:nvSpPr>
            <p:cNvPr id="20" name="ee4pHeader3">
              <a:extLst>
                <a:ext uri="{FF2B5EF4-FFF2-40B4-BE49-F238E27FC236}">
                  <a16:creationId xmlns:a16="http://schemas.microsoft.com/office/drawing/2014/main" id="{25DACA76-5562-3667-3930-0204A0A05BC7}"/>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今年度実証事業の論点</a:t>
              </a:r>
              <a:endParaRPr lang="en-US" altLang="ja-JP" sz="2000">
                <a:solidFill>
                  <a:schemeClr val="tx2"/>
                </a:solidFill>
                <a:latin typeface="+mj-lt"/>
                <a:ea typeface="Meiryo UI" panose="020B0604030504040204" pitchFamily="50" charset="-128"/>
              </a:endParaRPr>
            </a:p>
          </p:txBody>
        </p:sp>
        <p:cxnSp>
          <p:nvCxnSpPr>
            <p:cNvPr id="21" name="直線コネクタ 41">
              <a:extLst>
                <a:ext uri="{FF2B5EF4-FFF2-40B4-BE49-F238E27FC236}">
                  <a16:creationId xmlns:a16="http://schemas.microsoft.com/office/drawing/2014/main" id="{70B398FF-E29E-317D-AFC7-C1550A36B3B9}"/>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15952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968353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664797"/>
          </a:xfrm>
        </p:spPr>
        <p:txBody>
          <a:bodyPr vert="horz">
            <a:spAutoFit/>
          </a:bodyPr>
          <a:lstStyle/>
          <a:p>
            <a:r>
              <a:rPr lang="en-US" altLang="ja-JP" dirty="0">
                <a:solidFill>
                  <a:srgbClr val="575757"/>
                </a:solidFill>
              </a:rPr>
              <a:t>1.</a:t>
            </a:r>
            <a:r>
              <a:rPr lang="ja-JP" altLang="en-US" dirty="0">
                <a:solidFill>
                  <a:srgbClr val="575757"/>
                </a:solidFill>
              </a:rPr>
              <a:t>背景と目的</a:t>
            </a:r>
            <a:r>
              <a:rPr lang="en-US" altLang="ja-JP" dirty="0">
                <a:solidFill>
                  <a:srgbClr val="575757"/>
                </a:solidFill>
              </a:rPr>
              <a:t>)</a:t>
            </a:r>
            <a:r>
              <a:rPr lang="ja-JP" altLang="en-US" dirty="0">
                <a:solidFill>
                  <a:srgbClr val="575757"/>
                </a:solidFill>
              </a:rPr>
              <a:t> </a:t>
            </a:r>
            <a:br>
              <a:rPr lang="en-US" altLang="ja-JP" dirty="0">
                <a:solidFill>
                  <a:srgbClr val="575757"/>
                </a:solidFill>
              </a:rPr>
            </a:br>
            <a:r>
              <a:rPr lang="ja-JP" altLang="en-US" dirty="0">
                <a:solidFill>
                  <a:srgbClr val="575757"/>
                </a:solidFill>
              </a:rPr>
              <a:t>あるべき姿に向けて、解決するべき課題及びその解決方法</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8650"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解決すべき課題とその原因</a:t>
              </a:r>
              <a:endParaRPr lang="en-US" altLang="ja-JP" sz="200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1" name="ee4pHeader3">
            <a:extLst>
              <a:ext uri="{FF2B5EF4-FFF2-40B4-BE49-F238E27FC236}">
                <a16:creationId xmlns:a16="http://schemas.microsoft.com/office/drawing/2014/main" id="{0D7DBAD8-58EE-40C2-AF2F-6DE80453D61E}"/>
              </a:ext>
            </a:extLst>
          </p:cNvPr>
          <p:cNvSpPr txBox="1"/>
          <p:nvPr/>
        </p:nvSpPr>
        <p:spPr>
          <a:xfrm>
            <a:off x="6567536" y="1381454"/>
            <a:ext cx="4995815"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eiryo UI" panose="020B0604030504040204" pitchFamily="50" charset="-128"/>
                <a:ea typeface="Meiryo UI" panose="020B0604030504040204" pitchFamily="50" charset="-128"/>
              </a:rPr>
              <a:t>本実証でどのように解決するか</a:t>
            </a:r>
            <a:endParaRPr lang="en-US" altLang="ja-JP" sz="2000">
              <a:solidFill>
                <a:schemeClr val="tx2"/>
              </a:solidFill>
              <a:latin typeface="Meiryo UI" panose="020B0604030504040204" pitchFamily="50" charset="-128"/>
              <a:ea typeface="Meiryo UI" panose="020B0604030504040204" pitchFamily="50" charset="-128"/>
            </a:endParaRPr>
          </a:p>
        </p:txBody>
      </p:sp>
      <p:sp>
        <p:nvSpPr>
          <p:cNvPr id="17" name="正方形/長方形 6">
            <a:extLst>
              <a:ext uri="{FF2B5EF4-FFF2-40B4-BE49-F238E27FC236}">
                <a16:creationId xmlns:a16="http://schemas.microsoft.com/office/drawing/2014/main" id="{CD6D7A44-9D6B-3379-2596-80D7217B45B1}"/>
              </a:ext>
            </a:extLst>
          </p:cNvPr>
          <p:cNvSpPr/>
          <p:nvPr/>
        </p:nvSpPr>
        <p:spPr>
          <a:xfrm>
            <a:off x="6567536" y="2206448"/>
            <a:ext cx="4995815" cy="3954634"/>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a:solidFill>
                  <a:schemeClr val="tx1"/>
                </a:solidFill>
                <a:latin typeface="Trebuchet MS" panose="020B0603020202020204" pitchFamily="34" charset="0"/>
                <a:ea typeface="Meiryo UI" panose="020B0604030504040204" pitchFamily="50" charset="-128"/>
              </a:rPr>
              <a:t>XX</a:t>
            </a:r>
            <a:endParaRPr kumimoji="1" lang="en-US">
              <a:solidFill>
                <a:schemeClr val="tx1"/>
              </a:solidFill>
              <a:latin typeface="Trebuchet MS" panose="020B0603020202020204" pitchFamily="34" charset="0"/>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6567536" y="1862996"/>
            <a:ext cx="499581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Isosceles Triangle 2">
            <a:extLst>
              <a:ext uri="{FF2B5EF4-FFF2-40B4-BE49-F238E27FC236}">
                <a16:creationId xmlns:a16="http://schemas.microsoft.com/office/drawing/2014/main" id="{C6DCD8FB-A24D-486E-81C0-08597FA253F6}"/>
              </a:ext>
            </a:extLst>
          </p:cNvPr>
          <p:cNvSpPr/>
          <p:nvPr/>
        </p:nvSpPr>
        <p:spPr>
          <a:xfrm rot="5400000">
            <a:off x="5077224"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err="1">
              <a:solidFill>
                <a:srgbClr val="FFFFFF"/>
              </a:solidFill>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778241" y="96054"/>
            <a:ext cx="324692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2D228B61-0CDA-7552-4ABC-7A9F02D012B8}"/>
              </a:ext>
            </a:extLst>
          </p:cNvPr>
          <p:cNvSpPr/>
          <p:nvPr/>
        </p:nvSpPr>
        <p:spPr>
          <a:xfrm>
            <a:off x="2378891" y="2070551"/>
            <a:ext cx="3246923" cy="109260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a:solidFill>
                  <a:schemeClr val="tx1"/>
                </a:solidFill>
                <a:latin typeface="Trebuchet MS" panose="020B0603020202020204" pitchFamily="34" charset="0"/>
                <a:ea typeface="Meiryo UI" panose="020B0604030504040204" pitchFamily="50" charset="-128"/>
              </a:rPr>
              <a:t>[</a:t>
            </a:r>
            <a:r>
              <a:rPr kumimoji="1" lang="ja-JP" altLang="en-US" sz="1200">
                <a:solidFill>
                  <a:schemeClr val="tx1"/>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a:solidFill>
                  <a:schemeClr val="tx1"/>
                </a:solidFill>
                <a:latin typeface="Trebuchet MS" panose="020B0603020202020204" pitchFamily="34" charset="0"/>
                <a:ea typeface="Meiryo UI" panose="020B0604030504040204" pitchFamily="50" charset="-128"/>
              </a:rPr>
              <a:t>]</a:t>
            </a:r>
            <a:endParaRPr kumimoji="1" lang="en-US" altLang="ja-JP" sz="1200">
              <a:solidFill>
                <a:srgbClr val="575757"/>
              </a:solidFill>
              <a:latin typeface="Meiryo UI" panose="020B0604030504040204" pitchFamily="50" charset="-128"/>
              <a:ea typeface="Meiryo UI" panose="020B0604030504040204" pitchFamily="50" charset="-128"/>
            </a:endParaRPr>
          </a:p>
          <a:p>
            <a:pPr>
              <a:spcAft>
                <a:spcPts val="600"/>
              </a:spcAft>
            </a:pPr>
            <a:r>
              <a:rPr kumimoji="1" lang="ja-JP" altLang="en-US" sz="1200">
                <a:solidFill>
                  <a:srgbClr val="575757"/>
                </a:solidFill>
                <a:latin typeface="Meiryo UI" panose="020B0604030504040204" pitchFamily="50" charset="-128"/>
                <a:ea typeface="Meiryo UI" panose="020B0604030504040204" pitchFamily="50" charset="-128"/>
              </a:rPr>
              <a:t>前ページで記載いただいた「</a:t>
            </a:r>
            <a:r>
              <a:rPr kumimoji="1" lang="ja-JP" altLang="en-US" sz="1200">
                <a:solidFill>
                  <a:schemeClr val="tx1"/>
                </a:solidFill>
                <a:latin typeface="Trebuchet MS" panose="020B0603020202020204" pitchFamily="34" charset="0"/>
                <a:ea typeface="Meiryo UI" panose="020B0604030504040204" pitchFamily="50" charset="-128"/>
              </a:rPr>
              <a:t>あるべき姿」の実現に向けて、解決するべき課題は何かを記載してください。</a:t>
            </a:r>
            <a:r>
              <a:rPr kumimoji="1" lang="ja-JP" altLang="en-US" sz="1200">
                <a:solidFill>
                  <a:srgbClr val="575757"/>
                </a:solidFill>
                <a:latin typeface="Meiryo UI" panose="020B0604030504040204" pitchFamily="50" charset="-128"/>
                <a:ea typeface="Meiryo UI" panose="020B0604030504040204" pitchFamily="50" charset="-128"/>
              </a:rPr>
              <a:t> </a:t>
            </a:r>
            <a:endParaRPr kumimoji="1" lang="en-US" altLang="ja-JP" sz="1200">
              <a:solidFill>
                <a:schemeClr val="tx1"/>
              </a:solidFill>
              <a:latin typeface="Trebuchet MS" panose="020B0603020202020204" pitchFamily="34" charset="0"/>
              <a:ea typeface="Meiryo UI" panose="020B0604030504040204" pitchFamily="50" charset="-128"/>
            </a:endParaRPr>
          </a:p>
        </p:txBody>
      </p:sp>
      <p:sp>
        <p:nvSpPr>
          <p:cNvPr id="27" name="Rectangle 24">
            <a:extLst>
              <a:ext uri="{FF2B5EF4-FFF2-40B4-BE49-F238E27FC236}">
                <a16:creationId xmlns:a16="http://schemas.microsoft.com/office/drawing/2014/main" id="{C964AD3C-1B25-DEC6-A9C3-A1B644CDB587}"/>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a:solidFill>
                  <a:srgbClr val="FFFFFF"/>
                </a:solidFill>
                <a:latin typeface="Meiryo UI" panose="020B0604030504040204" pitchFamily="50" charset="-128"/>
                <a:ea typeface="Meiryo UI" panose="020B0604030504040204" pitchFamily="50" charset="-128"/>
              </a:rPr>
              <a:t>)</a:t>
            </a:r>
          </a:p>
        </p:txBody>
      </p:sp>
      <p:sp>
        <p:nvSpPr>
          <p:cNvPr id="5" name="Rectangle 24">
            <a:extLst>
              <a:ext uri="{FF2B5EF4-FFF2-40B4-BE49-F238E27FC236}">
                <a16:creationId xmlns:a16="http://schemas.microsoft.com/office/drawing/2014/main" id="{0AE6AEF8-043A-AFBF-393D-6131F7BFFBCF}"/>
              </a:ext>
            </a:extLst>
          </p:cNvPr>
          <p:cNvSpPr/>
          <p:nvPr/>
        </p:nvSpPr>
        <p:spPr>
          <a:xfrm>
            <a:off x="8316428" y="2155076"/>
            <a:ext cx="3246923" cy="1200329"/>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chemeClr val="tx1"/>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chemeClr val="tx1"/>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下記の内容を記載してください。</a:t>
            </a:r>
            <a:r>
              <a:rPr kumimoji="1" lang="ja-JP" altLang="en-US" sz="1200" dirty="0">
                <a:solidFill>
                  <a:srgbClr val="575757"/>
                </a:solidFill>
                <a:latin typeface="Trebuchet MS" panose="020B0603020202020204" pitchFamily="34" charset="0"/>
                <a:ea typeface="Meiryo UI" panose="020B0604030504040204" pitchFamily="50" charset="-128"/>
              </a:rPr>
              <a:t>（必須①）</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どのような実証内容を想定しているのか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検証ポイントが、あるべき姿の実現や現状の課題にどのように資するのか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6769792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t>2.</a:t>
            </a:r>
            <a:r>
              <a:rPr lang="ja-JP" altLang="en-US"/>
              <a:t>実施内容</a:t>
            </a:r>
            <a:r>
              <a:rPr lang="en-US" altLang="ja-JP"/>
              <a:t>)</a:t>
            </a:r>
            <a:r>
              <a:rPr lang="ja-JP" altLang="en-US"/>
              <a:t> 詳細</a:t>
            </a:r>
            <a:r>
              <a:rPr lang="ja-JP" altLang="en-US">
                <a:ea typeface="Meiryo UI" panose="020B0604030504040204" pitchFamily="50" charset="-128"/>
              </a:rPr>
              <a:t>①</a:t>
            </a:r>
            <a:r>
              <a:rPr lang="en-US" altLang="ja-JP">
                <a:ea typeface="Meiryo UI" panose="020B0604030504040204" pitchFamily="50" charset="-128"/>
              </a:rPr>
              <a:t>.</a:t>
            </a:r>
            <a:r>
              <a:rPr lang="ja-JP" altLang="en-US">
                <a:ea typeface="Meiryo UI" panose="020B0604030504040204" pitchFamily="50" charset="-128"/>
              </a:rPr>
              <a:t> </a:t>
            </a:r>
            <a:r>
              <a:rPr lang="en-US" altLang="ja-JP">
                <a:ea typeface="Meiryo UI" panose="020B0604030504040204" pitchFamily="50" charset="-128"/>
              </a:rPr>
              <a:t>XXX</a:t>
            </a:r>
            <a:endParaRPr lang="en-US" sz="160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546165" y="1460845"/>
            <a:ext cx="3235159"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本実証で実施する内容を具体的に書いてください。</a:t>
            </a:r>
            <a:endParaRPr kumimoji="1" lang="en-US" altLang="ja-JP" sz="1200">
              <a:solidFill>
                <a:srgbClr val="FFFFFF"/>
              </a:solidFill>
              <a:latin typeface="Meiryo UI" panose="020B0604030504040204" pitchFamily="50" charset="-128"/>
              <a:ea typeface="Meiryo UI" panose="020B0604030504040204" pitchFamily="50" charset="-128"/>
            </a:endParaRPr>
          </a:p>
        </p:txBody>
      </p:sp>
      <p:sp>
        <p:nvSpPr>
          <p:cNvPr id="6" name="Rectangle 24">
            <a:extLst>
              <a:ext uri="{FF2B5EF4-FFF2-40B4-BE49-F238E27FC236}">
                <a16:creationId xmlns:a16="http://schemas.microsoft.com/office/drawing/2014/main" id="{A3D867C6-C60C-647F-84C9-426823942CC1}"/>
              </a:ext>
            </a:extLst>
          </p:cNvPr>
          <p:cNvSpPr/>
          <p:nvPr/>
        </p:nvSpPr>
        <p:spPr>
          <a:xfrm>
            <a:off x="8575040" y="2555689"/>
            <a:ext cx="3235159" cy="3385542"/>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rgbClr val="575757"/>
                </a:solidFill>
                <a:latin typeface="Trebuchet MS" panose="020B0603020202020204" pitchFamily="34" charset="0"/>
                <a:ea typeface="Meiryo UI" panose="020B0604030504040204" pitchFamily="50" charset="-128"/>
              </a:rPr>
              <a:t>]</a:t>
            </a:r>
          </a:p>
          <a:p>
            <a:pPr>
              <a:buFont typeface="Trebuchet MS" panose="020B0603020202020204" pitchFamily="34" charset="0"/>
              <a:buChar cha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提案する実証の、独自性・新規性、過去の本事業における類似した実証案件との差異を明確化してください。（加点①）</a:t>
            </a: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昨年度までに実証事業を実施した経験がある場合は、昨年度までに未検証の論点は何か、差分を明確化してください。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過去に教育分野における自治体・学校連携や、実証事業等を実施した実績がある場合、その旨を記載してください。</a:t>
            </a:r>
            <a:r>
              <a:rPr kumimoji="1" lang="ja-JP" altLang="en-US" sz="1200" dirty="0">
                <a:solidFill>
                  <a:srgbClr val="575757"/>
                </a:solidFill>
                <a:latin typeface="Trebuchet MS" panose="020B0603020202020204" pitchFamily="34" charset="0"/>
                <a:ea typeface="Meiryo UI" panose="020B0604030504040204" pitchFamily="50" charset="-128"/>
              </a:rPr>
              <a:t>（加点②）</a:t>
            </a:r>
            <a:endParaRPr kumimoji="1" lang="ja-JP" altLang="en-US" sz="1200" dirty="0">
              <a:solidFill>
                <a:srgbClr val="575757"/>
              </a:solidFill>
              <a:latin typeface="Meiryo UI" panose="020B0604030504040204" pitchFamily="50" charset="-128"/>
              <a:ea typeface="Meiryo UI" panose="020B0604030504040204" pitchFamily="50" charset="-128"/>
            </a:endParaRPr>
          </a:p>
          <a:p>
            <a:pPr marL="108000" lvl="1">
              <a:buClr>
                <a:schemeClr val="tx2"/>
              </a:buClr>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実証内容を外部に発信する取り組みがある場合、その旨を記載してください。（加点④）</a:t>
            </a:r>
          </a:p>
          <a:p>
            <a:pPr>
              <a:spcAft>
                <a:spcPts val="600"/>
              </a:spcAft>
            </a:pPr>
            <a:endParaRPr kumimoji="1" lang="en-US" altLang="ja-JP" sz="1200" dirty="0">
              <a:solidFill>
                <a:srgbClr val="575757"/>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83566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t>3.</a:t>
            </a:r>
            <a:r>
              <a:rPr lang="ja-JP" altLang="en-US"/>
              <a:t>実証によって見込まれる成果と効果測定方法</a:t>
            </a:r>
            <a:endParaRPr lang="en-US" sz="160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798561" y="622802"/>
            <a:ext cx="322660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本実証によって見込まれる成果と効果測定方法を記載してください。</a:t>
            </a:r>
            <a:endParaRPr kumimoji="1" lang="en-US" altLang="ja-JP" sz="1200">
              <a:solidFill>
                <a:srgbClr val="FFFFFF"/>
              </a:solidFill>
              <a:latin typeface="Meiryo UI" panose="020B0604030504040204" pitchFamily="50" charset="-128"/>
              <a:ea typeface="Meiryo UI" panose="020B0604030504040204" pitchFamily="50" charset="-128"/>
            </a:endParaRPr>
          </a:p>
        </p:txBody>
      </p:sp>
      <p:graphicFrame>
        <p:nvGraphicFramePr>
          <p:cNvPr id="11" name="Table 3">
            <a:extLst>
              <a:ext uri="{FF2B5EF4-FFF2-40B4-BE49-F238E27FC236}">
                <a16:creationId xmlns:a16="http://schemas.microsoft.com/office/drawing/2014/main" id="{CCCF0E50-982F-CCFB-5F4F-6B6FEA4F5F11}"/>
              </a:ext>
            </a:extLst>
          </p:cNvPr>
          <p:cNvGraphicFramePr>
            <a:graphicFrameLocks noGrp="1"/>
          </p:cNvGraphicFramePr>
          <p:nvPr>
            <p:extLst>
              <p:ext uri="{D42A27DB-BD31-4B8C-83A1-F6EECF244321}">
                <p14:modId xmlns:p14="http://schemas.microsoft.com/office/powerpoint/2010/main" val="3664415831"/>
              </p:ext>
            </p:extLst>
          </p:nvPr>
        </p:nvGraphicFramePr>
        <p:xfrm>
          <a:off x="629999" y="1581150"/>
          <a:ext cx="10933350" cy="4500762"/>
        </p:xfrm>
        <a:graphic>
          <a:graphicData uri="http://schemas.openxmlformats.org/drawingml/2006/table">
            <a:tbl>
              <a:tblPr firstRow="1" bandRow="1">
                <a:tableStyleId>{5C22544A-7EE6-4342-B048-85BDC9FD1C3A}</a:tableStyleId>
              </a:tblPr>
              <a:tblGrid>
                <a:gridCol w="2730058">
                  <a:extLst>
                    <a:ext uri="{9D8B030D-6E8A-4147-A177-3AD203B41FA5}">
                      <a16:colId xmlns:a16="http://schemas.microsoft.com/office/drawing/2014/main" val="2286045957"/>
                    </a:ext>
                  </a:extLst>
                </a:gridCol>
                <a:gridCol w="4101646">
                  <a:extLst>
                    <a:ext uri="{9D8B030D-6E8A-4147-A177-3AD203B41FA5}">
                      <a16:colId xmlns:a16="http://schemas.microsoft.com/office/drawing/2014/main" val="2460396383"/>
                    </a:ext>
                  </a:extLst>
                </a:gridCol>
                <a:gridCol w="4101646">
                  <a:extLst>
                    <a:ext uri="{9D8B030D-6E8A-4147-A177-3AD203B41FA5}">
                      <a16:colId xmlns:a16="http://schemas.microsoft.com/office/drawing/2014/main" val="2073487949"/>
                    </a:ext>
                  </a:extLst>
                </a:gridCol>
              </a:tblGrid>
              <a:tr h="266700">
                <a:tc>
                  <a:txBody>
                    <a:bodyPr/>
                    <a:lstStyle/>
                    <a:p>
                      <a:endParaRPr lang="en-US">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a:solidFill>
                            <a:schemeClr val="accent1"/>
                          </a:solidFill>
                          <a:latin typeface="Meiryo UI" panose="020B0604030504040204" pitchFamily="50" charset="-128"/>
                          <a:ea typeface="Meiryo UI" panose="020B0604030504040204" pitchFamily="50" charset="-128"/>
                        </a:rPr>
                        <a:t>期待される成果</a:t>
                      </a:r>
                      <a:endParaRPr lang="en-US" sz="1800" b="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a:solidFill>
                            <a:schemeClr val="accent1"/>
                          </a:solidFill>
                          <a:latin typeface="Meiryo UI" panose="020B0604030504040204" pitchFamily="50" charset="-128"/>
                          <a:ea typeface="Meiryo UI" panose="020B0604030504040204" pitchFamily="50" charset="-128"/>
                        </a:rPr>
                        <a:t>効果の測定方法</a:t>
                      </a:r>
                      <a:endParaRPr lang="en-US" sz="1800" b="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a:solidFill>
                            <a:schemeClr val="accent1"/>
                          </a:solidFill>
                          <a:latin typeface="Meiryo UI" panose="020B0604030504040204" pitchFamily="50" charset="-128"/>
                          <a:ea typeface="Meiryo UI" panose="020B0604030504040204" pitchFamily="50" charset="-128"/>
                        </a:rPr>
                        <a:t>①</a:t>
                      </a:r>
                      <a:r>
                        <a:rPr lang="en-US" altLang="ja-JP">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endParaRPr lang="en-US" sz="1400" i="0" u="none" kern="1200" spc="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a:solidFill>
                            <a:schemeClr val="accent1"/>
                          </a:solidFill>
                          <a:latin typeface="Meiryo UI" panose="020B0604030504040204" pitchFamily="50" charset="-128"/>
                          <a:ea typeface="Meiryo UI" panose="020B0604030504040204" pitchFamily="50" charset="-128"/>
                        </a:rPr>
                        <a:t>②</a:t>
                      </a:r>
                      <a:r>
                        <a:rPr lang="en-US" altLang="ja-JP">
                          <a:solidFill>
                            <a:schemeClr val="accent1"/>
                          </a:solidFill>
                          <a:latin typeface="Meiryo UI" panose="020B0604030504040204" pitchFamily="50" charset="-128"/>
                          <a:ea typeface="Meiryo UI" panose="020B0604030504040204" pitchFamily="50" charset="-128"/>
                        </a:rPr>
                        <a:t>XXX</a:t>
                      </a:r>
                      <a:endParaRPr lang="en-US">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a:solidFill>
                            <a:schemeClr val="accent1"/>
                          </a:solidFill>
                          <a:latin typeface="Meiryo UI" panose="020B0604030504040204" pitchFamily="50" charset="-128"/>
                          <a:ea typeface="Meiryo UI" panose="020B0604030504040204" pitchFamily="50" charset="-128"/>
                        </a:rPr>
                        <a:t>③</a:t>
                      </a:r>
                      <a:r>
                        <a:rPr lang="en-US" altLang="ja-JP">
                          <a:solidFill>
                            <a:schemeClr val="accent1"/>
                          </a:solidFill>
                          <a:latin typeface="Meiryo UI" panose="020B0604030504040204" pitchFamily="50" charset="-128"/>
                          <a:ea typeface="Meiryo UI" panose="020B0604030504040204" pitchFamily="50" charset="-128"/>
                        </a:rPr>
                        <a:t>XXX</a:t>
                      </a:r>
                      <a:endParaRPr lang="en-US">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13" name="Rectangle 24">
            <a:extLst>
              <a:ext uri="{FF2B5EF4-FFF2-40B4-BE49-F238E27FC236}">
                <a16:creationId xmlns:a16="http://schemas.microsoft.com/office/drawing/2014/main" id="{AB9D6E39-FC16-2B90-0811-7DFC4E7E0984}"/>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a:solidFill>
                  <a:srgbClr val="FFFFFF"/>
                </a:solidFill>
                <a:latin typeface="Meiryo UI" panose="020B0604030504040204" pitchFamily="50" charset="-128"/>
                <a:ea typeface="Meiryo UI" panose="020B0604030504040204" pitchFamily="50" charset="-128"/>
              </a:rPr>
              <a:t>)</a:t>
            </a:r>
          </a:p>
        </p:txBody>
      </p:sp>
      <p:sp>
        <p:nvSpPr>
          <p:cNvPr id="3" name="Rectangle 24">
            <a:extLst>
              <a:ext uri="{FF2B5EF4-FFF2-40B4-BE49-F238E27FC236}">
                <a16:creationId xmlns:a16="http://schemas.microsoft.com/office/drawing/2014/main" id="{D70571F2-DD2E-FBA5-66BE-5F82F2C941EF}"/>
              </a:ext>
            </a:extLst>
          </p:cNvPr>
          <p:cNvSpPr/>
          <p:nvPr/>
        </p:nvSpPr>
        <p:spPr>
          <a:xfrm>
            <a:off x="8798560" y="2524062"/>
            <a:ext cx="3226603" cy="3277820"/>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rgbClr val="575757"/>
                </a:solidFill>
                <a:latin typeface="Trebuchet MS" panose="020B0603020202020204" pitchFamily="34" charset="0"/>
                <a:ea typeface="Meiryo UI" panose="020B0604030504040204" pitchFamily="50" charset="-128"/>
              </a:rPr>
              <a:t>]</a:t>
            </a:r>
          </a:p>
          <a:p>
            <a:pPr>
              <a:spcAft>
                <a:spcPts val="600"/>
              </a:spcAft>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実証を通じて達成される成果とその効果測定方法について、下記を中心に記載してください。</a:t>
            </a:r>
            <a:br>
              <a:rPr kumimoji="1" lang="en-US" altLang="ja-JP" sz="1200" dirty="0">
                <a:solidFill>
                  <a:srgbClr val="575757"/>
                </a:solidFill>
                <a:latin typeface="Trebuchet MS" panose="020B0603020202020204" pitchFamily="34" charset="0"/>
                <a:ea typeface="Meiryo UI" panose="020B0604030504040204" pitchFamily="50" charset="-128"/>
              </a:rPr>
            </a:br>
            <a:r>
              <a:rPr kumimoji="1" lang="ja-JP" altLang="en-US" sz="1200" dirty="0">
                <a:solidFill>
                  <a:srgbClr val="575757"/>
                </a:solidFill>
                <a:latin typeface="Trebuchet MS" panose="020B0603020202020204" pitchFamily="34" charset="0"/>
                <a:ea typeface="Meiryo UI" panose="020B0604030504040204" pitchFamily="50" charset="-128"/>
              </a:rPr>
              <a:t>　　　　　　　　　　　　　　　　　　　　　　（必須②）</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本実証によって参加した学校・子どもたちにどのような成果がもたらされるのか</a:t>
            </a: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上記の成果について、効果測定の手法（アンケート、テスト等）、その測定時期は何か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定性的な効果測定の他、定量的な効果測定方法があるのか</a:t>
            </a: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意識調査（アンケート等）では、学校・子どもたちの意識が正しく反映できるような工夫がなされているのか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測定時期はいつを予定しているのか、またその理由</a:t>
            </a:r>
          </a:p>
        </p:txBody>
      </p:sp>
    </p:spTree>
    <p:extLst>
      <p:ext uri="{BB962C8B-B14F-4D97-AF65-F5344CB8AC3E}">
        <p14:creationId xmlns:p14="http://schemas.microsoft.com/office/powerpoint/2010/main" val="1010413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745761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 </a:t>
            </a:r>
            <a:r>
              <a:rPr lang="ja-JP" altLang="en-US" dirty="0"/>
              <a:t>実証内容まとめ</a:t>
            </a:r>
            <a:endParaRPr lang="en-US" sz="1600" dirty="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1B9BF979-637B-2FF8-A5BC-695EEA177B55}"/>
              </a:ext>
            </a:extLst>
          </p:cNvPr>
          <p:cNvSpPr/>
          <p:nvPr/>
        </p:nvSpPr>
        <p:spPr>
          <a:xfrm>
            <a:off x="8846289" y="147287"/>
            <a:ext cx="3178876"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解決すべき姿、取組内容及び期待される成果を、１枚にまとめてください。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①～③には、実証内容の概要を記載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graphicFrame>
        <p:nvGraphicFramePr>
          <p:cNvPr id="10" name="Table 3">
            <a:extLst>
              <a:ext uri="{FF2B5EF4-FFF2-40B4-BE49-F238E27FC236}">
                <a16:creationId xmlns:a16="http://schemas.microsoft.com/office/drawing/2014/main" id="{16E7A684-CBB7-A5EA-026B-21EF8B08E5FA}"/>
              </a:ext>
            </a:extLst>
          </p:cNvPr>
          <p:cNvGraphicFramePr>
            <a:graphicFrameLocks noGrp="1"/>
          </p:cNvGraphicFramePr>
          <p:nvPr>
            <p:extLst>
              <p:ext uri="{D42A27DB-BD31-4B8C-83A1-F6EECF244321}">
                <p14:modId xmlns:p14="http://schemas.microsoft.com/office/powerpoint/2010/main" val="423249769"/>
              </p:ext>
            </p:extLst>
          </p:nvPr>
        </p:nvGraphicFramePr>
        <p:xfrm>
          <a:off x="629999" y="1581150"/>
          <a:ext cx="10933352" cy="4500762"/>
        </p:xfrm>
        <a:graphic>
          <a:graphicData uri="http://schemas.openxmlformats.org/drawingml/2006/table">
            <a:tbl>
              <a:tblPr firstRow="1" bandRow="1">
                <a:tableStyleId>{5C22544A-7EE6-4342-B048-85BDC9FD1C3A}</a:tableStyleId>
              </a:tblPr>
              <a:tblGrid>
                <a:gridCol w="2733338">
                  <a:extLst>
                    <a:ext uri="{9D8B030D-6E8A-4147-A177-3AD203B41FA5}">
                      <a16:colId xmlns:a16="http://schemas.microsoft.com/office/drawing/2014/main" val="2286045957"/>
                    </a:ext>
                  </a:extLst>
                </a:gridCol>
                <a:gridCol w="2733338">
                  <a:extLst>
                    <a:ext uri="{9D8B030D-6E8A-4147-A177-3AD203B41FA5}">
                      <a16:colId xmlns:a16="http://schemas.microsoft.com/office/drawing/2014/main" val="2460396383"/>
                    </a:ext>
                  </a:extLst>
                </a:gridCol>
                <a:gridCol w="2733338">
                  <a:extLst>
                    <a:ext uri="{9D8B030D-6E8A-4147-A177-3AD203B41FA5}">
                      <a16:colId xmlns:a16="http://schemas.microsoft.com/office/drawing/2014/main" val="2073487949"/>
                    </a:ext>
                  </a:extLst>
                </a:gridCol>
                <a:gridCol w="2733338">
                  <a:extLst>
                    <a:ext uri="{9D8B030D-6E8A-4147-A177-3AD203B41FA5}">
                      <a16:colId xmlns:a16="http://schemas.microsoft.com/office/drawing/2014/main" val="1298417420"/>
                    </a:ext>
                  </a:extLst>
                </a:gridCol>
              </a:tblGrid>
              <a:tr h="266700">
                <a:tc>
                  <a:txBody>
                    <a:bodyPr/>
                    <a:lstStyle/>
                    <a:p>
                      <a:endParaRPr lang="en-US">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a:solidFill>
                            <a:schemeClr val="accent1"/>
                          </a:solidFill>
                          <a:latin typeface="Meiryo UI" panose="020B0604030504040204" pitchFamily="50" charset="-128"/>
                          <a:ea typeface="Meiryo UI" panose="020B0604030504040204" pitchFamily="50" charset="-128"/>
                        </a:rPr>
                        <a:t>解決すべき課題</a:t>
                      </a:r>
                      <a:endParaRPr lang="en-US" sz="1800" b="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a:solidFill>
                            <a:schemeClr val="accent1"/>
                          </a:solidFill>
                          <a:latin typeface="Meiryo UI" panose="020B0604030504040204" pitchFamily="50" charset="-128"/>
                          <a:ea typeface="Meiryo UI" panose="020B0604030504040204" pitchFamily="50" charset="-128"/>
                        </a:rPr>
                        <a:t>取組内容詳細</a:t>
                      </a:r>
                      <a:endParaRPr lang="en-US" sz="1800" b="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a:solidFill>
                            <a:schemeClr val="accent1"/>
                          </a:solidFill>
                          <a:latin typeface="Meiryo UI" panose="020B0604030504040204" pitchFamily="50" charset="-128"/>
                          <a:ea typeface="Meiryo UI" panose="020B0604030504040204" pitchFamily="50" charset="-128"/>
                        </a:rPr>
                        <a:t>期待される成果</a:t>
                      </a:r>
                      <a:endParaRPr lang="en-US" sz="1800" b="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a:solidFill>
                            <a:schemeClr val="accent1"/>
                          </a:solidFill>
                          <a:latin typeface="Meiryo UI" panose="020B0604030504040204" pitchFamily="50" charset="-128"/>
                          <a:ea typeface="Meiryo UI" panose="020B0604030504040204" pitchFamily="50" charset="-128"/>
                        </a:rPr>
                        <a:t>①</a:t>
                      </a:r>
                      <a:r>
                        <a:rPr lang="en-US" altLang="ja-JP">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endParaRPr lang="en-US" sz="1400" i="0" u="none" kern="1200" spc="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a:solidFill>
                            <a:schemeClr val="accent1"/>
                          </a:solidFill>
                          <a:latin typeface="Meiryo UI" panose="020B0604030504040204" pitchFamily="50" charset="-128"/>
                          <a:ea typeface="Meiryo UI" panose="020B0604030504040204" pitchFamily="50" charset="-128"/>
                        </a:rPr>
                        <a:t>②</a:t>
                      </a:r>
                      <a:r>
                        <a:rPr lang="en-US" altLang="ja-JP">
                          <a:solidFill>
                            <a:schemeClr val="accent1"/>
                          </a:solidFill>
                          <a:latin typeface="Meiryo UI" panose="020B0604030504040204" pitchFamily="50" charset="-128"/>
                          <a:ea typeface="Meiryo UI" panose="020B0604030504040204" pitchFamily="50" charset="-128"/>
                        </a:rPr>
                        <a:t>XXX</a:t>
                      </a:r>
                      <a:endParaRPr lang="en-US">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a:solidFill>
                            <a:schemeClr val="accent1"/>
                          </a:solidFill>
                          <a:latin typeface="Meiryo UI" panose="020B0604030504040204" pitchFamily="50" charset="-128"/>
                          <a:ea typeface="Meiryo UI" panose="020B0604030504040204" pitchFamily="50" charset="-128"/>
                        </a:rPr>
                        <a:t>③</a:t>
                      </a:r>
                      <a:r>
                        <a:rPr lang="en-US" altLang="ja-JP">
                          <a:solidFill>
                            <a:schemeClr val="accent1"/>
                          </a:solidFill>
                          <a:latin typeface="Meiryo UI" panose="020B0604030504040204" pitchFamily="50" charset="-128"/>
                          <a:ea typeface="Meiryo UI" panose="020B0604030504040204" pitchFamily="50" charset="-128"/>
                        </a:rPr>
                        <a:t>XXX</a:t>
                      </a:r>
                      <a:endParaRPr lang="en-US">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a:solidFill>
                            <a:schemeClr val="tx1"/>
                          </a:solidFill>
                          <a:latin typeface="Trebuchet MS" panose="020B0603020202020204" pitchFamily="34" charset="0"/>
                          <a:ea typeface="Meiryo UI" panose="020B0604030504040204" pitchFamily="50" charset="-128"/>
                        </a:rPr>
                        <a:t>AA</a:t>
                      </a:r>
                    </a:p>
                    <a:p>
                      <a:endParaRPr lang="en-US" sz="140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8399452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395" imgH="394" progId="TCLayout.ActiveDocument.1">
                  <p:embed/>
                </p:oleObj>
              </mc:Choice>
              <mc:Fallback>
                <p:oleObj name="think-cell Slide"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4" name="正方形/長方形 6">
            <a:extLst>
              <a:ext uri="{FF2B5EF4-FFF2-40B4-BE49-F238E27FC236}">
                <a16:creationId xmlns:a16="http://schemas.microsoft.com/office/drawing/2014/main" id="{9E899904-5A15-2B52-1C75-D9C63F0A55D0}"/>
              </a:ext>
            </a:extLst>
          </p:cNvPr>
          <p:cNvSpPr/>
          <p:nvPr/>
        </p:nvSpPr>
        <p:spPr>
          <a:xfrm>
            <a:off x="6309789" y="1999678"/>
            <a:ext cx="5253563" cy="4235520"/>
          </a:xfrm>
          <a:prstGeom prst="rect">
            <a:avLst/>
          </a:prstGeom>
          <a:solidFill>
            <a:srgbClr val="FFFFFF"/>
          </a:solidFill>
          <a:ln w="19050" cap="rnd" cmpd="sng" algn="ctr">
            <a:solidFill>
              <a:srgbClr val="9A9A9A"/>
            </a:solidFill>
            <a:prstDash val="sysDot"/>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endParaRPr kumimoji="1" lang="en-US" altLang="ja-JP" sz="1600">
              <a:solidFill>
                <a:schemeClr val="tx1"/>
              </a:solidFill>
              <a:latin typeface="Trebuchet MS" panose="020B0603020202020204" pitchFamily="34" charset="0"/>
              <a:ea typeface="Meiryo UI" panose="020B0604030504040204" pitchFamily="50" charset="-128"/>
            </a:endParaRPr>
          </a:p>
        </p:txBody>
      </p:sp>
      <p:grpSp>
        <p:nvGrpSpPr>
          <p:cNvPr id="12" name="グループ化 39">
            <a:extLst>
              <a:ext uri="{FF2B5EF4-FFF2-40B4-BE49-F238E27FC236}">
                <a16:creationId xmlns:a16="http://schemas.microsoft.com/office/drawing/2014/main" id="{A266A6B0-54C3-4F79-59A0-F0010F23259F}"/>
              </a:ext>
            </a:extLst>
          </p:cNvPr>
          <p:cNvGrpSpPr/>
          <p:nvPr/>
        </p:nvGrpSpPr>
        <p:grpSpPr>
          <a:xfrm>
            <a:off x="6309789" y="1381454"/>
            <a:ext cx="5253563" cy="481542"/>
            <a:chOff x="5715831" y="959006"/>
            <a:chExt cx="6170577" cy="481542"/>
          </a:xfrm>
        </p:grpSpPr>
        <p:sp>
          <p:nvSpPr>
            <p:cNvPr id="13" name="ee4pHeader3">
              <a:extLst>
                <a:ext uri="{FF2B5EF4-FFF2-40B4-BE49-F238E27FC236}">
                  <a16:creationId xmlns:a16="http://schemas.microsoft.com/office/drawing/2014/main" id="{D6DD0D23-82F0-BC84-3F22-656E9D92B4D3}"/>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体制図</a:t>
              </a:r>
              <a:endParaRPr lang="en-US" altLang="ja-JP" sz="2000">
                <a:solidFill>
                  <a:schemeClr val="tx2"/>
                </a:solidFill>
                <a:latin typeface="+mj-lt"/>
                <a:ea typeface="Meiryo UI" panose="020B0604030504040204" pitchFamily="50" charset="-128"/>
              </a:endParaRPr>
            </a:p>
          </p:txBody>
        </p:sp>
        <p:cxnSp>
          <p:nvCxnSpPr>
            <p:cNvPr id="14" name="直線コネクタ 41">
              <a:extLst>
                <a:ext uri="{FF2B5EF4-FFF2-40B4-BE49-F238E27FC236}">
                  <a16:creationId xmlns:a16="http://schemas.microsoft.com/office/drawing/2014/main" id="{F238C8B7-49E7-0D45-F65A-56287D00A87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a:t>5.</a:t>
            </a:r>
            <a:r>
              <a:rPr lang="ja-JP" altLang="en-US"/>
              <a:t>実施体制・実証フィールド </a:t>
            </a:r>
            <a:r>
              <a:rPr lang="en-US" altLang="ja-JP"/>
              <a:t>(</a:t>
            </a:r>
            <a:r>
              <a:rPr lang="ja-JP" altLang="en-US"/>
              <a:t>体制概要・体制図</a:t>
            </a:r>
            <a:r>
              <a:rPr lang="en-US" altLang="ja-JP"/>
              <a:t>)</a:t>
            </a:r>
            <a:endParaRPr lang="en-US" sz="160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統括責任者</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代表取締役</a:t>
            </a:r>
            <a:r>
              <a:rPr kumimoji="1" lang="en-US" altLang="ja-JP" sz="160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執行責任者</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執行役員</a:t>
            </a:r>
            <a:r>
              <a:rPr kumimoji="1" lang="en-US" altLang="ja-JP" sz="160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渉外担当</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a:t>
            </a:r>
            <a:r>
              <a:rPr kumimoji="1" lang="en-US" altLang="ja-JP" sz="160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再委託先：</a:t>
            </a:r>
            <a:r>
              <a:rPr kumimoji="1" lang="en-US" altLang="ja-JP" sz="1600">
                <a:solidFill>
                  <a:schemeClr val="tx1"/>
                </a:solidFill>
                <a:latin typeface="Trebuchet MS" panose="020B0603020202020204" pitchFamily="34" charset="0"/>
                <a:ea typeface="Meiryo UI" panose="020B0604030504040204" pitchFamily="50" charset="-128"/>
              </a:rPr>
              <a:t>XX</a:t>
            </a:r>
            <a:r>
              <a:rPr kumimoji="1" lang="ja-JP" altLang="en-US" sz="1600">
                <a:solidFill>
                  <a:schemeClr val="tx1"/>
                </a:solidFill>
                <a:latin typeface="Trebuchet MS" panose="020B0603020202020204" pitchFamily="34" charset="0"/>
                <a:ea typeface="Meiryo UI" panose="020B0604030504040204" pitchFamily="50" charset="-128"/>
              </a:rPr>
              <a:t>大学</a:t>
            </a:r>
            <a:r>
              <a:rPr kumimoji="1" lang="en-US" altLang="ja-JP" sz="1600">
                <a:solidFill>
                  <a:schemeClr val="tx1"/>
                </a:solidFill>
                <a:latin typeface="Trebuchet MS" panose="020B0603020202020204" pitchFamily="34" charset="0"/>
                <a:ea typeface="Meiryo UI" panose="020B0604030504040204" pitchFamily="50" charset="-128"/>
              </a:rPr>
              <a:t>XX</a:t>
            </a:r>
            <a:r>
              <a:rPr kumimoji="1" lang="ja-JP" altLang="en-US" sz="1600">
                <a:solidFill>
                  <a:schemeClr val="tx1"/>
                </a:solidFill>
                <a:latin typeface="Trebuchet MS" panose="020B0603020202020204" pitchFamily="34" charset="0"/>
                <a:ea typeface="Meiryo UI" panose="020B0604030504040204" pitchFamily="50" charset="-128"/>
              </a:rPr>
              <a:t>研究室</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効果検証を担当</a:t>
            </a:r>
            <a:r>
              <a:rPr kumimoji="1" lang="en-US" altLang="ja-JP" sz="160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責任者</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教授</a:t>
            </a:r>
            <a:r>
              <a:rPr kumimoji="1" lang="en-US" altLang="ja-JP" sz="160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〇〇担当</a:t>
            </a:r>
            <a:r>
              <a:rPr kumimoji="1" lang="en-US" altLang="ja-JP" sz="1600">
                <a:solidFill>
                  <a:schemeClr val="tx1"/>
                </a:solidFill>
                <a:latin typeface="Trebuchet MS" panose="020B0603020202020204" pitchFamily="34" charset="0"/>
                <a:ea typeface="Meiryo UI" panose="020B0604030504040204" pitchFamily="50" charset="-128"/>
              </a:rPr>
              <a:t>	</a:t>
            </a:r>
            <a:r>
              <a:rPr kumimoji="1" lang="ja-JP" altLang="en-US" sz="1600">
                <a:solidFill>
                  <a:schemeClr val="tx1"/>
                </a:solidFill>
                <a:latin typeface="Trebuchet MS" panose="020B0603020202020204" pitchFamily="34" charset="0"/>
                <a:ea typeface="Meiryo UI" panose="020B0604030504040204" pitchFamily="50" charset="-128"/>
              </a:rPr>
              <a:t>：</a:t>
            </a:r>
            <a:r>
              <a:rPr kumimoji="1" lang="en-US" altLang="ja-JP" sz="1600">
                <a:solidFill>
                  <a:schemeClr val="tx1"/>
                </a:solidFill>
                <a:latin typeface="Trebuchet MS" panose="020B0603020202020204" pitchFamily="34" charset="0"/>
                <a:ea typeface="Meiryo UI" panose="020B0604030504040204" pitchFamily="50" charset="-128"/>
              </a:rPr>
              <a:t>XXX (</a:t>
            </a:r>
            <a:r>
              <a:rPr kumimoji="1" lang="ja-JP" altLang="en-US" sz="1600">
                <a:solidFill>
                  <a:schemeClr val="tx1"/>
                </a:solidFill>
                <a:latin typeface="Trebuchet MS" panose="020B0603020202020204" pitchFamily="34" charset="0"/>
                <a:ea typeface="Meiryo UI" panose="020B0604030504040204" pitchFamily="50" charset="-128"/>
              </a:rPr>
              <a:t>助教</a:t>
            </a:r>
            <a:r>
              <a:rPr kumimoji="1" lang="en-US" altLang="ja-JP" sz="1600">
                <a:solidFill>
                  <a:schemeClr val="tx1"/>
                </a:solidFill>
                <a:latin typeface="Trebuchet MS" panose="020B0603020202020204" pitchFamily="34" charset="0"/>
                <a:ea typeface="Meiryo UI" panose="020B0604030504040204" pitchFamily="50" charset="-128"/>
              </a:rPr>
              <a:t>)</a:t>
            </a:r>
          </a:p>
          <a:p>
            <a:pPr>
              <a:buSzPct val="100000"/>
              <a:buFont typeface="Trebuchet MS" panose="020B0603020202020204" pitchFamily="34" charset="0"/>
              <a:buChar char="​"/>
            </a:pPr>
            <a:endParaRPr kumimoji="1" lang="en-US" altLang="ja-JP" sz="160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a:solidFill>
                  <a:schemeClr val="tx1"/>
                </a:solidFill>
                <a:latin typeface="Trebuchet MS" panose="020B0603020202020204" pitchFamily="34" charset="0"/>
                <a:ea typeface="Meiryo UI" panose="020B0604030504040204" pitchFamily="50" charset="-128"/>
              </a:rPr>
              <a:t>監修</a:t>
            </a:r>
            <a:r>
              <a:rPr kumimoji="1" lang="en-US" altLang="ja-JP" sz="1600">
                <a:solidFill>
                  <a:schemeClr val="tx1"/>
                </a:solidFill>
                <a:latin typeface="Trebuchet MS" panose="020B0603020202020204" pitchFamily="34" charset="0"/>
                <a:ea typeface="Meiryo UI" panose="020B0604030504040204" pitchFamily="50" charset="-128"/>
              </a:rPr>
              <a:t>(</a:t>
            </a:r>
            <a:r>
              <a:rPr kumimoji="1" lang="ja-JP" altLang="en-US" sz="1600">
                <a:solidFill>
                  <a:schemeClr val="tx1"/>
                </a:solidFill>
                <a:latin typeface="Trebuchet MS" panose="020B0603020202020204" pitchFamily="34" charset="0"/>
                <a:ea typeface="Meiryo UI" panose="020B0604030504040204" pitchFamily="50" charset="-128"/>
              </a:rPr>
              <a:t>謝金支払先</a:t>
            </a:r>
            <a:r>
              <a:rPr kumimoji="1" lang="en-US" altLang="ja-JP" sz="1600">
                <a:solidFill>
                  <a:schemeClr val="tx1"/>
                </a:solidFill>
                <a:latin typeface="Trebuchet MS" panose="020B0603020202020204" pitchFamily="34" charset="0"/>
                <a:ea typeface="Meiryo UI" panose="020B0604030504040204" pitchFamily="50" charset="-128"/>
              </a:rPr>
              <a:t>)</a:t>
            </a:r>
            <a:r>
              <a:rPr kumimoji="1" lang="ja-JP" altLang="en-US" sz="1600">
                <a:solidFill>
                  <a:schemeClr val="tx1"/>
                </a:solidFill>
                <a:latin typeface="Trebuchet MS" panose="020B0603020202020204" pitchFamily="34" charset="0"/>
                <a:ea typeface="Meiryo UI" panose="020B0604030504040204" pitchFamily="50" charset="-128"/>
              </a:rPr>
              <a:t>：</a:t>
            </a:r>
            <a:endParaRPr kumimoji="1" lang="en-US" altLang="ja-JP" sz="160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a:solidFill>
                  <a:schemeClr val="tx1"/>
                </a:solidFill>
                <a:latin typeface="Trebuchet MS" panose="020B0603020202020204" pitchFamily="34" charset="0"/>
                <a:ea typeface="Meiryo UI" panose="020B0604030504040204" pitchFamily="50" charset="-128"/>
              </a:rPr>
              <a:t>XX </a:t>
            </a:r>
            <a:r>
              <a:rPr kumimoji="1" lang="ja-JP" altLang="en-US" sz="1600">
                <a:solidFill>
                  <a:schemeClr val="tx1"/>
                </a:solidFill>
                <a:latin typeface="Trebuchet MS" panose="020B0603020202020204" pitchFamily="34" charset="0"/>
                <a:ea typeface="Meiryo UI" panose="020B0604030504040204" pitchFamily="50" charset="-128"/>
              </a:rPr>
              <a:t>大学 </a:t>
            </a:r>
            <a:r>
              <a:rPr kumimoji="1" lang="en-US" altLang="ja-JP" sz="1600">
                <a:solidFill>
                  <a:schemeClr val="tx1"/>
                </a:solidFill>
                <a:latin typeface="Trebuchet MS" panose="020B0603020202020204" pitchFamily="34" charset="0"/>
                <a:ea typeface="Meiryo UI" panose="020B0604030504040204" pitchFamily="50" charset="-128"/>
              </a:rPr>
              <a:t>XX </a:t>
            </a:r>
            <a:r>
              <a:rPr kumimoji="1" lang="ja-JP" altLang="en-US" sz="1600">
                <a:solidFill>
                  <a:schemeClr val="tx1"/>
                </a:solidFill>
                <a:latin typeface="Trebuchet MS" panose="020B0603020202020204" pitchFamily="34" charset="0"/>
                <a:ea typeface="Meiryo UI" panose="020B0604030504040204" pitchFamily="50" charset="-128"/>
              </a:rPr>
              <a:t>先生 </a:t>
            </a:r>
            <a:r>
              <a:rPr kumimoji="1" lang="en-US" altLang="ja-JP" sz="1600">
                <a:solidFill>
                  <a:schemeClr val="tx1"/>
                </a:solidFill>
                <a:latin typeface="Trebuchet MS" panose="020B0603020202020204" pitchFamily="34" charset="0"/>
                <a:ea typeface="Meiryo UI" panose="020B0604030504040204" pitchFamily="50" charset="-128"/>
              </a:rPr>
              <a:t>(</a:t>
            </a:r>
            <a:r>
              <a:rPr kumimoji="1" lang="ja-JP" altLang="en-US" sz="1600">
                <a:solidFill>
                  <a:schemeClr val="tx1"/>
                </a:solidFill>
                <a:latin typeface="Trebuchet MS" panose="020B0603020202020204" pitchFamily="34" charset="0"/>
                <a:ea typeface="Meiryo UI" panose="020B0604030504040204" pitchFamily="50" charset="-128"/>
              </a:rPr>
              <a:t>ルーブリック作成を担当</a:t>
            </a:r>
            <a:r>
              <a:rPr kumimoji="1" lang="en-US" altLang="ja-JP" sz="1600">
                <a:solidFill>
                  <a:schemeClr val="tx1"/>
                </a:solidFill>
                <a:latin typeface="Trebuchet MS" panose="020B0603020202020204" pitchFamily="34" charset="0"/>
                <a:ea typeface="Meiryo UI" panose="020B0604030504040204" pitchFamily="50" charset="-128"/>
              </a:rPr>
              <a:t>)</a:t>
            </a:r>
            <a:endParaRPr kumimoji="1" lang="ja-JP" altLang="en-US" sz="1600">
              <a:solidFill>
                <a:schemeClr val="tx1"/>
              </a:solidFill>
              <a:latin typeface="Trebuchet MS" panose="020B0603020202020204" pitchFamily="34" charset="0"/>
              <a:ea typeface="Meiryo UI" panose="020B0604030504040204" pitchFamily="50" charset="-128"/>
            </a:endParaRPr>
          </a:p>
          <a:p>
            <a:pPr>
              <a:buSzPct val="100000"/>
            </a:pPr>
            <a:endParaRPr kumimoji="1" lang="en-US" altLang="ja-JP" sz="160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a:solidFill>
                    <a:schemeClr val="tx2"/>
                  </a:solidFill>
                  <a:latin typeface="+mj-lt"/>
                  <a:ea typeface="Meiryo UI" panose="020B0604030504040204" pitchFamily="50" charset="-128"/>
                </a:rPr>
                <a:t>実施体制概要</a:t>
              </a:r>
              <a:endParaRPr lang="en-US" altLang="ja-JP" sz="200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3A1DD5B5-C909-4710-A1DD-49C378F39295}"/>
              </a:ext>
            </a:extLst>
          </p:cNvPr>
          <p:cNvSpPr/>
          <p:nvPr/>
        </p:nvSpPr>
        <p:spPr>
          <a:xfrm>
            <a:off x="2628683" y="2148078"/>
            <a:ext cx="3254881" cy="20429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本事業を実施する上での体制を記載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ください。実施体制については、再委託、監修 等の区別も記載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3" name="Rectangle 24">
            <a:extLst>
              <a:ext uri="{FF2B5EF4-FFF2-40B4-BE49-F238E27FC236}">
                <a16:creationId xmlns:a16="http://schemas.microsoft.com/office/drawing/2014/main" id="{13EBD7D1-4DF7-8CFC-1218-F59F23D8CBDF}"/>
              </a:ext>
            </a:extLst>
          </p:cNvPr>
          <p:cNvSpPr/>
          <p:nvPr/>
        </p:nvSpPr>
        <p:spPr>
          <a:xfrm>
            <a:off x="8307118" y="110488"/>
            <a:ext cx="3254881" cy="161582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公募要領の「事業内容に係る要件」の対応関係</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endParaRPr kumimoji="1" lang="en-US" altLang="ja-JP" sz="1200" dirty="0">
              <a:solidFill>
                <a:srgbClr val="575757"/>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rgbClr val="575757"/>
                </a:solidFill>
                <a:latin typeface="Trebuchet MS" panose="020B0603020202020204" pitchFamily="34" charset="0"/>
                <a:ea typeface="Meiryo UI" panose="020B0604030504040204" pitchFamily="50" charset="-128"/>
              </a:rPr>
              <a:t>下記の内容を記載してください。（必須③）</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実証主体および、再委託先や連携先とどのような業務をどのように分担するのか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rgbClr val="575757"/>
                </a:solidFill>
                <a:latin typeface="Trebuchet MS" panose="020B0603020202020204" pitchFamily="34" charset="0"/>
                <a:ea typeface="Meiryo UI" panose="020B0604030504040204" pitchFamily="50" charset="-128"/>
              </a:rPr>
              <a:t>特に中間支援組織に関しては、どのようなステークホルダーとどのように連携するのか</a:t>
            </a:r>
            <a:endParaRPr kumimoji="1" lang="en-US" altLang="ja-JP" sz="1200" dirty="0">
              <a:solidFill>
                <a:srgbClr val="575757"/>
              </a:solidFill>
              <a:latin typeface="Trebuchet MS" panose="020B0603020202020204" pitchFamily="34" charset="0"/>
              <a:ea typeface="Meiryo UI" panose="020B0604030504040204" pitchFamily="50" charset="-128"/>
            </a:endParaRPr>
          </a:p>
        </p:txBody>
      </p:sp>
      <p:grpSp>
        <p:nvGrpSpPr>
          <p:cNvPr id="26" name="Group 25">
            <a:extLst>
              <a:ext uri="{FF2B5EF4-FFF2-40B4-BE49-F238E27FC236}">
                <a16:creationId xmlns:a16="http://schemas.microsoft.com/office/drawing/2014/main" id="{F88EE74F-CBB1-2D86-E3D0-2318B4B83BF9}"/>
              </a:ext>
            </a:extLst>
          </p:cNvPr>
          <p:cNvGrpSpPr/>
          <p:nvPr/>
        </p:nvGrpSpPr>
        <p:grpSpPr>
          <a:xfrm>
            <a:off x="10072673" y="2148078"/>
            <a:ext cx="1184423" cy="373664"/>
            <a:chOff x="9789201" y="1225638"/>
            <a:chExt cx="1184423" cy="373664"/>
          </a:xfrm>
        </p:grpSpPr>
        <p:sp>
          <p:nvSpPr>
            <p:cNvPr id="27" name="object 11">
              <a:extLst>
                <a:ext uri="{FF2B5EF4-FFF2-40B4-BE49-F238E27FC236}">
                  <a16:creationId xmlns:a16="http://schemas.microsoft.com/office/drawing/2014/main" id="{EED81624-F75A-C487-B50C-2F0D3DF66423}"/>
                </a:ext>
              </a:extLst>
            </p:cNvPr>
            <p:cNvSpPr txBox="1"/>
            <p:nvPr/>
          </p:nvSpPr>
          <p:spPr>
            <a:xfrm>
              <a:off x="9789202" y="1228413"/>
              <a:ext cx="580283" cy="169498"/>
            </a:xfrm>
            <a:prstGeom prst="rect">
              <a:avLst/>
            </a:prstGeom>
            <a:solidFill>
              <a:srgbClr val="C9E7CA"/>
            </a:solidFill>
            <a:ln w="9525">
              <a:solidFill>
                <a:srgbClr val="565656"/>
              </a:solidFill>
            </a:ln>
          </p:spPr>
          <p:txBody>
            <a:bodyPr vert="horz" wrap="square" lIns="0" tIns="0" rIns="0" bIns="0" rtlCol="0" anchor="ctr">
              <a:noAutofit/>
            </a:bodyPr>
            <a:lstStyle/>
            <a:p>
              <a:pPr marL="298450">
                <a:lnSpc>
                  <a:spcPct val="100000"/>
                </a:lnSpc>
                <a:spcBef>
                  <a:spcPts val="1165"/>
                </a:spcBef>
              </a:pPr>
              <a:endParaRPr sz="1200">
                <a:latin typeface="Meiryo UI"/>
                <a:cs typeface="Meiryo UI"/>
              </a:endParaRPr>
            </a:p>
          </p:txBody>
        </p:sp>
        <p:sp>
          <p:nvSpPr>
            <p:cNvPr id="28" name="object 13">
              <a:extLst>
                <a:ext uri="{FF2B5EF4-FFF2-40B4-BE49-F238E27FC236}">
                  <a16:creationId xmlns:a16="http://schemas.microsoft.com/office/drawing/2014/main" id="{497B41BE-A4CC-603D-9BEA-71A1B4FB6F81}"/>
                </a:ext>
              </a:extLst>
            </p:cNvPr>
            <p:cNvSpPr txBox="1"/>
            <p:nvPr/>
          </p:nvSpPr>
          <p:spPr>
            <a:xfrm>
              <a:off x="9789201" y="1427029"/>
              <a:ext cx="580283" cy="169498"/>
            </a:xfrm>
            <a:prstGeom prst="rect">
              <a:avLst/>
            </a:prstGeom>
            <a:solidFill>
              <a:srgbClr val="EBC5D0"/>
            </a:solidFill>
            <a:ln w="9525">
              <a:solidFill>
                <a:srgbClr val="565656"/>
              </a:solidFill>
            </a:ln>
          </p:spPr>
          <p:txBody>
            <a:bodyPr vert="horz" wrap="square" lIns="0" tIns="58419" rIns="0" bIns="0" rtlCol="0">
              <a:spAutoFit/>
            </a:bodyPr>
            <a:lstStyle/>
            <a:p>
              <a:pPr marL="443230" marR="151130" indent="-289560" algn="ctr">
                <a:lnSpc>
                  <a:spcPts val="1300"/>
                </a:lnSpc>
                <a:spcBef>
                  <a:spcPts val="459"/>
                </a:spcBef>
              </a:pPr>
              <a:endParaRPr sz="1200">
                <a:latin typeface="Meiryo UI"/>
                <a:cs typeface="Meiryo UI"/>
              </a:endParaRPr>
            </a:p>
          </p:txBody>
        </p:sp>
        <p:sp>
          <p:nvSpPr>
            <p:cNvPr id="29" name="object 18">
              <a:extLst>
                <a:ext uri="{FF2B5EF4-FFF2-40B4-BE49-F238E27FC236}">
                  <a16:creationId xmlns:a16="http://schemas.microsoft.com/office/drawing/2014/main" id="{B9E75653-8A1E-1D11-5419-570283953EA0}"/>
                </a:ext>
              </a:extLst>
            </p:cNvPr>
            <p:cNvSpPr txBox="1"/>
            <p:nvPr/>
          </p:nvSpPr>
          <p:spPr>
            <a:xfrm>
              <a:off x="10393341" y="1225638"/>
              <a:ext cx="580283" cy="175048"/>
            </a:xfrm>
            <a:prstGeom prst="rect">
              <a:avLst/>
            </a:prstGeom>
          </p:spPr>
          <p:txBody>
            <a:bodyPr vert="horz" wrap="square" lIns="0" tIns="13335" rIns="0" bIns="0" rtlCol="0">
              <a:spAutoFit/>
            </a:bodyPr>
            <a:lstStyle/>
            <a:p>
              <a:pPr marL="12700">
                <a:lnSpc>
                  <a:spcPct val="100000"/>
                </a:lnSpc>
                <a:spcBef>
                  <a:spcPts val="105"/>
                </a:spcBef>
              </a:pPr>
              <a:r>
                <a:rPr lang="en-US" altLang="ja-JP" sz="1050">
                  <a:latin typeface="Meiryo UI"/>
                  <a:cs typeface="Meiryo UI"/>
                </a:rPr>
                <a:t>:</a:t>
              </a:r>
              <a:r>
                <a:rPr lang="ja-JP" altLang="en-US" sz="1050">
                  <a:latin typeface="Meiryo UI"/>
                  <a:cs typeface="Meiryo UI"/>
                </a:rPr>
                <a:t> </a:t>
              </a:r>
              <a:r>
                <a:rPr lang="en-US" altLang="ja-JP" sz="1050">
                  <a:latin typeface="Meiryo UI"/>
                  <a:cs typeface="Meiryo UI"/>
                </a:rPr>
                <a:t>XX</a:t>
              </a:r>
              <a:endParaRPr sz="1050">
                <a:latin typeface="Meiryo UI"/>
                <a:cs typeface="Meiryo UI"/>
              </a:endParaRPr>
            </a:p>
          </p:txBody>
        </p:sp>
        <p:sp>
          <p:nvSpPr>
            <p:cNvPr id="30" name="object 18">
              <a:extLst>
                <a:ext uri="{FF2B5EF4-FFF2-40B4-BE49-F238E27FC236}">
                  <a16:creationId xmlns:a16="http://schemas.microsoft.com/office/drawing/2014/main" id="{78B32E06-A61C-45C5-71D1-459063DA11B5}"/>
                </a:ext>
              </a:extLst>
            </p:cNvPr>
            <p:cNvSpPr txBox="1"/>
            <p:nvPr/>
          </p:nvSpPr>
          <p:spPr>
            <a:xfrm>
              <a:off x="10393341" y="1424254"/>
              <a:ext cx="580283" cy="175048"/>
            </a:xfrm>
            <a:prstGeom prst="rect">
              <a:avLst/>
            </a:prstGeom>
          </p:spPr>
          <p:txBody>
            <a:bodyPr vert="horz" wrap="square" lIns="0" tIns="13335" rIns="0" bIns="0" rtlCol="0">
              <a:spAutoFit/>
            </a:bodyPr>
            <a:lstStyle/>
            <a:p>
              <a:pPr marL="12700">
                <a:lnSpc>
                  <a:spcPct val="100000"/>
                </a:lnSpc>
                <a:spcBef>
                  <a:spcPts val="105"/>
                </a:spcBef>
              </a:pPr>
              <a:r>
                <a:rPr lang="en-US" altLang="ja-JP" sz="1050">
                  <a:latin typeface="Meiryo UI"/>
                  <a:cs typeface="Meiryo UI"/>
                </a:rPr>
                <a:t>:</a:t>
              </a:r>
              <a:r>
                <a:rPr lang="ja-JP" altLang="en-US" sz="1050">
                  <a:latin typeface="Meiryo UI"/>
                  <a:cs typeface="Meiryo UI"/>
                </a:rPr>
                <a:t> </a:t>
              </a:r>
              <a:r>
                <a:rPr lang="en-US" altLang="ja-JP" sz="1050">
                  <a:latin typeface="Meiryo UI"/>
                  <a:cs typeface="Meiryo UI"/>
                </a:rPr>
                <a:t>XX</a:t>
              </a:r>
              <a:endParaRPr sz="1050">
                <a:latin typeface="Meiryo UI"/>
                <a:cs typeface="Meiryo UI"/>
              </a:endParaRPr>
            </a:p>
          </p:txBody>
        </p:sp>
      </p:grpSp>
      <p:sp>
        <p:nvSpPr>
          <p:cNvPr id="19" name="object 11">
            <a:extLst>
              <a:ext uri="{FF2B5EF4-FFF2-40B4-BE49-F238E27FC236}">
                <a16:creationId xmlns:a16="http://schemas.microsoft.com/office/drawing/2014/main" id="{3EB96DB4-DA9D-1F61-E70F-5CC694C9EA3D}"/>
              </a:ext>
            </a:extLst>
          </p:cNvPr>
          <p:cNvSpPr txBox="1"/>
          <p:nvPr/>
        </p:nvSpPr>
        <p:spPr>
          <a:xfrm>
            <a:off x="7208255" y="3289446"/>
            <a:ext cx="1115695" cy="392414"/>
          </a:xfrm>
          <a:prstGeom prst="rect">
            <a:avLst/>
          </a:prstGeom>
          <a:solidFill>
            <a:srgbClr val="C9E7CA"/>
          </a:solidFill>
          <a:ln w="9525">
            <a:solidFill>
              <a:srgbClr val="565656"/>
            </a:solidFill>
          </a:ln>
        </p:spPr>
        <p:txBody>
          <a:bodyPr vert="horz" wrap="square" lIns="0" tIns="0" rIns="0" bIns="0" rtlCol="0" anchor="ctr">
            <a:noAutofit/>
          </a:bodyPr>
          <a:lstStyle/>
          <a:p>
            <a:pPr marL="298450">
              <a:lnSpc>
                <a:spcPct val="100000"/>
              </a:lnSpc>
              <a:spcBef>
                <a:spcPts val="1165"/>
              </a:spcBef>
            </a:pPr>
            <a:r>
              <a:rPr lang="en-US" altLang="ja-JP" sz="1200">
                <a:latin typeface="Meiryo UI"/>
                <a:cs typeface="Meiryo UI"/>
              </a:rPr>
              <a:t>XX</a:t>
            </a:r>
            <a:endParaRPr sz="1200">
              <a:latin typeface="Meiryo UI"/>
              <a:cs typeface="Meiryo UI"/>
            </a:endParaRPr>
          </a:p>
        </p:txBody>
      </p:sp>
      <p:sp>
        <p:nvSpPr>
          <p:cNvPr id="20" name="object 13">
            <a:extLst>
              <a:ext uri="{FF2B5EF4-FFF2-40B4-BE49-F238E27FC236}">
                <a16:creationId xmlns:a16="http://schemas.microsoft.com/office/drawing/2014/main" id="{D20D978E-7940-A378-0A0E-77414DB04A72}"/>
              </a:ext>
            </a:extLst>
          </p:cNvPr>
          <p:cNvSpPr txBox="1"/>
          <p:nvPr/>
        </p:nvSpPr>
        <p:spPr>
          <a:xfrm>
            <a:off x="9307397" y="3285283"/>
            <a:ext cx="1115695" cy="392414"/>
          </a:xfrm>
          <a:prstGeom prst="rect">
            <a:avLst/>
          </a:prstGeom>
          <a:solidFill>
            <a:srgbClr val="EBC5D0"/>
          </a:solidFill>
          <a:ln w="9525">
            <a:solidFill>
              <a:srgbClr val="565656"/>
            </a:solidFill>
          </a:ln>
        </p:spPr>
        <p:txBody>
          <a:bodyPr vert="horz" wrap="none" lIns="0" tIns="58419" rIns="0" bIns="0" rtlCol="0" anchor="ctr">
            <a:noAutofit/>
          </a:bodyPr>
          <a:lstStyle/>
          <a:p>
            <a:pPr marL="443230" marR="151130" indent="-289560" algn="ctr">
              <a:lnSpc>
                <a:spcPts val="1300"/>
              </a:lnSpc>
              <a:spcBef>
                <a:spcPts val="459"/>
              </a:spcBef>
            </a:pPr>
            <a:r>
              <a:rPr lang="en-US" altLang="ja-JP" sz="1200">
                <a:latin typeface="Meiryo UI"/>
                <a:cs typeface="Meiryo UI"/>
              </a:rPr>
              <a:t>XX</a:t>
            </a:r>
            <a:endParaRPr sz="1200">
              <a:latin typeface="Meiryo UI"/>
              <a:cs typeface="Meiryo UI"/>
            </a:endParaRPr>
          </a:p>
        </p:txBody>
      </p:sp>
      <p:sp>
        <p:nvSpPr>
          <p:cNvPr id="21" name="object 45">
            <a:extLst>
              <a:ext uri="{FF2B5EF4-FFF2-40B4-BE49-F238E27FC236}">
                <a16:creationId xmlns:a16="http://schemas.microsoft.com/office/drawing/2014/main" id="{2DE1B5B7-777E-6406-FFCC-63D230C86784}"/>
              </a:ext>
            </a:extLst>
          </p:cNvPr>
          <p:cNvSpPr txBox="1"/>
          <p:nvPr/>
        </p:nvSpPr>
        <p:spPr>
          <a:xfrm>
            <a:off x="7208255" y="4639786"/>
            <a:ext cx="1115695" cy="392414"/>
          </a:xfrm>
          <a:prstGeom prst="rect">
            <a:avLst/>
          </a:prstGeom>
          <a:solidFill>
            <a:srgbClr val="F1F1F1"/>
          </a:solidFill>
          <a:ln w="9525">
            <a:solidFill>
              <a:srgbClr val="565656"/>
            </a:solidFill>
          </a:ln>
        </p:spPr>
        <p:txBody>
          <a:bodyPr vert="horz" wrap="none" lIns="0" tIns="58419" rIns="0" bIns="0" rtlCol="0" anchor="ctr">
            <a:noAutofit/>
          </a:bodyPr>
          <a:lstStyle/>
          <a:p>
            <a:pPr marL="320675" marR="247015" indent="-70485" algn="ctr">
              <a:lnSpc>
                <a:spcPts val="1300"/>
              </a:lnSpc>
              <a:spcBef>
                <a:spcPts val="459"/>
              </a:spcBef>
            </a:pPr>
            <a:r>
              <a:rPr lang="en-US" altLang="ja-JP" sz="1200" spc="-15">
                <a:solidFill>
                  <a:srgbClr val="565656"/>
                </a:solidFill>
                <a:latin typeface="Meiryo UI"/>
                <a:cs typeface="Meiryo UI"/>
              </a:rPr>
              <a:t>XX</a:t>
            </a:r>
            <a:endParaRPr sz="1200">
              <a:latin typeface="Meiryo UI"/>
              <a:cs typeface="Meiryo UI"/>
            </a:endParaRPr>
          </a:p>
        </p:txBody>
      </p:sp>
      <p:sp>
        <p:nvSpPr>
          <p:cNvPr id="23" name="object 45">
            <a:extLst>
              <a:ext uri="{FF2B5EF4-FFF2-40B4-BE49-F238E27FC236}">
                <a16:creationId xmlns:a16="http://schemas.microsoft.com/office/drawing/2014/main" id="{424AD841-0145-8102-6129-77BE5648281C}"/>
              </a:ext>
            </a:extLst>
          </p:cNvPr>
          <p:cNvSpPr txBox="1"/>
          <p:nvPr/>
        </p:nvSpPr>
        <p:spPr>
          <a:xfrm>
            <a:off x="9065605" y="4639786"/>
            <a:ext cx="1599280" cy="392414"/>
          </a:xfrm>
          <a:prstGeom prst="rect">
            <a:avLst/>
          </a:prstGeom>
          <a:solidFill>
            <a:srgbClr val="F1F1F1"/>
          </a:solidFill>
          <a:ln w="9525">
            <a:solidFill>
              <a:srgbClr val="565656"/>
            </a:solidFill>
          </a:ln>
        </p:spPr>
        <p:txBody>
          <a:bodyPr vert="horz" wrap="none" lIns="0" tIns="58419" rIns="0" bIns="0" rtlCol="0" anchor="ctr">
            <a:noAutofit/>
          </a:bodyPr>
          <a:lstStyle/>
          <a:p>
            <a:pPr marL="320675" marR="247015" indent="-70485" algn="ctr">
              <a:lnSpc>
                <a:spcPts val="1300"/>
              </a:lnSpc>
              <a:spcBef>
                <a:spcPts val="459"/>
              </a:spcBef>
            </a:pPr>
            <a:r>
              <a:rPr lang="en-US" altLang="ja-JP" sz="1200">
                <a:latin typeface="Meiryo UI"/>
                <a:cs typeface="Meiryo UI"/>
              </a:rPr>
              <a:t>XX</a:t>
            </a:r>
            <a:endParaRPr sz="1200">
              <a:latin typeface="Meiryo UI"/>
              <a:cs typeface="Meiryo UI"/>
            </a:endParaRPr>
          </a:p>
        </p:txBody>
      </p:sp>
      <p:cxnSp>
        <p:nvCxnSpPr>
          <p:cNvPr id="24" name="Straight Arrow Connector 23">
            <a:extLst>
              <a:ext uri="{FF2B5EF4-FFF2-40B4-BE49-F238E27FC236}">
                <a16:creationId xmlns:a16="http://schemas.microsoft.com/office/drawing/2014/main" id="{9D3B228E-F49A-8F07-E6B8-71570717D647}"/>
              </a:ext>
            </a:extLst>
          </p:cNvPr>
          <p:cNvCxnSpPr>
            <a:cxnSpLocks/>
            <a:stCxn id="23" idx="1"/>
            <a:endCxn id="21" idx="3"/>
          </p:cNvCxnSpPr>
          <p:nvPr/>
        </p:nvCxnSpPr>
        <p:spPr>
          <a:xfrm flipH="1">
            <a:off x="8323950" y="4835993"/>
            <a:ext cx="741655" cy="0"/>
          </a:xfrm>
          <a:prstGeom prst="straightConnector1">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25" name="object 18">
            <a:extLst>
              <a:ext uri="{FF2B5EF4-FFF2-40B4-BE49-F238E27FC236}">
                <a16:creationId xmlns:a16="http://schemas.microsoft.com/office/drawing/2014/main" id="{6E2F263E-A346-3D1D-3088-95C37DAEB963}"/>
              </a:ext>
            </a:extLst>
          </p:cNvPr>
          <p:cNvSpPr txBox="1"/>
          <p:nvPr/>
        </p:nvSpPr>
        <p:spPr>
          <a:xfrm>
            <a:off x="8402894" y="4584324"/>
            <a:ext cx="594649" cy="175048"/>
          </a:xfrm>
          <a:prstGeom prst="rect">
            <a:avLst/>
          </a:prstGeom>
        </p:spPr>
        <p:txBody>
          <a:bodyPr vert="horz" wrap="square" lIns="0" tIns="13335" rIns="0" bIns="0" rtlCol="0">
            <a:spAutoFit/>
          </a:bodyPr>
          <a:lstStyle/>
          <a:p>
            <a:pPr marL="12700" algn="ctr">
              <a:lnSpc>
                <a:spcPct val="100000"/>
              </a:lnSpc>
              <a:spcBef>
                <a:spcPts val="105"/>
              </a:spcBef>
            </a:pPr>
            <a:r>
              <a:rPr lang="en-US" altLang="ja-JP" sz="1050">
                <a:latin typeface="Meiryo UI"/>
                <a:cs typeface="Meiryo UI"/>
              </a:rPr>
              <a:t>X</a:t>
            </a:r>
            <a:endParaRPr sz="1050">
              <a:latin typeface="Meiryo UI"/>
              <a:cs typeface="Meiryo UI"/>
            </a:endParaRPr>
          </a:p>
        </p:txBody>
      </p:sp>
      <p:sp>
        <p:nvSpPr>
          <p:cNvPr id="31" name="object 18">
            <a:extLst>
              <a:ext uri="{FF2B5EF4-FFF2-40B4-BE49-F238E27FC236}">
                <a16:creationId xmlns:a16="http://schemas.microsoft.com/office/drawing/2014/main" id="{301DE271-8CB7-5809-81F7-2723A3542D15}"/>
              </a:ext>
            </a:extLst>
          </p:cNvPr>
          <p:cNvSpPr txBox="1"/>
          <p:nvPr/>
        </p:nvSpPr>
        <p:spPr>
          <a:xfrm>
            <a:off x="8550266" y="3147214"/>
            <a:ext cx="594649" cy="175048"/>
          </a:xfrm>
          <a:prstGeom prst="rect">
            <a:avLst/>
          </a:prstGeom>
        </p:spPr>
        <p:txBody>
          <a:bodyPr vert="horz" wrap="square" lIns="0" tIns="13335" rIns="0" bIns="0" rtlCol="0">
            <a:spAutoFit/>
          </a:bodyPr>
          <a:lstStyle/>
          <a:p>
            <a:pPr marL="12700" algn="ctr">
              <a:lnSpc>
                <a:spcPct val="100000"/>
              </a:lnSpc>
              <a:spcBef>
                <a:spcPts val="105"/>
              </a:spcBef>
            </a:pPr>
            <a:r>
              <a:rPr lang="en-US" altLang="ja-JP" sz="1050" spc="-20">
                <a:solidFill>
                  <a:srgbClr val="565656"/>
                </a:solidFill>
                <a:latin typeface="Meiryo UI"/>
                <a:cs typeface="Meiryo UI"/>
              </a:rPr>
              <a:t>XX</a:t>
            </a:r>
            <a:endParaRPr sz="1050">
              <a:latin typeface="Meiryo UI"/>
              <a:cs typeface="Meiryo UI"/>
            </a:endParaRPr>
          </a:p>
        </p:txBody>
      </p:sp>
      <p:cxnSp>
        <p:nvCxnSpPr>
          <p:cNvPr id="33" name="Straight Arrow Connector 32">
            <a:extLst>
              <a:ext uri="{FF2B5EF4-FFF2-40B4-BE49-F238E27FC236}">
                <a16:creationId xmlns:a16="http://schemas.microsoft.com/office/drawing/2014/main" id="{AA01A08D-9BA1-4CA0-45D5-CD6FFA1DDF39}"/>
              </a:ext>
            </a:extLst>
          </p:cNvPr>
          <p:cNvCxnSpPr>
            <a:cxnSpLocks/>
            <a:stCxn id="19" idx="3"/>
          </p:cNvCxnSpPr>
          <p:nvPr/>
        </p:nvCxnSpPr>
        <p:spPr>
          <a:xfrm flipV="1">
            <a:off x="8323950" y="3481490"/>
            <a:ext cx="983448" cy="4163"/>
          </a:xfrm>
          <a:prstGeom prst="straightConnector1">
            <a:avLst/>
          </a:prstGeom>
          <a:ln w="9525" cap="rnd">
            <a:solidFill>
              <a:schemeClr val="tx1">
                <a:lumMod val="60000"/>
                <a:lumOff val="40000"/>
              </a:schemeClr>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EEEE82-079D-38FE-D5DE-2379FB7B7DFB}"/>
              </a:ext>
            </a:extLst>
          </p:cNvPr>
          <p:cNvCxnSpPr>
            <a:cxnSpLocks/>
            <a:stCxn id="19" idx="2"/>
            <a:endCxn id="21" idx="0"/>
          </p:cNvCxnSpPr>
          <p:nvPr/>
        </p:nvCxnSpPr>
        <p:spPr>
          <a:xfrm>
            <a:off x="7766103" y="3681860"/>
            <a:ext cx="0" cy="957926"/>
          </a:xfrm>
          <a:prstGeom prst="straightConnector1">
            <a:avLst/>
          </a:prstGeom>
          <a:ln w="9525" cap="rnd">
            <a:solidFill>
              <a:schemeClr val="tx1">
                <a:lumMod val="60000"/>
                <a:lumOff val="40000"/>
              </a:schemeClr>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object 18">
            <a:extLst>
              <a:ext uri="{FF2B5EF4-FFF2-40B4-BE49-F238E27FC236}">
                <a16:creationId xmlns:a16="http://schemas.microsoft.com/office/drawing/2014/main" id="{38173965-D94D-B09D-F960-D1FBE2BC15FB}"/>
              </a:ext>
            </a:extLst>
          </p:cNvPr>
          <p:cNvSpPr txBox="1"/>
          <p:nvPr/>
        </p:nvSpPr>
        <p:spPr>
          <a:xfrm>
            <a:off x="7208255" y="4103461"/>
            <a:ext cx="594649" cy="175048"/>
          </a:xfrm>
          <a:prstGeom prst="rect">
            <a:avLst/>
          </a:prstGeom>
        </p:spPr>
        <p:txBody>
          <a:bodyPr vert="horz" wrap="square" lIns="0" tIns="13335" rIns="0" bIns="0" rtlCol="0">
            <a:spAutoFit/>
          </a:bodyPr>
          <a:lstStyle/>
          <a:p>
            <a:pPr marL="12700" algn="ctr">
              <a:lnSpc>
                <a:spcPct val="100000"/>
              </a:lnSpc>
              <a:spcBef>
                <a:spcPts val="105"/>
              </a:spcBef>
            </a:pPr>
            <a:r>
              <a:rPr lang="en-US" altLang="ja-JP" sz="1050" spc="-20">
                <a:solidFill>
                  <a:srgbClr val="565656"/>
                </a:solidFill>
                <a:latin typeface="Meiryo UI"/>
                <a:cs typeface="Meiryo UI"/>
              </a:rPr>
              <a:t>XX</a:t>
            </a:r>
            <a:endParaRPr sz="1050">
              <a:latin typeface="Meiryo UI"/>
              <a:cs typeface="Meiryo UI"/>
            </a:endParaRPr>
          </a:p>
        </p:txBody>
      </p:sp>
      <p:cxnSp>
        <p:nvCxnSpPr>
          <p:cNvPr id="42" name="Straight Arrow Connector 41">
            <a:extLst>
              <a:ext uri="{FF2B5EF4-FFF2-40B4-BE49-F238E27FC236}">
                <a16:creationId xmlns:a16="http://schemas.microsoft.com/office/drawing/2014/main" id="{9AC893F5-2684-5A5B-E4C2-98E4730CEDC8}"/>
              </a:ext>
            </a:extLst>
          </p:cNvPr>
          <p:cNvCxnSpPr>
            <a:cxnSpLocks/>
            <a:stCxn id="20" idx="2"/>
            <a:endCxn id="23" idx="0"/>
          </p:cNvCxnSpPr>
          <p:nvPr/>
        </p:nvCxnSpPr>
        <p:spPr>
          <a:xfrm>
            <a:off x="9865245" y="3677697"/>
            <a:ext cx="0" cy="962089"/>
          </a:xfrm>
          <a:prstGeom prst="straightConnector1">
            <a:avLst/>
          </a:prstGeom>
          <a:ln w="9525" cap="rnd">
            <a:solidFill>
              <a:schemeClr val="tx1">
                <a:lumMod val="60000"/>
                <a:lumOff val="40000"/>
              </a:schemeClr>
            </a:solidFill>
            <a:prstDash val="solid"/>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F37B439A-4BDC-056F-795B-81377D7D2462}"/>
              </a:ext>
            </a:extLst>
          </p:cNvPr>
          <p:cNvSpPr/>
          <p:nvPr/>
        </p:nvSpPr>
        <p:spPr>
          <a:xfrm>
            <a:off x="8318005" y="2148078"/>
            <a:ext cx="3254881" cy="20429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スライドに記載していただきたい内容</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このフォーマット通りでなくても構いませんが、実施体制の体制図を記載してください</a:t>
            </a:r>
            <a:r>
              <a:rPr kumimoji="1" lang="ja-JP" altLang="en-US" sz="1200" dirty="0">
                <a:solidFill>
                  <a:srgbClr val="FFFFFF"/>
                </a:solidFill>
                <a:latin typeface="Trebuchet MS" panose="020B0603020202020204" pitchFamily="34" charset="0"/>
                <a:ea typeface="Meiryo UI" panose="020B0604030504040204" pitchFamily="50" charset="-128"/>
              </a:rPr>
              <a:t>。</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・その際、凡例にて受託事業者</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再委託先・連携先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実証フィールド 等を明確に記載</a:t>
            </a:r>
            <a:r>
              <a:rPr kumimoji="1" lang="ja-JP" altLang="en-US" sz="1200" dirty="0">
                <a:solidFill>
                  <a:srgbClr val="FFFFFF"/>
                </a:solidFill>
                <a:latin typeface="Trebuchet MS" panose="020B0603020202020204" pitchFamily="34" charset="0"/>
                <a:ea typeface="Meiryo UI" panose="020B0604030504040204" pitchFamily="50" charset="-128"/>
              </a:rPr>
              <a:t>して</a:t>
            </a:r>
            <a:r>
              <a:rPr kumimoji="1" lang="ja-JP" altLang="en-US" sz="1200" dirty="0">
                <a:solidFill>
                  <a:srgbClr val="FFFFFF"/>
                </a:solidFill>
                <a:latin typeface="Meiryo UI" panose="020B0604030504040204" pitchFamily="50" charset="-128"/>
                <a:ea typeface="Meiryo UI" panose="020B0604030504040204" pitchFamily="50" charset="-128"/>
              </a:rPr>
              <a:t>ください</a:t>
            </a:r>
            <a:r>
              <a:rPr kumimoji="1" lang="ja-JP" altLang="en-US" sz="1200" dirty="0">
                <a:solidFill>
                  <a:srgbClr val="FFFFFF"/>
                </a:solidFill>
                <a:latin typeface="Trebuchet MS" panose="020B0603020202020204" pitchFamily="34" charset="0"/>
                <a:ea typeface="Meiryo UI" panose="020B0604030504040204" pitchFamily="50" charset="-128"/>
              </a:rPr>
              <a:t>。</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・また、矢印やテキストボックスを使用して連携の枠組みを記載ください</a:t>
            </a:r>
            <a:r>
              <a:rPr kumimoji="1" lang="ja-JP" altLang="en-US" sz="1200" dirty="0">
                <a:solidFill>
                  <a:srgbClr val="FFFFFF"/>
                </a:solidFill>
                <a:latin typeface="Trebuchet MS" panose="020B0603020202020204" pitchFamily="34" charset="0"/>
                <a:ea typeface="Meiryo UI" panose="020B0604030504040204" pitchFamily="50" charset="-128"/>
              </a:rPr>
              <a:t>。</a:t>
            </a:r>
            <a:br>
              <a:rPr kumimoji="1" lang="en-US" altLang="ja-JP" sz="1200" dirty="0">
                <a:solidFill>
                  <a:srgbClr val="FFFFFF"/>
                </a:solidFill>
                <a:latin typeface="Trebuchet MS" panose="020B0603020202020204" pitchFamily="34" charset="0"/>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例：連携協定締結、委託 等</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47" name="Rectangle 24">
            <a:extLst>
              <a:ext uri="{FF2B5EF4-FFF2-40B4-BE49-F238E27FC236}">
                <a16:creationId xmlns:a16="http://schemas.microsoft.com/office/drawing/2014/main" id="{F6A4E1CD-3740-11AB-57BF-E0BDA2040EB1}"/>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a:solidFill>
                  <a:srgbClr val="FFFFFF"/>
                </a:solidFill>
                <a:latin typeface="Meiryo UI" panose="020B0604030504040204" pitchFamily="50" charset="-128"/>
                <a:ea typeface="Meiryo UI" panose="020B0604030504040204" pitchFamily="50" charset="-128"/>
              </a:rPr>
              <a:t>(</a:t>
            </a:r>
            <a:r>
              <a:rPr kumimoji="1" lang="ja-JP" altLang="en-US" sz="120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c4280d0-da3d-463e-ae0e-7ef7cce09830" xsi:nil="true"/>
    <lcf76f155ced4ddcb4097134ff3c332f xmlns="0d484945-3218-4fa6-ba5c-7d583883609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5D5DF1D6A54F4595B26A8843D8C365" ma:contentTypeVersion="9" ma:contentTypeDescription="Create a new document." ma:contentTypeScope="" ma:versionID="47e597d3705c12052ea9bd6d5e8a84de">
  <xsd:schema xmlns:xsd="http://www.w3.org/2001/XMLSchema" xmlns:xs="http://www.w3.org/2001/XMLSchema" xmlns:p="http://schemas.microsoft.com/office/2006/metadata/properties" xmlns:ns2="0d484945-3218-4fa6-ba5c-7d5838836093" xmlns:ns3="6c4280d0-da3d-463e-ae0e-7ef7cce09830" targetNamespace="http://schemas.microsoft.com/office/2006/metadata/properties" ma:root="true" ma:fieldsID="ecd1327c3e2b2efc8e61854bd51aa0f4" ns2:_="" ns3:_="">
    <xsd:import namespace="0d484945-3218-4fa6-ba5c-7d5838836093"/>
    <xsd:import namespace="6c4280d0-da3d-463e-ae0e-7ef7cce0983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GenerationTime" minOccurs="0"/>
                <xsd:element ref="ns2:MediaServiceEventHashCode"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84945-3218-4fa6-ba5c-7d58388360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4280d0-da3d-463e-ae0e-7ef7cce09830"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7d6ce25-f665-4aae-b43a-a606658447ff}" ma:internalName="TaxCatchAll" ma:showField="CatchAllData" ma:web="6c4280d0-da3d-463e-ae0e-7ef7cce098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2.xml><?xml version="1.0" encoding="utf-8"?>
<ds:datastoreItem xmlns:ds="http://schemas.openxmlformats.org/officeDocument/2006/customXml" ds:itemID="{5960E65D-D253-4F4E-9D14-93AF4567C737}">
  <ds:schemaRefs>
    <ds:schemaRef ds:uri="http://www.w3.org/XML/1998/namespace"/>
    <ds:schemaRef ds:uri="ba267c18-ae47-4c8d-9641-67fea80f2bc0"/>
    <ds:schemaRef ds:uri="6c4280d0-da3d-463e-ae0e-7ef7cce09830"/>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purl.org/dc/terms/"/>
    <ds:schemaRef ds:uri="0d484945-3218-4fa6-ba5c-7d5838836093"/>
  </ds:schemaRefs>
</ds:datastoreItem>
</file>

<file path=customXml/itemProps3.xml><?xml version="1.0" encoding="utf-8"?>
<ds:datastoreItem xmlns:ds="http://schemas.openxmlformats.org/officeDocument/2006/customXml" ds:itemID="{C394B421-CBAF-4156-95C8-BA7A60B19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484945-3218-4fa6-ba5c-7d5838836093"/>
    <ds:schemaRef ds:uri="6c4280d0-da3d-463e-ae0e-7ef7cce098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TotalTime>
  <Words>2638</Words>
  <Application>Microsoft Macintosh PowerPoint</Application>
  <PresentationFormat>ワイド画面</PresentationFormat>
  <Paragraphs>375</Paragraphs>
  <Slides>15</Slides>
  <Notes>14</Notes>
  <HiddenSlides>0</HiddenSlides>
  <MMClips>0</MMClips>
  <ScaleCrop>false</ScaleCrop>
  <HeadingPairs>
    <vt:vector size="10"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ariant>
        <vt:lpstr>目的別スライド ショー</vt:lpstr>
      </vt:variant>
      <vt:variant>
        <vt:i4>1</vt:i4>
      </vt:variant>
    </vt:vector>
  </HeadingPairs>
  <TitlesOfParts>
    <vt:vector size="22" baseType="lpstr">
      <vt:lpstr>Meiryo UI</vt:lpstr>
      <vt:lpstr>メイリオ</vt:lpstr>
      <vt:lpstr>Arial</vt:lpstr>
      <vt:lpstr>Trebuchet MS</vt:lpstr>
      <vt:lpstr>1_BCG Grid 16:9</vt:lpstr>
      <vt:lpstr>think-cell Slide</vt:lpstr>
      <vt:lpstr>PowerPoint プレゼンテーション</vt:lpstr>
      <vt:lpstr>目次</vt:lpstr>
      <vt:lpstr>提案のサマリ</vt:lpstr>
      <vt:lpstr>1.背景と目的)  　「未来の教室」実証事業の論点とあるべき姿</vt:lpstr>
      <vt:lpstr>1.背景と目的)  あるべき姿に向けて、解決するべき課題及びその解決方法</vt:lpstr>
      <vt:lpstr>2.実施内容) 詳細①. XXX</vt:lpstr>
      <vt:lpstr>3.実証によって見込まれる成果と効果測定方法</vt:lpstr>
      <vt:lpstr>4. 実証内容まとめ</vt:lpstr>
      <vt:lpstr>5.実施体制・実証フィールド (体制概要・体制図)</vt:lpstr>
      <vt:lpstr>5.実施体制・実証フィールド (実証自治体・実証校)</vt:lpstr>
      <vt:lpstr>6.継続的な事業展開プラン</vt:lpstr>
      <vt:lpstr>7.実施スケジュール</vt:lpstr>
      <vt:lpstr>8.最終アウトプット</vt:lpstr>
      <vt:lpstr>9.個人情報 (受講者の学習履歴 等) の取扱い方法</vt:lpstr>
      <vt:lpstr>(参考)支出計画の概要 (詳細な内訳は別紙)</vt:lpstr>
      <vt:lpstr>Format Guide Workshop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lastModifiedBy>
  <cp:revision>6</cp:revision>
  <dcterms:modified xsi:type="dcterms:W3CDTF">2025-06-03T05:50:37Z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0x010100255D5DF1D6A54F4595B26A8843D8C365</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2025-05-30T03:17:13Z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0a132e85-8bf4-463b-8247-e80d9d068a06</vt:lpwstr>
  </property>
  <property fmtid="{D5CDD505-2E9C-101B-9397-08002B2CF9AE}" pid="10" name="MSIP_Label_b0d5c4f4-7a29-4385-b7a5-afbe2154ae6f_ContentBits">
    <vt:lpwstr>0</vt:lpwstr>
  </property>
  <property fmtid="{D5CDD505-2E9C-101B-9397-08002B2CF9AE}" pid="11" name="MSIP_Label_b0d5c4f4-7a29-4385-b7a5-afbe2154ae6f_Tag">
    <vt:lpwstr>10, 3, 0, 1</vt:lpwstr>
  </property>
</Properties>
</file>