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19"/>
  </p:notesMasterIdLst>
  <p:handoutMasterIdLst>
    <p:handoutMasterId r:id="rId20"/>
  </p:handoutMasterIdLst>
  <p:sldIdLst>
    <p:sldId id="1384" r:id="rId5"/>
    <p:sldId id="2818" r:id="rId6"/>
    <p:sldId id="2814" r:id="rId7"/>
    <p:sldId id="2913" r:id="rId8"/>
    <p:sldId id="2910" r:id="rId9"/>
    <p:sldId id="2906" r:id="rId10"/>
    <p:sldId id="2911" r:id="rId11"/>
    <p:sldId id="2915" r:id="rId12"/>
    <p:sldId id="2912" r:id="rId13"/>
    <p:sldId id="2914" r:id="rId14"/>
    <p:sldId id="2905" r:id="rId15"/>
    <p:sldId id="2817" r:id="rId16"/>
    <p:sldId id="2903" r:id="rId17"/>
    <p:sldId id="2904" r:id="rId18"/>
  </p:sldIdLst>
  <p:sldSz cx="12192000" cy="6858000"/>
  <p:notesSz cx="9866313" cy="6735763"/>
  <p:custShowLst>
    <p:custShow name="Format Guide Workshop" id="0">
      <p:sldLst/>
    </p:custShow>
  </p:custShowLst>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1" autoAdjust="0"/>
    <p:restoredTop sz="96242" autoAdjust="0"/>
  </p:normalViewPr>
  <p:slideViewPr>
    <p:cSldViewPr snapToGrid="0">
      <p:cViewPr>
        <p:scale>
          <a:sx n="64" d="100"/>
          <a:sy n="64" d="100"/>
        </p:scale>
        <p:origin x="68" y="2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10/12/2023</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10/12/2023</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922983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13</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1282058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1563253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1"/>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6" imgW="270" imgH="270" progId="TCLayout.ActiveDocument.1">
                  <p:embed/>
                </p:oleObj>
              </mc:Choice>
              <mc:Fallback>
                <p:oleObj name="think-cell スライド" r:id="rId6" imgW="270" imgH="270" progId="TCLayout.ActiveDocument.1">
                  <p:embed/>
                  <p:pic>
                    <p:nvPicPr>
                      <p:cNvPr id="2" name="Object 1" hidden="1"/>
                      <p:cNvPicPr/>
                      <p:nvPr/>
                    </p:nvPicPr>
                    <p:blipFill>
                      <a:blip r:embed="rId7"/>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5"/>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emf"/><Relationship Id="rId5" Type="http://schemas.openxmlformats.org/officeDocument/2006/relationships/oleObject" Target="../embeddings/oleObject13.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5.emf"/><Relationship Id="rId5" Type="http://schemas.openxmlformats.org/officeDocument/2006/relationships/oleObject" Target="../embeddings/oleObject14.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5.emf"/><Relationship Id="rId5" Type="http://schemas.openxmlformats.org/officeDocument/2006/relationships/oleObject" Target="../embeddings/oleObject15.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5.emf"/><Relationship Id="rId5" Type="http://schemas.openxmlformats.org/officeDocument/2006/relationships/oleObject" Target="../embeddings/oleObject16.bin"/><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5.emf"/><Relationship Id="rId5" Type="http://schemas.openxmlformats.org/officeDocument/2006/relationships/oleObject" Target="../embeddings/oleObject7.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Object 4"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2574918"/>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提案名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r>
              <a:rPr lang="en-US" altLang="ja-JP" sz="1400" dirty="0">
                <a:solidFill>
                  <a:srgbClr val="575757"/>
                </a:solidFill>
                <a:latin typeface="Meiryo UI" panose="020B0604030504040204" pitchFamily="50" charset="-128"/>
                <a:ea typeface="Meiryo UI" panose="020B0604030504040204" pitchFamily="50" charset="-128"/>
              </a:rPr>
              <a:t>(</a:t>
            </a:r>
            <a:r>
              <a:rPr lang="ja-JP" altLang="en-US" sz="1400" dirty="0">
                <a:solidFill>
                  <a:srgbClr val="575757"/>
                </a:solidFill>
                <a:latin typeface="Meiryo UI" panose="020B0604030504040204" pitchFamily="50" charset="-128"/>
                <a:ea typeface="Meiryo UI" panose="020B0604030504040204" pitchFamily="50" charset="-128"/>
              </a:rPr>
              <a:t>例：</a:t>
            </a:r>
            <a:r>
              <a:rPr lang="en-US" altLang="ja-JP" sz="1400" dirty="0">
                <a:solidFill>
                  <a:srgbClr val="575757"/>
                </a:solidFill>
                <a:latin typeface="Meiryo UI" panose="020B0604030504040204" pitchFamily="50" charset="-128"/>
                <a:ea typeface="Meiryo UI" panose="020B0604030504040204" pitchFamily="50" charset="-128"/>
              </a:rPr>
              <a:t>2023</a:t>
            </a:r>
            <a:r>
              <a:rPr lang="ja-JP" altLang="en-US" sz="1400" dirty="0">
                <a:solidFill>
                  <a:srgbClr val="575757"/>
                </a:solidFill>
                <a:latin typeface="Meiryo UI" panose="020B0604030504040204" pitchFamily="50" charset="-128"/>
                <a:ea typeface="Meiryo UI" panose="020B0604030504040204" pitchFamily="50" charset="-128"/>
              </a:rPr>
              <a:t>年</a:t>
            </a:r>
            <a:r>
              <a:rPr lang="en-US" altLang="ja-JP" sz="1400" dirty="0">
                <a:solidFill>
                  <a:srgbClr val="575757"/>
                </a:solidFill>
                <a:latin typeface="Meiryo UI" panose="020B0604030504040204" pitchFamily="50" charset="-128"/>
                <a:ea typeface="Meiryo UI" panose="020B0604030504040204" pitchFamily="50" charset="-128"/>
              </a:rPr>
              <a:t>10</a:t>
            </a:r>
            <a:r>
              <a:rPr lang="ja-JP" altLang="en-US" sz="1400" dirty="0">
                <a:solidFill>
                  <a:srgbClr val="575757"/>
                </a:solidFill>
                <a:latin typeface="Meiryo UI" panose="020B0604030504040204" pitchFamily="50" charset="-128"/>
                <a:ea typeface="Meiryo UI" panose="020B0604030504040204" pitchFamily="50" charset="-128"/>
              </a:rPr>
              <a:t>月</a:t>
            </a:r>
            <a:r>
              <a:rPr lang="en-US" altLang="ja-JP" sz="1400" dirty="0">
                <a:solidFill>
                  <a:srgbClr val="575757"/>
                </a:solidFill>
                <a:latin typeface="Meiryo UI" panose="020B0604030504040204" pitchFamily="50" charset="-128"/>
                <a:ea typeface="Meiryo UI" panose="020B0604030504040204" pitchFamily="50" charset="-128"/>
              </a:rPr>
              <a:t>16</a:t>
            </a:r>
            <a:r>
              <a:rPr lang="ja-JP" altLang="en-US" sz="1400" dirty="0">
                <a:solidFill>
                  <a:srgbClr val="575757"/>
                </a:solidFill>
                <a:latin typeface="Meiryo UI" panose="020B0604030504040204" pitchFamily="50" charset="-128"/>
                <a:ea typeface="Meiryo UI" panose="020B0604030504040204" pitchFamily="50" charset="-128"/>
              </a:rPr>
              <a:t>日</a:t>
            </a:r>
            <a:r>
              <a:rPr lang="en-US" altLang="ja-JP" sz="1400" dirty="0">
                <a:solidFill>
                  <a:srgbClr val="575757"/>
                </a:solidFill>
                <a:latin typeface="Meiryo UI" panose="020B0604030504040204" pitchFamily="50" charset="-128"/>
                <a:ea typeface="Meiryo UI" panose="020B0604030504040204" pitchFamily="50" charset="-128"/>
              </a:rPr>
              <a:t>(</a:t>
            </a:r>
            <a:r>
              <a:rPr lang="ja-JP" altLang="en-US" sz="1400" dirty="0">
                <a:solidFill>
                  <a:srgbClr val="575757"/>
                </a:solidFill>
                <a:latin typeface="Meiryo UI" panose="020B0604030504040204" pitchFamily="50" charset="-128"/>
                <a:ea typeface="Meiryo UI" panose="020B0604030504040204" pitchFamily="50" charset="-128"/>
              </a:rPr>
              <a:t>月</a:t>
            </a:r>
            <a:r>
              <a:rPr lang="en-US" altLang="ja-JP" sz="1400" dirty="0">
                <a:solidFill>
                  <a:srgbClr val="575757"/>
                </a:solidFill>
                <a:latin typeface="Meiryo UI" panose="020B0604030504040204" pitchFamily="50" charset="-128"/>
                <a:ea typeface="Meiryo UI" panose="020B0604030504040204" pitchFamily="50" charset="-128"/>
              </a:rPr>
              <a:t>))</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5"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578054" cy="778546"/>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en-US" altLang="ja-JP" sz="2133" dirty="0">
                <a:solidFill>
                  <a:srgbClr val="0070C0"/>
                </a:solidFill>
                <a:latin typeface="Meiryo UI" panose="020B0604030504040204" pitchFamily="50" charset="-128"/>
                <a:ea typeface="Meiryo UI" panose="020B0604030504040204" pitchFamily="50" charset="-128"/>
              </a:rPr>
              <a:t> </a:t>
            </a:r>
            <a:r>
              <a:rPr lang="ja-JP" altLang="en-US" sz="2133" dirty="0">
                <a:solidFill>
                  <a:srgbClr val="0070C0"/>
                </a:solidFill>
                <a:latin typeface="Meiryo UI" panose="020B0604030504040204" pitchFamily="50" charset="-128"/>
                <a:ea typeface="Meiryo UI" panose="020B0604030504040204" pitchFamily="50" charset="-128"/>
              </a:rPr>
              <a:t>「生成</a:t>
            </a:r>
            <a:r>
              <a:rPr lang="en-US" altLang="ja-JP" sz="2133" dirty="0">
                <a:solidFill>
                  <a:srgbClr val="0070C0"/>
                </a:solidFill>
                <a:latin typeface="Meiryo UI" panose="020B0604030504040204" pitchFamily="50" charset="-128"/>
                <a:ea typeface="Meiryo UI" panose="020B0604030504040204" pitchFamily="50" charset="-128"/>
              </a:rPr>
              <a:t>AI</a:t>
            </a:r>
            <a:r>
              <a:rPr lang="ja-JP" altLang="en-US" sz="2133" dirty="0">
                <a:solidFill>
                  <a:srgbClr val="0070C0"/>
                </a:solidFill>
                <a:latin typeface="Meiryo UI" panose="020B0604030504040204" pitchFamily="50" charset="-128"/>
                <a:ea typeface="Meiryo UI" panose="020B0604030504040204" pitchFamily="50" charset="-128"/>
              </a:rPr>
              <a:t>を用いた教育サービスの検証」に関するテーマ</a:t>
            </a:r>
            <a:endParaRPr lang="en-US" altLang="ja-JP" sz="2133" dirty="0">
              <a:solidFill>
                <a:srgbClr val="0070C0"/>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176163" y="1514780"/>
            <a:ext cx="3618094" cy="36625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lang="en-US" altLang="ja-JP" sz="1200" dirty="0" err="1">
                <a:solidFill>
                  <a:srgbClr val="FFFFFF"/>
                </a:solidFill>
                <a:latin typeface="Meiryo UI"/>
                <a:ea typeface="Meiryo UI"/>
              </a:rPr>
              <a:t>灰色のステッカーでは</a:t>
            </a:r>
            <a:r>
              <a:rPr lang="ja-JP" altLang="en-US" sz="1200" dirty="0">
                <a:solidFill>
                  <a:srgbClr val="FFFFFF"/>
                </a:solidFill>
                <a:latin typeface="Meiryo UI"/>
                <a:ea typeface="Meiryo UI"/>
              </a:rPr>
              <a:t>、</a:t>
            </a:r>
            <a:r>
              <a:rPr lang="en-US" altLang="ja-JP" sz="1200" dirty="0" err="1">
                <a:solidFill>
                  <a:srgbClr val="FFFFFF"/>
                </a:solidFill>
                <a:latin typeface="Meiryo UI"/>
                <a:ea typeface="Meiryo UI"/>
              </a:rPr>
              <a:t>各スライド</a:t>
            </a:r>
            <a:r>
              <a:rPr lang="ja-JP" altLang="en-US" sz="1200" dirty="0">
                <a:solidFill>
                  <a:srgbClr val="FFFFFF"/>
                </a:solidFill>
                <a:latin typeface="Meiryo UI"/>
                <a:ea typeface="Meiryo UI"/>
              </a:rPr>
              <a:t>に</a:t>
            </a:r>
            <a:r>
              <a:rPr lang="en-US" altLang="ja-JP" sz="1200" dirty="0" err="1">
                <a:solidFill>
                  <a:srgbClr val="FFFFFF"/>
                </a:solidFill>
                <a:latin typeface="Meiryo UI"/>
                <a:ea typeface="Meiryo UI"/>
              </a:rPr>
              <a:t>記載していただきたい内容を定義しております</a:t>
            </a:r>
            <a:r>
              <a:rPr lang="ja-JP" altLang="en-US" sz="1200" dirty="0">
                <a:solidFill>
                  <a:srgbClr val="FFFFFF"/>
                </a:solidFill>
                <a:latin typeface="Meiryo UI"/>
                <a:ea typeface="Meiryo UI"/>
              </a:rPr>
              <a:t>。</a:t>
            </a:r>
            <a:endParaRPr kumimoji="1" lang="en-US" altLang="ja-JP" sz="1200" dirty="0">
              <a:solidFill>
                <a:srgbClr val="FFFFFF"/>
              </a:solidFill>
              <a:latin typeface="Meiryo UI"/>
              <a:ea typeface="Meiryo UI"/>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公募要領「事業内容に係る要件」の必須要素に対応しているスライド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スライド左上に赤色のステッカーで表示あり</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は、必ず本テンプレートの構成に沿ってご記載ください。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なお、サイズ、幅等の変更は問題ございません。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その他のページのスライドは提案書作成の参考です。目次の順番を守って頂ければ、詳細な構成・デザインは、ご提案ごとに自由に変えて頂いて構いません。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灰色のオブジェクトは提出時には削除してください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
        <p:nvSpPr>
          <p:cNvPr id="2" name="Rectangle 24">
            <a:extLst>
              <a:ext uri="{FF2B5EF4-FFF2-40B4-BE49-F238E27FC236}">
                <a16:creationId xmlns:a16="http://schemas.microsoft.com/office/drawing/2014/main" id="{B4C8165A-5BB8-7C0B-5E05-37F136010167}"/>
              </a:ext>
            </a:extLst>
          </p:cNvPr>
          <p:cNvSpPr/>
          <p:nvPr/>
        </p:nvSpPr>
        <p:spPr>
          <a:xfrm>
            <a:off x="4376060" y="2088745"/>
            <a:ext cx="3618094" cy="135421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黄色のステッカーでは、各スライドで記載されることが想定される内容と、公募要領の「事業内容に係る要件」の対応関係をご紹介しております。</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必ずこの黄色ステッカーの通りに記載いただく必要はありませんが、参考までにご活用ください。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黄色のオブジェクトは提出時には削除してください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62610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将来的な検証拡大プラン</a:t>
            </a:r>
            <a:endParaRPr lang="en-US" sz="1600" dirty="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2043B389-6BCB-932E-49D5-73785F528467}"/>
              </a:ext>
            </a:extLst>
          </p:cNvPr>
          <p:cNvSpPr/>
          <p:nvPr/>
        </p:nvSpPr>
        <p:spPr>
          <a:xfrm>
            <a:off x="8653780" y="160705"/>
            <a:ext cx="334074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実証後も将来的に検証を展開していくプラン</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仮説</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4CE06E04-40CF-9055-B9C0-20A9DF5CDA9B}"/>
              </a:ext>
            </a:extLst>
          </p:cNvPr>
          <p:cNvSpPr/>
          <p:nvPr/>
        </p:nvSpPr>
        <p:spPr>
          <a:xfrm>
            <a:off x="8653780" y="1186945"/>
            <a:ext cx="3340743" cy="227754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下記などを具体的に記載してください。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加点⑧）</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下記以外の観点でも構いません。</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例</a:t>
            </a:r>
            <a:r>
              <a:rPr kumimoji="1" lang="en-US" altLang="ja-JP" sz="1200" dirty="0">
                <a:solidFill>
                  <a:srgbClr val="575757"/>
                </a:solidFill>
                <a:latin typeface="Meiryo UI" panose="020B0604030504040204" pitchFamily="50" charset="-128"/>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今後自治体、学校の事業としての実施は見込めるか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実証内外での自治体・学校等との連携計画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サービス開発や検証を経済的に持続可能か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仮説</a:t>
            </a:r>
            <a:r>
              <a:rPr kumimoji="1" lang="en-US" altLang="ja-JP" sz="1200" dirty="0">
                <a:solidFill>
                  <a:schemeClr val="tx1"/>
                </a:solidFill>
                <a:latin typeface="Trebuchet MS" panose="020B0603020202020204" pitchFamily="34" charset="0"/>
                <a:ea typeface="Meiryo UI" panose="020B0604030504040204" pitchFamily="50" charset="-128"/>
              </a:rPr>
              <a:t>)</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資金確保の目途</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他機関との連携計画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747033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60905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6.</a:t>
            </a:r>
            <a:r>
              <a:rPr lang="ja-JP" altLang="en-US" dirty="0"/>
              <a:t>実施スケジュール</a:t>
            </a:r>
            <a:endParaRPr lang="en-US" sz="1600" dirty="0">
              <a:solidFill>
                <a:srgbClr val="575757"/>
              </a:solidFill>
              <a:latin typeface="Trebuchet MS" panose="020B0603020202020204" pitchFamily="34" charset="0"/>
            </a:endParaRPr>
          </a:p>
        </p:txBody>
      </p:sp>
      <p:sp>
        <p:nvSpPr>
          <p:cNvPr id="50" name="Rectangle 24">
            <a:extLst>
              <a:ext uri="{FF2B5EF4-FFF2-40B4-BE49-F238E27FC236}">
                <a16:creationId xmlns:a16="http://schemas.microsoft.com/office/drawing/2014/main" id="{978B5F9F-7127-4D9E-86A2-33C865450D4A}"/>
              </a:ext>
            </a:extLst>
          </p:cNvPr>
          <p:cNvSpPr/>
          <p:nvPr/>
        </p:nvSpPr>
        <p:spPr>
          <a:xfrm>
            <a:off x="9049970" y="47260"/>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a:t>
            </a:r>
            <a:r>
              <a:rPr kumimoji="1" lang="ja-JP" altLang="en-US" sz="1200" b="1" u="sng" dirty="0">
                <a:solidFill>
                  <a:srgbClr val="FFFFFF"/>
                </a:solidFill>
                <a:latin typeface="Meiryo UI" panose="020B0604030504040204" pitchFamily="50" charset="-128"/>
                <a:ea typeface="Meiryo UI" panose="020B0604030504040204" pitchFamily="50" charset="-128"/>
              </a:rPr>
              <a:t>採択</a:t>
            </a:r>
            <a:r>
              <a:rPr kumimoji="1" lang="en-US" altLang="ja-JP" sz="1200" b="1" u="sng" dirty="0">
                <a:solidFill>
                  <a:srgbClr val="FFFFFF"/>
                </a:solidFill>
                <a:latin typeface="Meiryo UI" panose="020B0604030504040204" pitchFamily="50" charset="-128"/>
                <a:ea typeface="Meiryo UI" panose="020B0604030504040204" pitchFamily="50" charset="-128"/>
              </a:rPr>
              <a:t>(</a:t>
            </a:r>
            <a:r>
              <a:rPr kumimoji="1" lang="ja-JP" altLang="en-US" sz="1200" b="1" u="sng" dirty="0">
                <a:solidFill>
                  <a:srgbClr val="FFFFFF"/>
                </a:solidFill>
                <a:latin typeface="Meiryo UI" panose="020B0604030504040204" pitchFamily="50" charset="-128"/>
                <a:ea typeface="Meiryo UI" panose="020B0604030504040204" pitchFamily="50" charset="-128"/>
              </a:rPr>
              <a:t>事業開始</a:t>
            </a:r>
            <a:r>
              <a:rPr kumimoji="1" lang="en-US" altLang="ja-JP" sz="1200" b="1" u="sng" dirty="0">
                <a:solidFill>
                  <a:srgbClr val="FFFFFF"/>
                </a:solidFill>
                <a:latin typeface="Meiryo UI" panose="020B0604030504040204" pitchFamily="50" charset="-128"/>
                <a:ea typeface="Meiryo UI" panose="020B0604030504040204" pitchFamily="50" charset="-128"/>
              </a:rPr>
              <a:t>)</a:t>
            </a:r>
            <a:r>
              <a:rPr kumimoji="1" lang="ja-JP" altLang="en-US" sz="1200" b="1" u="sng" dirty="0">
                <a:solidFill>
                  <a:srgbClr val="FFFFFF"/>
                </a:solidFill>
                <a:latin typeface="Meiryo UI" panose="020B0604030504040204" pitchFamily="50" charset="-128"/>
                <a:ea typeface="Meiryo UI" panose="020B0604030504040204" pitchFamily="50" charset="-128"/>
              </a:rPr>
              <a:t>が</a:t>
            </a:r>
            <a:r>
              <a:rPr kumimoji="1" lang="en-US" altLang="ja-JP" sz="1200" b="1" u="sng" dirty="0">
                <a:solidFill>
                  <a:srgbClr val="FFFFFF"/>
                </a:solidFill>
                <a:latin typeface="Meiryo UI" panose="020B0604030504040204" pitchFamily="50" charset="-128"/>
                <a:ea typeface="Meiryo UI" panose="020B0604030504040204" pitchFamily="50" charset="-128"/>
              </a:rPr>
              <a:t>11</a:t>
            </a:r>
            <a:r>
              <a:rPr kumimoji="1" lang="ja-JP" altLang="en-US" sz="1200" b="1" u="sng" dirty="0">
                <a:solidFill>
                  <a:srgbClr val="FFFFFF"/>
                </a:solidFill>
                <a:latin typeface="Meiryo UI" panose="020B0604030504040204" pitchFamily="50" charset="-128"/>
                <a:ea typeface="Meiryo UI" panose="020B0604030504040204" pitchFamily="50" charset="-128"/>
              </a:rPr>
              <a:t>月になる前提</a:t>
            </a:r>
            <a:r>
              <a:rPr kumimoji="1" lang="ja-JP" altLang="en-US" sz="1200" dirty="0">
                <a:solidFill>
                  <a:srgbClr val="FFFFFF"/>
                </a:solidFill>
                <a:latin typeface="Meiryo UI" panose="020B0604030504040204" pitchFamily="50" charset="-128"/>
                <a:ea typeface="Meiryo UI" panose="020B0604030504040204" pitchFamily="50" charset="-128"/>
              </a:rPr>
              <a:t>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スケジュールを組んでいただければと思いますが、採択時期によっては前後する可能性があります。</a:t>
            </a:r>
          </a:p>
        </p:txBody>
      </p:sp>
      <p:cxnSp>
        <p:nvCxnSpPr>
          <p:cNvPr id="4" name="Straight Connector 5">
            <a:extLst>
              <a:ext uri="{FF2B5EF4-FFF2-40B4-BE49-F238E27FC236}">
                <a16:creationId xmlns:a16="http://schemas.microsoft.com/office/drawing/2014/main" id="{55BBF6C2-C4A2-ADCD-4E9A-F75A56745472}"/>
              </a:ext>
            </a:extLst>
          </p:cNvPr>
          <p:cNvCxnSpPr/>
          <p:nvPr/>
        </p:nvCxnSpPr>
        <p:spPr>
          <a:xfrm>
            <a:off x="630001" y="1651696"/>
            <a:ext cx="1093335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Rectangle 11">
            <a:extLst>
              <a:ext uri="{FF2B5EF4-FFF2-40B4-BE49-F238E27FC236}">
                <a16:creationId xmlns:a16="http://schemas.microsoft.com/office/drawing/2014/main" id="{51B10392-C91E-2FCF-D92A-7BDA60CB8408}"/>
              </a:ext>
            </a:extLst>
          </p:cNvPr>
          <p:cNvSpPr/>
          <p:nvPr/>
        </p:nvSpPr>
        <p:spPr>
          <a:xfrm>
            <a:off x="1509824"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10</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a:solidFill>
                <a:srgbClr val="575757"/>
              </a:solidFill>
              <a:latin typeface="Meiryo UI" panose="020B0604030504040204" pitchFamily="50" charset="-128"/>
              <a:ea typeface="Meiryo UI" panose="020B0604030504040204" pitchFamily="50" charset="-128"/>
            </a:endParaRPr>
          </a:p>
        </p:txBody>
      </p:sp>
      <p:sp>
        <p:nvSpPr>
          <p:cNvPr id="9" name="Rectangle 17">
            <a:extLst>
              <a:ext uri="{FF2B5EF4-FFF2-40B4-BE49-F238E27FC236}">
                <a16:creationId xmlns:a16="http://schemas.microsoft.com/office/drawing/2014/main" id="{5AB6B113-E5C0-BEB5-6266-57FB80D3848A}"/>
              </a:ext>
            </a:extLst>
          </p:cNvPr>
          <p:cNvSpPr/>
          <p:nvPr/>
        </p:nvSpPr>
        <p:spPr>
          <a:xfrm>
            <a:off x="3597219"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0" name="Rectangle 18">
            <a:extLst>
              <a:ext uri="{FF2B5EF4-FFF2-40B4-BE49-F238E27FC236}">
                <a16:creationId xmlns:a16="http://schemas.microsoft.com/office/drawing/2014/main" id="{AFDFF6A2-6CB3-68FC-F8AC-8EE389B1F29A}"/>
              </a:ext>
            </a:extLst>
          </p:cNvPr>
          <p:cNvSpPr/>
          <p:nvPr/>
        </p:nvSpPr>
        <p:spPr>
          <a:xfrm>
            <a:off x="5684614"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1" name="Rectangle 19">
            <a:extLst>
              <a:ext uri="{FF2B5EF4-FFF2-40B4-BE49-F238E27FC236}">
                <a16:creationId xmlns:a16="http://schemas.microsoft.com/office/drawing/2014/main" id="{1260362D-F8BF-1B2D-7748-09077F32E8DC}"/>
              </a:ext>
            </a:extLst>
          </p:cNvPr>
          <p:cNvSpPr/>
          <p:nvPr/>
        </p:nvSpPr>
        <p:spPr>
          <a:xfrm>
            <a:off x="7772009"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2" name="Rectangle 20">
            <a:extLst>
              <a:ext uri="{FF2B5EF4-FFF2-40B4-BE49-F238E27FC236}">
                <a16:creationId xmlns:a16="http://schemas.microsoft.com/office/drawing/2014/main" id="{E713C310-9AD6-4D13-9347-001A897CA35A}"/>
              </a:ext>
            </a:extLst>
          </p:cNvPr>
          <p:cNvSpPr/>
          <p:nvPr/>
        </p:nvSpPr>
        <p:spPr>
          <a:xfrm>
            <a:off x="9859402"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cxnSp>
        <p:nvCxnSpPr>
          <p:cNvPr id="13" name="Straight Connector 22">
            <a:extLst>
              <a:ext uri="{FF2B5EF4-FFF2-40B4-BE49-F238E27FC236}">
                <a16:creationId xmlns:a16="http://schemas.microsoft.com/office/drawing/2014/main" id="{EA101679-EB26-B68B-C264-6161A0454B7F}"/>
              </a:ext>
            </a:extLst>
          </p:cNvPr>
          <p:cNvCxnSpPr>
            <a:cxnSpLocks/>
          </p:cNvCxnSpPr>
          <p:nvPr/>
        </p:nvCxnSpPr>
        <p:spPr>
          <a:xfrm>
            <a:off x="3181867"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Connector 26">
            <a:extLst>
              <a:ext uri="{FF2B5EF4-FFF2-40B4-BE49-F238E27FC236}">
                <a16:creationId xmlns:a16="http://schemas.microsoft.com/office/drawing/2014/main" id="{0ABC16C4-2750-85F0-55C6-918025B93D6B}"/>
              </a:ext>
            </a:extLst>
          </p:cNvPr>
          <p:cNvCxnSpPr>
            <a:cxnSpLocks/>
          </p:cNvCxnSpPr>
          <p:nvPr/>
        </p:nvCxnSpPr>
        <p:spPr>
          <a:xfrm>
            <a:off x="5269262"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 name="Straight Connector 27">
            <a:extLst>
              <a:ext uri="{FF2B5EF4-FFF2-40B4-BE49-F238E27FC236}">
                <a16:creationId xmlns:a16="http://schemas.microsoft.com/office/drawing/2014/main" id="{469370F5-44FB-5954-5709-9FDC75301BC9}"/>
              </a:ext>
            </a:extLst>
          </p:cNvPr>
          <p:cNvCxnSpPr>
            <a:cxnSpLocks/>
          </p:cNvCxnSpPr>
          <p:nvPr/>
        </p:nvCxnSpPr>
        <p:spPr>
          <a:xfrm>
            <a:off x="7356657"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Straight Connector 29">
            <a:extLst>
              <a:ext uri="{FF2B5EF4-FFF2-40B4-BE49-F238E27FC236}">
                <a16:creationId xmlns:a16="http://schemas.microsoft.com/office/drawing/2014/main" id="{A3BD7DFE-11D5-E906-3935-488C68F57F77}"/>
              </a:ext>
            </a:extLst>
          </p:cNvPr>
          <p:cNvCxnSpPr>
            <a:cxnSpLocks/>
          </p:cNvCxnSpPr>
          <p:nvPr/>
        </p:nvCxnSpPr>
        <p:spPr>
          <a:xfrm>
            <a:off x="9444052"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Rectangle 24">
            <a:extLst>
              <a:ext uri="{FF2B5EF4-FFF2-40B4-BE49-F238E27FC236}">
                <a16:creationId xmlns:a16="http://schemas.microsoft.com/office/drawing/2014/main" id="{4F0B4CF7-574B-FFCD-CBA4-B538EB02CB26}"/>
              </a:ext>
            </a:extLst>
          </p:cNvPr>
          <p:cNvSpPr/>
          <p:nvPr/>
        </p:nvSpPr>
        <p:spPr>
          <a:xfrm>
            <a:off x="9049969" y="1741696"/>
            <a:ext cx="3066473"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今年度実証期間中に示唆が得られるような</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ja-JP" altLang="en-US" sz="1200" dirty="0">
                <a:solidFill>
                  <a:schemeClr val="tx1"/>
                </a:solidFill>
                <a:latin typeface="Trebuchet MS" panose="020B0603020202020204" pitchFamily="34" charset="0"/>
                <a:ea typeface="Meiryo UI" panose="020B0604030504040204" pitchFamily="50" charset="-128"/>
              </a:rPr>
              <a:t>スケジュールを記載してください。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加点⑤</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cxnSp>
        <p:nvCxnSpPr>
          <p:cNvPr id="6" name="Straight Connector 5">
            <a:extLst>
              <a:ext uri="{FF2B5EF4-FFF2-40B4-BE49-F238E27FC236}">
                <a16:creationId xmlns:a16="http://schemas.microsoft.com/office/drawing/2014/main" id="{AF06E2A8-D49C-A1B2-DBFA-6A89F73179A3}"/>
              </a:ext>
            </a:extLst>
          </p:cNvPr>
          <p:cNvCxnSpPr/>
          <p:nvPr/>
        </p:nvCxnSpPr>
        <p:spPr>
          <a:xfrm>
            <a:off x="3181867" y="1186363"/>
            <a:ext cx="0" cy="4766965"/>
          </a:xfrm>
          <a:prstGeom prst="line">
            <a:avLst/>
          </a:prstGeom>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25ACE802-CFEC-D1E5-DD43-14C34EB0C695}"/>
              </a:ext>
            </a:extLst>
          </p:cNvPr>
          <p:cNvSpPr/>
          <p:nvPr/>
        </p:nvSpPr>
        <p:spPr>
          <a:xfrm>
            <a:off x="2827816" y="1031132"/>
            <a:ext cx="708102" cy="332393"/>
          </a:xfrm>
          <a:prstGeom prst="rect">
            <a:avLst/>
          </a:prstGeom>
          <a:solidFill>
            <a:schemeClr val="tx2"/>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ja-JP" altLang="en-US" sz="1200" dirty="0">
                <a:solidFill>
                  <a:srgbClr val="FFFFFF"/>
                </a:solidFill>
                <a:latin typeface="Meiryo UI" panose="020B0604030504040204" pitchFamily="50" charset="-128"/>
                <a:ea typeface="Meiryo UI" panose="020B0604030504040204" pitchFamily="50" charset="-128"/>
              </a:rPr>
              <a:t>事業</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開始</a:t>
            </a:r>
            <a:endParaRPr kumimoji="1" lang="en-US" sz="1200" dirty="0" err="1">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0291398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6.</a:t>
            </a:r>
            <a:r>
              <a:rPr lang="ja-JP" altLang="en-US" dirty="0"/>
              <a:t>最終アウトプット</a:t>
            </a:r>
            <a:endParaRPr lang="en-US" sz="1600" dirty="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提案した事業の目的や内容・仕組み、運用体制等の説明 </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914400" lvl="1" indent="-457200">
              <a:buSzPct val="100000"/>
              <a:buFont typeface="Arial" panose="020B0604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a:t>
            </a:r>
          </a:p>
          <a:p>
            <a:pPr lvl="1">
              <a:buSzPct val="100000"/>
            </a:pPr>
            <a:endParaRPr kumimoji="1" lang="ja-JP" altLang="en-US"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提案した事業が関係者にもたらす効果・利点の検証結果 </a:t>
            </a:r>
          </a:p>
          <a:p>
            <a:pPr marL="914400" lvl="1" indent="-457200">
              <a:buSzPct val="100000"/>
              <a:buFont typeface="Arial" panose="020B0604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a:t>
            </a:r>
          </a:p>
          <a:p>
            <a:pPr lvl="1">
              <a:buSzPct val="100000"/>
            </a:pPr>
            <a:endParaRPr kumimoji="1" lang="en-US" altLang="ja-JP"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提案した事業が全国で自走・普及するにあたっての課題・示唆の整理</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914400" lvl="1" indent="-457200">
              <a:buSzPct val="100000"/>
              <a:buFont typeface="Arial" panose="020B0604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a:t>
            </a:r>
            <a:endParaRPr kumimoji="1" lang="ja-JP" altLang="en-US"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p:txBody>
      </p:sp>
      <p:sp>
        <p:nvSpPr>
          <p:cNvPr id="9" name="Rectangle 24">
            <a:extLst>
              <a:ext uri="{FF2B5EF4-FFF2-40B4-BE49-F238E27FC236}">
                <a16:creationId xmlns:a16="http://schemas.microsoft.com/office/drawing/2014/main" id="{386074D6-DB61-4CC8-B68C-FB156F298C26}"/>
              </a:ext>
            </a:extLst>
          </p:cNvPr>
          <p:cNvSpPr/>
          <p:nvPr/>
        </p:nvSpPr>
        <p:spPr>
          <a:xfrm>
            <a:off x="8958691" y="622802"/>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現時点で、どのような最終アウトプットの提出を想定しているかを記載してください。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ここに書いているのは事務局の想定している期待成果物ですが、ご提案される事業に合わせて、適宜具体化・修正ください。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09011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4466169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7</a:t>
            </a:r>
            <a:r>
              <a:rPr lang="en-US" altLang="ja-JP" dirty="0">
                <a:ea typeface="Meiryo UI" panose="020B0604030504040204" pitchFamily="50" charset="-128"/>
              </a:rPr>
              <a:t>.</a:t>
            </a:r>
            <a:r>
              <a:rPr lang="ja-JP" altLang="en-US" dirty="0">
                <a:ea typeface="Meiryo UI" panose="020B0604030504040204" pitchFamily="50" charset="-128"/>
              </a:rPr>
              <a:t>個人情報 </a:t>
            </a:r>
            <a:r>
              <a:rPr lang="en-US" altLang="ja-JP" dirty="0">
                <a:ea typeface="Meiryo UI" panose="020B0604030504040204" pitchFamily="50" charset="-128"/>
              </a:rPr>
              <a:t>(</a:t>
            </a:r>
            <a:r>
              <a:rPr lang="ja-JP" altLang="en-US" dirty="0">
                <a:ea typeface="Meiryo UI" panose="020B0604030504040204" pitchFamily="50" charset="-128"/>
              </a:rPr>
              <a:t>受講者の学習履歴 等</a:t>
            </a:r>
            <a:r>
              <a:rPr lang="en-US" altLang="ja-JP" dirty="0">
                <a:ea typeface="Meiryo UI" panose="020B0604030504040204" pitchFamily="50" charset="-128"/>
              </a:rPr>
              <a:t>)</a:t>
            </a:r>
            <a:r>
              <a:rPr lang="ja-JP" altLang="en-US" dirty="0"/>
              <a:t> 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83099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a:solidFill>
                  <a:srgbClr val="FFFFFF"/>
                </a:solidFill>
                <a:latin typeface="Meiryo UI" panose="020B0604030504040204" pitchFamily="50" charset="-128"/>
                <a:ea typeface="Meiryo UI" panose="020B0604030504040204" pitchFamily="50" charset="-128"/>
              </a:rPr>
              <a:t>(JIS / ISO </a:t>
            </a:r>
            <a:r>
              <a:rPr kumimoji="1" lang="ja-JP" altLang="en-US" sz="1200" dirty="0">
                <a:solidFill>
                  <a:srgbClr val="FFFFFF"/>
                </a:solidFill>
                <a:latin typeface="Meiryo UI" panose="020B0604030504040204" pitchFamily="50" charset="-128"/>
                <a:ea typeface="Meiryo UI" panose="020B0604030504040204" pitchFamily="50" charset="-128"/>
              </a:rPr>
              <a:t>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や、それらがない場合は個人情報に関する取扱いマニュアルなどをご記載ください。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8402898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a:t>
            </a:r>
            <a:r>
              <a:rPr lang="ja-JP" altLang="en-US" dirty="0">
                <a:ea typeface="Meiryo UI" panose="020B0604030504040204" pitchFamily="50" charset="-128"/>
              </a:rPr>
              <a:t>参考</a:t>
            </a:r>
            <a:r>
              <a:rPr lang="en-US" altLang="ja-JP" dirty="0">
                <a:ea typeface="Meiryo UI" panose="020B0604030504040204" pitchFamily="50" charset="-128"/>
              </a:rPr>
              <a:t>)</a:t>
            </a:r>
            <a:r>
              <a:rPr lang="ja-JP" altLang="en-US" dirty="0">
                <a:ea typeface="Meiryo UI" panose="020B0604030504040204" pitchFamily="50" charset="-128"/>
              </a:rPr>
              <a:t>支出計画の概要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22802"/>
            <a:ext cx="306647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036006"/>
            <a:ext cx="10934700" cy="5370188"/>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提案のサマリ</a:t>
            </a:r>
            <a:endParaRPr kumimoji="1" lang="en-US" altLang="ja-JP" sz="1000" dirty="0">
              <a:solidFill>
                <a:schemeClr val="tx1"/>
              </a:solidFill>
              <a:latin typeface="Trebuchet MS" panose="020B0603020202020204" pitchFamily="34" charset="0"/>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成果と効果測定方法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実施体制・実証フィールド</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継続的な事業展開プラン</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期待成果物</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 </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受講者の学習履歴 等</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参考</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支出計画の概要</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145654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ja-JP" altLang="en-US" dirty="0"/>
              <a:t>提案のサマリ</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722E403F-B16E-44D3-A1DE-C4695BB5B656}"/>
              </a:ext>
            </a:extLst>
          </p:cNvPr>
          <p:cNvGraphicFramePr>
            <a:graphicFrameLocks noGrp="1"/>
          </p:cNvGraphicFramePr>
          <p:nvPr>
            <p:extLst>
              <p:ext uri="{D42A27DB-BD31-4B8C-83A1-F6EECF244321}">
                <p14:modId xmlns:p14="http://schemas.microsoft.com/office/powerpoint/2010/main" val="259091045"/>
              </p:ext>
            </p:extLst>
          </p:nvPr>
        </p:nvGraphicFramePr>
        <p:xfrm>
          <a:off x="630000" y="1274593"/>
          <a:ext cx="10391555" cy="4706532"/>
        </p:xfrm>
        <a:graphic>
          <a:graphicData uri="http://schemas.openxmlformats.org/drawingml/2006/table">
            <a:tbl>
              <a:tblPr firstRow="1" bandRow="1">
                <a:tableStyleId>{5C22544A-7EE6-4342-B048-85BDC9FD1C3A}</a:tableStyleId>
              </a:tblPr>
              <a:tblGrid>
                <a:gridCol w="970200">
                  <a:extLst>
                    <a:ext uri="{9D8B030D-6E8A-4147-A177-3AD203B41FA5}">
                      <a16:colId xmlns:a16="http://schemas.microsoft.com/office/drawing/2014/main" val="3663302019"/>
                    </a:ext>
                  </a:extLst>
                </a:gridCol>
                <a:gridCol w="2802146">
                  <a:extLst>
                    <a:ext uri="{9D8B030D-6E8A-4147-A177-3AD203B41FA5}">
                      <a16:colId xmlns:a16="http://schemas.microsoft.com/office/drawing/2014/main" val="164871375"/>
                    </a:ext>
                  </a:extLst>
                </a:gridCol>
                <a:gridCol w="1042292">
                  <a:extLst>
                    <a:ext uri="{9D8B030D-6E8A-4147-A177-3AD203B41FA5}">
                      <a16:colId xmlns:a16="http://schemas.microsoft.com/office/drawing/2014/main" val="2619398578"/>
                    </a:ext>
                  </a:extLst>
                </a:gridCol>
                <a:gridCol w="5576917">
                  <a:extLst>
                    <a:ext uri="{9D8B030D-6E8A-4147-A177-3AD203B41FA5}">
                      <a16:colId xmlns:a16="http://schemas.microsoft.com/office/drawing/2014/main" val="206671746"/>
                    </a:ext>
                  </a:extLst>
                </a:gridCol>
              </a:tblGrid>
              <a:tr h="316515">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項目</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対応する</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事業内容に</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係る要件</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提案概要</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316515">
                <a:tc rowSpan="3">
                  <a:txBody>
                    <a:bodyPr/>
                    <a:lstStyle/>
                    <a:p>
                      <a:r>
                        <a:rPr lang="ja-JP" altLang="en-US" sz="1400" dirty="0">
                          <a:solidFill>
                            <a:srgbClr val="575757"/>
                          </a:solidFill>
                          <a:latin typeface="Meiryo UI" panose="020B0604030504040204" pitchFamily="50" charset="-128"/>
                          <a:ea typeface="Meiryo UI" panose="020B0604030504040204" pitchFamily="50" charset="-128"/>
                        </a:rPr>
                        <a:t>必須要素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a:solidFill>
                            <a:srgbClr val="575757"/>
                          </a:solidFill>
                          <a:latin typeface="Meiryo UI" panose="020B0604030504040204" pitchFamily="50" charset="-128"/>
                          <a:ea typeface="Meiryo UI" panose="020B0604030504040204" pitchFamily="50" charset="-128"/>
                        </a:rPr>
                        <a:t>新規サービスのプロトタイプの検証</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44684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成果と効果測定方法</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②</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44684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ガイドラインの遵守</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③</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0067911"/>
                  </a:ext>
                </a:extLst>
              </a:tr>
              <a:tr h="446844">
                <a:tc rowSpan="6">
                  <a:txBody>
                    <a:bodyPr/>
                    <a:lstStyle/>
                    <a:p>
                      <a:r>
                        <a:rPr lang="ja-JP" altLang="en-US" sz="1400" dirty="0">
                          <a:solidFill>
                            <a:srgbClr val="575757"/>
                          </a:solidFill>
                          <a:latin typeface="Meiryo UI" panose="020B0604030504040204" pitchFamily="50" charset="-128"/>
                          <a:ea typeface="Meiryo UI" panose="020B0604030504040204" pitchFamily="50" charset="-128"/>
                        </a:rPr>
                        <a:t>加点要素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教育機関の協力</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④</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0495514"/>
                  </a:ext>
                </a:extLst>
              </a:tr>
              <a:tr h="3600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ロードマップの実現性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⑤</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3600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過去の経験</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⑥</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360000">
                <a:tc vMerge="1">
                  <a:txBody>
                    <a:bodyPr/>
                    <a:lstStyle/>
                    <a:p>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成果と効果測定方法の</a:t>
                      </a:r>
                      <a:br>
                        <a:rPr lang="ja-JP" altLang="en-US" sz="1400" dirty="0">
                          <a:solidFill>
                            <a:srgbClr val="575757"/>
                          </a:solidFill>
                          <a:latin typeface="Meiryo UI" panose="020B0604030504040204" pitchFamily="50" charset="-128"/>
                          <a:ea typeface="Meiryo UI" panose="020B0604030504040204" pitchFamily="50" charset="-128"/>
                        </a:rPr>
                      </a:br>
                      <a:r>
                        <a:rPr lang="ja-JP" altLang="en-US" sz="1400" dirty="0">
                          <a:solidFill>
                            <a:srgbClr val="575757"/>
                          </a:solidFill>
                          <a:latin typeface="Meiryo UI" panose="020B0604030504040204" pitchFamily="50" charset="-128"/>
                          <a:ea typeface="Meiryo UI" panose="020B0604030504040204" pitchFamily="50" charset="-128"/>
                        </a:rPr>
                        <a:t>具体性</a:t>
                      </a:r>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⑦</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r h="360000">
                <a:tc vMerge="1">
                  <a:txBody>
                    <a:bodyPr/>
                    <a:lstStyle/>
                    <a:p>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実証以降のロードマップの</a:t>
                      </a:r>
                      <a:br>
                        <a:rPr lang="en-US" altLang="ja-JP" sz="1400" dirty="0">
                          <a:solidFill>
                            <a:srgbClr val="575757"/>
                          </a:solidFill>
                          <a:latin typeface="Meiryo UI" panose="020B0604030504040204" pitchFamily="50" charset="-128"/>
                          <a:ea typeface="Meiryo UI" panose="020B0604030504040204" pitchFamily="50" charset="-128"/>
                        </a:rPr>
                      </a:br>
                      <a:r>
                        <a:rPr lang="ja-JP" altLang="en-US" sz="1400" dirty="0">
                          <a:solidFill>
                            <a:srgbClr val="575757"/>
                          </a:solidFill>
                          <a:latin typeface="Meiryo UI" panose="020B0604030504040204" pitchFamily="50" charset="-128"/>
                          <a:ea typeface="Meiryo UI" panose="020B0604030504040204" pitchFamily="50" charset="-128"/>
                        </a:rPr>
                        <a:t>具体性・実現性</a:t>
                      </a:r>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932048"/>
                  </a:ext>
                </a:extLst>
              </a:tr>
              <a:tr h="3600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独自性・新規性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⑨</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8873626"/>
                  </a:ext>
                </a:extLst>
              </a:tr>
            </a:tbl>
          </a:graphicData>
        </a:graphic>
      </p:graphicFrame>
      <p:sp>
        <p:nvSpPr>
          <p:cNvPr id="8" name="Rectangle 24">
            <a:extLst>
              <a:ext uri="{FF2B5EF4-FFF2-40B4-BE49-F238E27FC236}">
                <a16:creationId xmlns:a16="http://schemas.microsoft.com/office/drawing/2014/main" id="{310F7EE3-1CE6-43E8-8103-953E279F1739}"/>
              </a:ext>
            </a:extLst>
          </p:cNvPr>
          <p:cNvSpPr/>
          <p:nvPr/>
        </p:nvSpPr>
        <p:spPr>
          <a:xfrm>
            <a:off x="8958691" y="622802"/>
            <a:ext cx="3066473" cy="124649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実証の概要を簡潔に記載してください。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●少なくとも必須要素は記入してください。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●加点要素は必要なところだけ記入し、該当がない場合は「</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該当なし</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」と記入してください。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8E3655D5-62EF-327E-552C-E3C482057AF0}"/>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5288122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pPr>
              <a:spcBef>
                <a:spcPts val="0"/>
              </a:spcBef>
              <a:spcAft>
                <a:spcPts val="0"/>
              </a:spcAft>
              <a:buNone/>
            </a:pPr>
            <a:r>
              <a:rPr lang="en-US" altLang="ja-JP" dirty="0"/>
              <a:t>1.</a:t>
            </a:r>
            <a:r>
              <a:rPr lang="ja-JP" altLang="en-US" dirty="0"/>
              <a:t>背景と目的</a:t>
            </a:r>
            <a:r>
              <a:rPr lang="en-US" altLang="ja-JP" dirty="0"/>
              <a:t>)</a:t>
            </a:r>
            <a:r>
              <a:rPr lang="ja-JP" altLang="en-US" dirty="0"/>
              <a:t>本事業が目指す生成</a:t>
            </a:r>
            <a:r>
              <a:rPr lang="en-US" altLang="ja-JP" dirty="0"/>
              <a:t>AI</a:t>
            </a:r>
            <a:r>
              <a:rPr lang="ja-JP" altLang="en-US" dirty="0"/>
              <a:t>を活用した教育現場のあるべき姿</a:t>
            </a:r>
            <a:endParaRPr lang="en-US" sz="1600" dirty="0">
              <a:solidFill>
                <a:srgbClr val="575757"/>
              </a:solidFill>
              <a:latin typeface="Trebuchet MS" panose="020B0603020202020204" pitchFamily="34" charset="0"/>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987567" y="116181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最終的に目指す”あるべき姿”を描いてください。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24">
            <a:extLst>
              <a:ext uri="{FF2B5EF4-FFF2-40B4-BE49-F238E27FC236}">
                <a16:creationId xmlns:a16="http://schemas.microsoft.com/office/drawing/2014/main" id="{26AF6FE4-47EC-4490-6EAC-C29BC3C5337C}"/>
              </a:ext>
            </a:extLst>
          </p:cNvPr>
          <p:cNvSpPr/>
          <p:nvPr/>
        </p:nvSpPr>
        <p:spPr>
          <a:xfrm>
            <a:off x="8987566" y="256046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本実証の終了時に実現する姿ではなく、</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ja-JP" altLang="en-US" sz="1200" dirty="0">
                <a:solidFill>
                  <a:srgbClr val="575757"/>
                </a:solidFill>
                <a:latin typeface="Meiryo UI" panose="020B0604030504040204" pitchFamily="50" charset="-128"/>
                <a:ea typeface="Meiryo UI" panose="020B0604030504040204" pitchFamily="50" charset="-128"/>
              </a:rPr>
              <a:t>中長期で実現したい姿を記載してください。</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8" name="Rectangle 24">
            <a:extLst>
              <a:ext uri="{FF2B5EF4-FFF2-40B4-BE49-F238E27FC236}">
                <a16:creationId xmlns:a16="http://schemas.microsoft.com/office/drawing/2014/main" id="{C57E69BE-F859-6C60-74C0-04865E85B318}"/>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482275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4367727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背景と目的</a:t>
            </a:r>
            <a:r>
              <a:rPr lang="en-US" altLang="ja-JP" dirty="0"/>
              <a:t>)</a:t>
            </a:r>
            <a:r>
              <a:rPr lang="ja-JP" altLang="en-US" dirty="0"/>
              <a:t>あるべき姿に向けて、解決するべき課題</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解決すべき課題</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1" name="ee4pHeader3">
            <a:extLst>
              <a:ext uri="{FF2B5EF4-FFF2-40B4-BE49-F238E27FC236}">
                <a16:creationId xmlns:a16="http://schemas.microsoft.com/office/drawing/2014/main" id="{0D7DBAD8-58EE-40C2-AF2F-6DE80453D61E}"/>
              </a:ext>
            </a:extLst>
          </p:cNvPr>
          <p:cNvSpPr txBox="1"/>
          <p:nvPr/>
        </p:nvSpPr>
        <p:spPr>
          <a:xfrm>
            <a:off x="6567536" y="1381454"/>
            <a:ext cx="4995815"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本実証でチャレンジすること</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6567536" y="1862996"/>
            <a:ext cx="499581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Isosceles Triangle 2">
            <a:extLst>
              <a:ext uri="{FF2B5EF4-FFF2-40B4-BE49-F238E27FC236}">
                <a16:creationId xmlns:a16="http://schemas.microsoft.com/office/drawing/2014/main" id="{C6DCD8FB-A24D-486E-81C0-08597FA253F6}"/>
              </a:ext>
            </a:extLst>
          </p:cNvPr>
          <p:cNvSpPr/>
          <p:nvPr/>
        </p:nvSpPr>
        <p:spPr>
          <a:xfrm rot="5400000">
            <a:off x="5077224" y="4034063"/>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958691" y="111892"/>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前頁のあるべき姿を踏まえて、現状、どんな解決すべき課題があるのか、そしてその課題の解決に向けて、本実証で何にチャレンジするのかを簡潔に書いてください。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2D228B61-0CDA-7552-4ABC-7A9F02D012B8}"/>
              </a:ext>
            </a:extLst>
          </p:cNvPr>
          <p:cNvSpPr/>
          <p:nvPr/>
        </p:nvSpPr>
        <p:spPr>
          <a:xfrm>
            <a:off x="2559341" y="207055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前ページで記載いただいた「</a:t>
            </a:r>
            <a:r>
              <a:rPr kumimoji="1" lang="ja-JP" altLang="en-US" sz="1200" dirty="0">
                <a:solidFill>
                  <a:schemeClr val="tx1"/>
                </a:solidFill>
                <a:latin typeface="Trebuchet MS" panose="020B0603020202020204" pitchFamily="34" charset="0"/>
                <a:ea typeface="Meiryo UI" panose="020B0604030504040204" pitchFamily="50" charset="-128"/>
              </a:rPr>
              <a:t>あるべき姿」の実現に向けて、解決するべき課題は何かを記載してください。</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23" name="正方形/長方形 6">
            <a:extLst>
              <a:ext uri="{FF2B5EF4-FFF2-40B4-BE49-F238E27FC236}">
                <a16:creationId xmlns:a16="http://schemas.microsoft.com/office/drawing/2014/main" id="{B0F76257-9A81-4AE2-AC96-681EBF5F5DA7}"/>
              </a:ext>
            </a:extLst>
          </p:cNvPr>
          <p:cNvSpPr/>
          <p:nvPr/>
        </p:nvSpPr>
        <p:spPr>
          <a:xfrm>
            <a:off x="8050900" y="2081213"/>
            <a:ext cx="3512451"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p:txBody>
      </p:sp>
      <p:sp>
        <p:nvSpPr>
          <p:cNvPr id="13" name="正方形/長方形 6">
            <a:extLst>
              <a:ext uri="{FF2B5EF4-FFF2-40B4-BE49-F238E27FC236}">
                <a16:creationId xmlns:a16="http://schemas.microsoft.com/office/drawing/2014/main" id="{CC2462F4-088F-7666-CD92-F5243DEAB188}"/>
              </a:ext>
            </a:extLst>
          </p:cNvPr>
          <p:cNvSpPr/>
          <p:nvPr/>
        </p:nvSpPr>
        <p:spPr>
          <a:xfrm>
            <a:off x="6567536" y="2081213"/>
            <a:ext cx="1359993"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検証する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教育現場の</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課題</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4" name="正方形/長方形 6">
            <a:extLst>
              <a:ext uri="{FF2B5EF4-FFF2-40B4-BE49-F238E27FC236}">
                <a16:creationId xmlns:a16="http://schemas.microsoft.com/office/drawing/2014/main" id="{A1312E06-7E81-79B0-10B3-6D8F1CE95DCA}"/>
              </a:ext>
            </a:extLst>
          </p:cNvPr>
          <p:cNvSpPr/>
          <p:nvPr/>
        </p:nvSpPr>
        <p:spPr>
          <a:xfrm>
            <a:off x="6567536" y="3058476"/>
            <a:ext cx="1359993"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実証内容</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7" name="正方形/長方形 6">
            <a:extLst>
              <a:ext uri="{FF2B5EF4-FFF2-40B4-BE49-F238E27FC236}">
                <a16:creationId xmlns:a16="http://schemas.microsoft.com/office/drawing/2014/main" id="{CD6D7A44-9D6B-3379-2596-80D7217B45B1}"/>
              </a:ext>
            </a:extLst>
          </p:cNvPr>
          <p:cNvSpPr/>
          <p:nvPr/>
        </p:nvSpPr>
        <p:spPr>
          <a:xfrm>
            <a:off x="8050900" y="3058476"/>
            <a:ext cx="3512451"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15" name="正方形/長方形 6">
            <a:extLst>
              <a:ext uri="{FF2B5EF4-FFF2-40B4-BE49-F238E27FC236}">
                <a16:creationId xmlns:a16="http://schemas.microsoft.com/office/drawing/2014/main" id="{75DA2A8F-A202-0B0E-E6C7-8AE44F170171}"/>
              </a:ext>
            </a:extLst>
          </p:cNvPr>
          <p:cNvSpPr/>
          <p:nvPr/>
        </p:nvSpPr>
        <p:spPr>
          <a:xfrm>
            <a:off x="6567536" y="5010835"/>
            <a:ext cx="1359993"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endParaRPr kumimoji="1" lang="en-US" altLang="ja-JP" sz="1400" dirty="0">
              <a:solidFill>
                <a:schemeClr val="tx2"/>
              </a:solidFill>
              <a:latin typeface="Trebuchet MS" panose="020B0603020202020204" pitchFamily="34" charset="0"/>
              <a:ea typeface="Meiryo UI" panose="020B0604030504040204" pitchFamily="50" charset="-128"/>
            </a:endParaRPr>
          </a:p>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実証成果</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8" name="正方形/長方形 6">
            <a:extLst>
              <a:ext uri="{FF2B5EF4-FFF2-40B4-BE49-F238E27FC236}">
                <a16:creationId xmlns:a16="http://schemas.microsoft.com/office/drawing/2014/main" id="{495D5278-D0DF-79BA-E4F0-EBE4B7372A71}"/>
              </a:ext>
            </a:extLst>
          </p:cNvPr>
          <p:cNvSpPr/>
          <p:nvPr/>
        </p:nvSpPr>
        <p:spPr>
          <a:xfrm>
            <a:off x="8050900" y="5010835"/>
            <a:ext cx="3512451"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cxnSp>
        <p:nvCxnSpPr>
          <p:cNvPr id="25" name="直線コネクタ 41">
            <a:extLst>
              <a:ext uri="{FF2B5EF4-FFF2-40B4-BE49-F238E27FC236}">
                <a16:creationId xmlns:a16="http://schemas.microsoft.com/office/drawing/2014/main" id="{580CAAAE-7A63-F9C9-F868-78345FC5407C}"/>
              </a:ext>
            </a:extLst>
          </p:cNvPr>
          <p:cNvCxnSpPr>
            <a:cxnSpLocks/>
          </p:cNvCxnSpPr>
          <p:nvPr/>
        </p:nvCxnSpPr>
        <p:spPr>
          <a:xfrm>
            <a:off x="6567536" y="2984294"/>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6" name="直線コネクタ 41">
            <a:extLst>
              <a:ext uri="{FF2B5EF4-FFF2-40B4-BE49-F238E27FC236}">
                <a16:creationId xmlns:a16="http://schemas.microsoft.com/office/drawing/2014/main" id="{FB92431D-80FB-B7FA-F7FB-316F012E2CB6}"/>
              </a:ext>
            </a:extLst>
          </p:cNvPr>
          <p:cNvCxnSpPr>
            <a:cxnSpLocks/>
          </p:cNvCxnSpPr>
          <p:nvPr/>
        </p:nvCxnSpPr>
        <p:spPr>
          <a:xfrm>
            <a:off x="6567536" y="4936653"/>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7" name="Rectangle 24">
            <a:extLst>
              <a:ext uri="{FF2B5EF4-FFF2-40B4-BE49-F238E27FC236}">
                <a16:creationId xmlns:a16="http://schemas.microsoft.com/office/drawing/2014/main" id="{C964AD3C-1B25-DEC6-A9C3-A1B644CDB587}"/>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cxnSp>
        <p:nvCxnSpPr>
          <p:cNvPr id="16" name="直線コネクタ 15">
            <a:extLst>
              <a:ext uri="{FF2B5EF4-FFF2-40B4-BE49-F238E27FC236}">
                <a16:creationId xmlns:a16="http://schemas.microsoft.com/office/drawing/2014/main" id="{51A5CB4D-FFD8-0A78-B26B-61EDD0ECB669}"/>
              </a:ext>
            </a:extLst>
          </p:cNvPr>
          <p:cNvCxnSpPr/>
          <p:nvPr/>
        </p:nvCxnSpPr>
        <p:spPr>
          <a:xfrm>
            <a:off x="7927530" y="2070551"/>
            <a:ext cx="0" cy="82889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8BA2A82-C9DE-9065-4B31-92A7D42A1D3F}"/>
              </a:ext>
            </a:extLst>
          </p:cNvPr>
          <p:cNvCxnSpPr/>
          <p:nvPr/>
        </p:nvCxnSpPr>
        <p:spPr>
          <a:xfrm>
            <a:off x="7927530" y="3058476"/>
            <a:ext cx="0" cy="180399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9B5B2ED-F923-E64B-450F-85866036F0F7}"/>
              </a:ext>
            </a:extLst>
          </p:cNvPr>
          <p:cNvCxnSpPr/>
          <p:nvPr/>
        </p:nvCxnSpPr>
        <p:spPr>
          <a:xfrm>
            <a:off x="7927530" y="5010835"/>
            <a:ext cx="0" cy="108956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Rectangle 24">
            <a:extLst>
              <a:ext uri="{FF2B5EF4-FFF2-40B4-BE49-F238E27FC236}">
                <a16:creationId xmlns:a16="http://schemas.microsoft.com/office/drawing/2014/main" id="{0AE6AEF8-043A-AFBF-393D-6131F7BFFBCF}"/>
              </a:ext>
            </a:extLst>
          </p:cNvPr>
          <p:cNvSpPr/>
          <p:nvPr/>
        </p:nvSpPr>
        <p:spPr>
          <a:xfrm>
            <a:off x="8958690" y="2070551"/>
            <a:ext cx="3066473" cy="1200329"/>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下記の内容を記載してください。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必須①</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どのような実証内容を想定しているか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どのような教育現場の課題解決を検証しようとしているか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検証ポイントが、あるべき姿の実現や現状の課題にどのように資するのか</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5162266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a:t>
            </a:r>
            <a:r>
              <a:rPr lang="en-US" altLang="ja-JP" dirty="0">
                <a:ea typeface="Meiryo UI" panose="020B0604030504040204" pitchFamily="50" charset="-128"/>
              </a:rPr>
              <a:t>)</a:t>
            </a:r>
            <a:r>
              <a:rPr lang="ja-JP" altLang="en-US" dirty="0">
                <a:ea typeface="Meiryo UI" panose="020B0604030504040204" pitchFamily="50" charset="-128"/>
              </a:rPr>
              <a:t>概要</a:t>
            </a:r>
            <a:endParaRPr lang="en-US" sz="1600" dirty="0">
              <a:solidFill>
                <a:srgbClr val="575757"/>
              </a:solidFill>
              <a:latin typeface="Trebuchet MS" panose="020B0603020202020204" pitchFamily="34" charset="0"/>
            </a:endParaRPr>
          </a:p>
        </p:txBody>
      </p:sp>
      <p:graphicFrame>
        <p:nvGraphicFramePr>
          <p:cNvPr id="15" name="Table 3">
            <a:extLst>
              <a:ext uri="{FF2B5EF4-FFF2-40B4-BE49-F238E27FC236}">
                <a16:creationId xmlns:a16="http://schemas.microsoft.com/office/drawing/2014/main" id="{FFFF5802-941B-44CA-9C24-C0A14A95486B}"/>
              </a:ext>
            </a:extLst>
          </p:cNvPr>
          <p:cNvGraphicFramePr>
            <a:graphicFrameLocks noGrp="1"/>
          </p:cNvGraphicFramePr>
          <p:nvPr>
            <p:extLst>
              <p:ext uri="{D42A27DB-BD31-4B8C-83A1-F6EECF244321}">
                <p14:modId xmlns:p14="http://schemas.microsoft.com/office/powerpoint/2010/main" val="2520572331"/>
              </p:ext>
            </p:extLst>
          </p:nvPr>
        </p:nvGraphicFramePr>
        <p:xfrm>
          <a:off x="629999" y="1581150"/>
          <a:ext cx="10933352" cy="4500762"/>
        </p:xfrm>
        <a:graphic>
          <a:graphicData uri="http://schemas.openxmlformats.org/drawingml/2006/table">
            <a:tbl>
              <a:tblPr firstRow="1" bandRow="1">
                <a:tableStyleId>{5C22544A-7EE6-4342-B048-85BDC9FD1C3A}</a:tableStyleId>
              </a:tblPr>
              <a:tblGrid>
                <a:gridCol w="2733338">
                  <a:extLst>
                    <a:ext uri="{9D8B030D-6E8A-4147-A177-3AD203B41FA5}">
                      <a16:colId xmlns:a16="http://schemas.microsoft.com/office/drawing/2014/main" val="2286045957"/>
                    </a:ext>
                  </a:extLst>
                </a:gridCol>
                <a:gridCol w="2733338">
                  <a:extLst>
                    <a:ext uri="{9D8B030D-6E8A-4147-A177-3AD203B41FA5}">
                      <a16:colId xmlns:a16="http://schemas.microsoft.com/office/drawing/2014/main" val="2460396383"/>
                    </a:ext>
                  </a:extLst>
                </a:gridCol>
                <a:gridCol w="2733338">
                  <a:extLst>
                    <a:ext uri="{9D8B030D-6E8A-4147-A177-3AD203B41FA5}">
                      <a16:colId xmlns:a16="http://schemas.microsoft.com/office/drawing/2014/main" val="2073487949"/>
                    </a:ext>
                  </a:extLst>
                </a:gridCol>
                <a:gridCol w="2733338">
                  <a:extLst>
                    <a:ext uri="{9D8B030D-6E8A-4147-A177-3AD203B41FA5}">
                      <a16:colId xmlns:a16="http://schemas.microsoft.com/office/drawing/2014/main" val="1298417420"/>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狙い</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取組内容</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3" name="Rectangle 24">
            <a:extLst>
              <a:ext uri="{FF2B5EF4-FFF2-40B4-BE49-F238E27FC236}">
                <a16:creationId xmlns:a16="http://schemas.microsoft.com/office/drawing/2014/main" id="{1B9BF979-637B-2FF8-A5BC-695EEA177B55}"/>
              </a:ext>
            </a:extLst>
          </p:cNvPr>
          <p:cNvSpPr/>
          <p:nvPr/>
        </p:nvSpPr>
        <p:spPr>
          <a:xfrm>
            <a:off x="8958691" y="14728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●概要や詳細の中に、狙い、取組内容、期待される成果を、具体的に記載してください。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24">
            <a:extLst>
              <a:ext uri="{FF2B5EF4-FFF2-40B4-BE49-F238E27FC236}">
                <a16:creationId xmlns:a16="http://schemas.microsoft.com/office/drawing/2014/main" id="{E2604F99-1854-C765-75B1-331A6BA743FF}"/>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1708192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実施内容</a:t>
            </a:r>
            <a:r>
              <a:rPr lang="en-US" altLang="ja-JP" dirty="0"/>
              <a:t>)</a:t>
            </a:r>
            <a:r>
              <a:rPr lang="ja-JP" altLang="en-US" dirty="0"/>
              <a:t>詳細</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53860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5" name="Rectangle 24">
            <a:extLst>
              <a:ext uri="{FF2B5EF4-FFF2-40B4-BE49-F238E27FC236}">
                <a16:creationId xmlns:a16="http://schemas.microsoft.com/office/drawing/2014/main" id="{217AB60D-E43F-BF84-A15D-530D59A6D852}"/>
              </a:ext>
            </a:extLst>
          </p:cNvPr>
          <p:cNvSpPr/>
          <p:nvPr/>
        </p:nvSpPr>
        <p:spPr>
          <a:xfrm>
            <a:off x="8958690" y="1798280"/>
            <a:ext cx="3066473" cy="1723549"/>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学校における実証の場合はガイドラインをどういった観点で遵守しているか記載してください。</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a:t>
            </a:r>
            <a:r>
              <a:rPr kumimoji="1" lang="en-US" altLang="ja-JP" sz="1200" dirty="0">
                <a:solidFill>
                  <a:schemeClr val="tx1"/>
                </a:solidFill>
                <a:latin typeface="Trebuchet MS" panose="020B0603020202020204" pitchFamily="34" charset="0"/>
                <a:ea typeface="Meiryo UI" panose="020B0604030504040204" pitchFamily="50" charset="-128"/>
              </a:rPr>
              <a:t>)</a:t>
            </a: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これまでに教育現場の業務削減</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効率化について取り組んだ経験がある場合は、これまでの取組との差分を明確化してください。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a:t>
            </a:r>
            <a:r>
              <a:rPr kumimoji="1" lang="en-US" altLang="ja-JP" sz="1200" dirty="0">
                <a:solidFill>
                  <a:schemeClr val="tx1"/>
                </a:solidFill>
                <a:latin typeface="Trebuchet MS" panose="020B0603020202020204" pitchFamily="34" charset="0"/>
                <a:ea typeface="Meiryo UI" panose="020B0604030504040204" pitchFamily="50" charset="-128"/>
              </a:rPr>
              <a:t>)</a:t>
            </a: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また、今回の取組がどのように新規性・独自性があるかについても記載してください。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加点⑨</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835663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a:t>
            </a:r>
            <a:r>
              <a:rPr lang="ja-JP" altLang="en-US" dirty="0"/>
              <a:t>実証によって見込まれる成果と効果測定方法</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本実証によって見込まれる成果と効果測定方法を記載してください。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graphicFrame>
        <p:nvGraphicFramePr>
          <p:cNvPr id="11" name="Table 3">
            <a:extLst>
              <a:ext uri="{FF2B5EF4-FFF2-40B4-BE49-F238E27FC236}">
                <a16:creationId xmlns:a16="http://schemas.microsoft.com/office/drawing/2014/main" id="{CCCF0E50-982F-CCFB-5F4F-6B6FEA4F5F11}"/>
              </a:ext>
            </a:extLst>
          </p:cNvPr>
          <p:cNvGraphicFramePr>
            <a:graphicFrameLocks noGrp="1"/>
          </p:cNvGraphicFramePr>
          <p:nvPr>
            <p:extLst>
              <p:ext uri="{D42A27DB-BD31-4B8C-83A1-F6EECF244321}">
                <p14:modId xmlns:p14="http://schemas.microsoft.com/office/powerpoint/2010/main" val="877753726"/>
              </p:ext>
            </p:extLst>
          </p:nvPr>
        </p:nvGraphicFramePr>
        <p:xfrm>
          <a:off x="629999" y="1581150"/>
          <a:ext cx="10933350" cy="4500762"/>
        </p:xfrm>
        <a:graphic>
          <a:graphicData uri="http://schemas.openxmlformats.org/drawingml/2006/table">
            <a:tbl>
              <a:tblPr firstRow="1" bandRow="1">
                <a:tableStyleId>{5C22544A-7EE6-4342-B048-85BDC9FD1C3A}</a:tableStyleId>
              </a:tblPr>
              <a:tblGrid>
                <a:gridCol w="2730058">
                  <a:extLst>
                    <a:ext uri="{9D8B030D-6E8A-4147-A177-3AD203B41FA5}">
                      <a16:colId xmlns:a16="http://schemas.microsoft.com/office/drawing/2014/main" val="2286045957"/>
                    </a:ext>
                  </a:extLst>
                </a:gridCol>
                <a:gridCol w="4101646">
                  <a:extLst>
                    <a:ext uri="{9D8B030D-6E8A-4147-A177-3AD203B41FA5}">
                      <a16:colId xmlns:a16="http://schemas.microsoft.com/office/drawing/2014/main" val="2460396383"/>
                    </a:ext>
                  </a:extLst>
                </a:gridCol>
                <a:gridCol w="4101646">
                  <a:extLst>
                    <a:ext uri="{9D8B030D-6E8A-4147-A177-3AD203B41FA5}">
                      <a16:colId xmlns:a16="http://schemas.microsoft.com/office/drawing/2014/main" val="2073487949"/>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効果の測定方法</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7" name="Rectangle 24">
            <a:extLst>
              <a:ext uri="{FF2B5EF4-FFF2-40B4-BE49-F238E27FC236}">
                <a16:creationId xmlns:a16="http://schemas.microsoft.com/office/drawing/2014/main" id="{98FECF07-D70E-81AE-342E-EE67884890C3}"/>
              </a:ext>
            </a:extLst>
          </p:cNvPr>
          <p:cNvSpPr/>
          <p:nvPr/>
        </p:nvSpPr>
        <p:spPr>
          <a:xfrm>
            <a:off x="8958691" y="2056479"/>
            <a:ext cx="3066473" cy="135421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実証を通じて達成される成果とその効果測定</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ja-JP" altLang="en-US" sz="1200" dirty="0">
                <a:solidFill>
                  <a:schemeClr val="tx1"/>
                </a:solidFill>
                <a:latin typeface="Trebuchet MS" panose="020B0603020202020204" pitchFamily="34" charset="0"/>
                <a:ea typeface="Meiryo UI" panose="020B0604030504040204" pitchFamily="50" charset="-128"/>
              </a:rPr>
              <a:t>方法について、できるだけ詳細かつ実現可能な内容で記載してください。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必須②、加点⑦</a:t>
            </a:r>
            <a:r>
              <a:rPr kumimoji="1" lang="en-US" altLang="ja-JP" sz="1200" dirty="0">
                <a:solidFill>
                  <a:schemeClr val="tx1"/>
                </a:solidFill>
                <a:latin typeface="Trebuchet MS" panose="020B0603020202020204" pitchFamily="34" charset="0"/>
                <a:ea typeface="Meiryo UI" panose="020B0604030504040204" pitchFamily="50" charset="-128"/>
              </a:rPr>
              <a:t>)</a:t>
            </a: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例</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教育現場における業務量の変化をどのように測定するか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13" name="Rectangle 24">
            <a:extLst>
              <a:ext uri="{FF2B5EF4-FFF2-40B4-BE49-F238E27FC236}">
                <a16:creationId xmlns:a16="http://schemas.microsoft.com/office/drawing/2014/main" id="{AB9D6E39-FC16-2B90-0811-7DFC4E7E0984}"/>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0104139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7876318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実施体制・実証フィールド </a:t>
            </a:r>
            <a:r>
              <a:rPr lang="en-US" altLang="ja-JP" dirty="0"/>
              <a:t>(</a:t>
            </a:r>
            <a:r>
              <a:rPr lang="ja-JP" altLang="en-US" dirty="0"/>
              <a:t>実証自治体・実証校</a:t>
            </a:r>
            <a:r>
              <a:rPr lang="en-US" altLang="ja-JP" dirty="0"/>
              <a:t>)</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大学</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研究室</a:t>
            </a:r>
            <a:r>
              <a:rPr kumimoji="1" lang="en-US" altLang="ja-JP" sz="1600" dirty="0">
                <a:solidFill>
                  <a:schemeClr val="tx1"/>
                </a:solidFill>
                <a:latin typeface="Trebuchet MS" panose="020B0603020202020204" pitchFamily="34" charset="0"/>
                <a:ea typeface="Meiryo UI" panose="020B0604030504040204" pitchFamily="50" charset="-128"/>
              </a:rPr>
              <a:t> (XX</a:t>
            </a:r>
            <a:r>
              <a:rPr kumimoji="1" lang="ja-JP" altLang="en-US" sz="1600" dirty="0">
                <a:solidFill>
                  <a:schemeClr val="tx1"/>
                </a:solidFill>
                <a:latin typeface="Trebuchet MS" panose="020B0603020202020204" pitchFamily="34" charset="0"/>
                <a:ea typeface="Meiryo UI" panose="020B0604030504040204" pitchFamily="50" charset="-128"/>
              </a:rPr>
              <a:t>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教授</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助教</a:t>
            </a:r>
            <a:r>
              <a:rPr kumimoji="1" lang="en-US" altLang="ja-JP" sz="1600" dirty="0">
                <a:solidFill>
                  <a:schemeClr val="tx1"/>
                </a:solidFill>
                <a:latin typeface="Trebuchet MS" panose="020B0603020202020204" pitchFamily="34" charset="0"/>
                <a:ea typeface="Meiryo UI" panose="020B0604030504040204" pitchFamily="50" charset="-128"/>
              </a:rPr>
              <a:t>)</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監修</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謝金支払先</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大学 </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先生 </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実証フィールド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16" name="Rectangle 15">
            <a:extLst>
              <a:ext uri="{FF2B5EF4-FFF2-40B4-BE49-F238E27FC236}">
                <a16:creationId xmlns:a16="http://schemas.microsoft.com/office/drawing/2014/main" id="{3A1DD5B5-C909-4710-A1DD-49C378F39295}"/>
              </a:ext>
            </a:extLst>
          </p:cNvPr>
          <p:cNvSpPr/>
          <p:nvPr/>
        </p:nvSpPr>
        <p:spPr>
          <a:xfrm>
            <a:off x="8958691" y="622802"/>
            <a:ext cx="3066473" cy="1262496"/>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現時点で記載できる範囲で問題ございません。</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3" name="Rectangle 24">
            <a:extLst>
              <a:ext uri="{FF2B5EF4-FFF2-40B4-BE49-F238E27FC236}">
                <a16:creationId xmlns:a16="http://schemas.microsoft.com/office/drawing/2014/main" id="{7F0DE3C0-4D0E-E016-D767-5BCC24120D9E}"/>
              </a:ext>
            </a:extLst>
          </p:cNvPr>
          <p:cNvSpPr/>
          <p:nvPr/>
        </p:nvSpPr>
        <p:spPr>
          <a:xfrm>
            <a:off x="8958691" y="2056479"/>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学校等との教育機関との協力がある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協力の想定がある場合には詳細をご記入ください。</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加点④</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8628d04-dd58-464b-b434-b8d6bdf24a60" xsi:nil="true"/>
    <lcf76f155ced4ddcb4097134ff3c332f xmlns="af183c50-f95b-408f-bbab-39cada9efed9">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B6E877B21C47F44AAD6FA5060333567" ma:contentTypeVersion="14" ma:contentTypeDescription="Create a new document." ma:contentTypeScope="" ma:versionID="07f421cd04abb1ccb5d7ff0d9fa60573">
  <xsd:schema xmlns:xsd="http://www.w3.org/2001/XMLSchema" xmlns:xs="http://www.w3.org/2001/XMLSchema" xmlns:p="http://schemas.microsoft.com/office/2006/metadata/properties" xmlns:ns1="http://schemas.microsoft.com/sharepoint/v3" xmlns:ns2="af183c50-f95b-408f-bbab-39cada9efed9" xmlns:ns3="88628d04-dd58-464b-b434-b8d6bdf24a60" targetNamespace="http://schemas.microsoft.com/office/2006/metadata/properties" ma:root="true" ma:fieldsID="522216fd03e4fa2fc3fa5990a0547e73" ns1:_="" ns2:_="" ns3:_="">
    <xsd:import namespace="http://schemas.microsoft.com/sharepoint/v3"/>
    <xsd:import namespace="af183c50-f95b-408f-bbab-39cada9efed9"/>
    <xsd:import namespace="88628d04-dd58-464b-b434-b8d6bdf24a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1:_ip_UnifiedCompliancePolicyProperties" minOccurs="0"/>
                <xsd:element ref="ns1:_ip_UnifiedCompliancePolicyUIAc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183c50-f95b-408f-bbab-39cada9efe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c1edaf98-933d-48b7-9af8-6bdbb703d060"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628d04-dd58-464b-b434-b8d6bdf24a60"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68f772cb-5dcf-47a5-8314-c732cbbe5d9b}" ma:internalName="TaxCatchAll" ma:showField="CatchAllData" ma:web="88628d04-dd58-464b-b434-b8d6bdf24a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99A923-AD44-46FF-978D-F6904B1626A5}">
  <ds:schemaRefs>
    <ds:schemaRef ds:uri="http://schemas.microsoft.com/sharepoint/v3/contenttype/forms"/>
  </ds:schemaRefs>
</ds:datastoreItem>
</file>

<file path=customXml/itemProps2.xml><?xml version="1.0" encoding="utf-8"?>
<ds:datastoreItem xmlns:ds="http://schemas.openxmlformats.org/officeDocument/2006/customXml" ds:itemID="{5960E65D-D253-4F4E-9D14-93AF4567C737}">
  <ds:schemaRefs>
    <ds:schemaRef ds:uri="24f3c1a3-5363-473c-a3cd-c23272a0f42b"/>
    <ds:schemaRef ds:uri="http://purl.org/dc/elements/1.1/"/>
    <ds:schemaRef ds:uri="http://schemas.microsoft.com/office/2006/metadata/properties"/>
    <ds:schemaRef ds:uri="http://purl.org/dc/dcmitype/"/>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7c51b255-a57a-4329-8d29-2856a775e1a1"/>
    <ds:schemaRef ds:uri="http://purl.org/dc/terms/"/>
    <ds:schemaRef ds:uri="88628d04-dd58-464b-b434-b8d6bdf24a60"/>
    <ds:schemaRef ds:uri="af183c50-f95b-408f-bbab-39cada9efed9"/>
    <ds:schemaRef ds:uri="http://schemas.microsoft.com/sharepoint/v3"/>
  </ds:schemaRefs>
</ds:datastoreItem>
</file>

<file path=customXml/itemProps3.xml><?xml version="1.0" encoding="utf-8"?>
<ds:datastoreItem xmlns:ds="http://schemas.openxmlformats.org/officeDocument/2006/customXml" ds:itemID="{E25FF0A7-580C-42E8-A1B4-1C700719B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f183c50-f95b-408f-bbab-39cada9efed9"/>
    <ds:schemaRef ds:uri="88628d04-dd58-464b-b434-b8d6bdf24a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1834</Words>
  <Application>Microsoft Office PowerPoint</Application>
  <PresentationFormat>ワイド画面</PresentationFormat>
  <Paragraphs>271</Paragraphs>
  <Slides>14</Slides>
  <Notes>13</Notes>
  <HiddenSlides>0</HiddenSlides>
  <MMClips>0</MMClips>
  <ScaleCrop>false</ScaleCrop>
  <HeadingPairs>
    <vt:vector size="10"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ariant>
        <vt:lpstr>目的別スライド ショー</vt:lpstr>
      </vt:variant>
      <vt:variant>
        <vt:i4>1</vt:i4>
      </vt:variant>
    </vt:vector>
  </HeadingPairs>
  <TitlesOfParts>
    <vt:vector size="21" baseType="lpstr">
      <vt:lpstr>Meiryo UI</vt:lpstr>
      <vt:lpstr>メイリオ</vt:lpstr>
      <vt:lpstr>Arial</vt:lpstr>
      <vt:lpstr>Trebuchet MS</vt:lpstr>
      <vt:lpstr>1_BCG Grid 16:9</vt:lpstr>
      <vt:lpstr>think-cell スライド</vt:lpstr>
      <vt:lpstr>PowerPoint プレゼンテーション</vt:lpstr>
      <vt:lpstr>目次</vt:lpstr>
      <vt:lpstr>提案のサマリ</vt:lpstr>
      <vt:lpstr>1.背景と目的)本事業が目指す生成AIを活用した教育現場のあるべき姿</vt:lpstr>
      <vt:lpstr>1.背景と目的)あるべき姿に向けて、解決するべき課題</vt:lpstr>
      <vt:lpstr>2.実施内容)概要</vt:lpstr>
      <vt:lpstr>2.実施内容)詳細①. XXX</vt:lpstr>
      <vt:lpstr>3.実証によって見込まれる成果と効果測定方法</vt:lpstr>
      <vt:lpstr>4.実施体制・実証フィールド (実証自治体・実証校)</vt:lpstr>
      <vt:lpstr>5.将来的な検証拡大プラン</vt:lpstr>
      <vt:lpstr>6.実施スケジュール</vt:lpstr>
      <vt:lpstr>6.最終アウトプット</vt:lpstr>
      <vt:lpstr>7.個人情報 (受講者の学習履歴 等) の取扱い方法</vt:lpstr>
      <vt:lpstr>(参考)支出計画の概要 (詳細な内訳は別紙)</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24</cp:revision>
  <dcterms:created xsi:type="dcterms:W3CDTF">2021-07-10T03:27:26Z</dcterms:created>
  <dcterms:modified xsi:type="dcterms:W3CDTF">2023-10-12T05:44:18Z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0x0101002B6E877B21C47F44AAD6FA5060333567</vt:lpwstr>
  </property>
  <property fmtid="{D5CDD505-2E9C-101B-9397-08002B2CF9AE}" pid="3" name="MediaServiceImageTags">
    <vt:lpwstr/>
  </property>
  <property fmtid="{D5CDD505-2E9C-101B-9397-08002B2CF9AE}" pid="4" name="MSIP_Label_b0d5c4f4-7a29-4385-b7a5-afbe2154ae6f_Enabled">
    <vt:lpwstr>true</vt:lpwstr>
  </property>
  <property fmtid="{D5CDD505-2E9C-101B-9397-08002B2CF9AE}" pid="5" name="MSIP_Label_b0d5c4f4-7a29-4385-b7a5-afbe2154ae6f_SetDate">
    <vt:lpwstr>2023-06-02T06:02:27Z</vt:lpwstr>
  </property>
  <property fmtid="{D5CDD505-2E9C-101B-9397-08002B2CF9AE}" pid="6" name="MSIP_Label_b0d5c4f4-7a29-4385-b7a5-afbe2154ae6f_Method">
    <vt:lpwstr>Standard</vt:lpwstr>
  </property>
  <property fmtid="{D5CDD505-2E9C-101B-9397-08002B2CF9AE}" pid="7" name="MSIP_Label_b0d5c4f4-7a29-4385-b7a5-afbe2154ae6f_Name">
    <vt:lpwstr>Confidential</vt:lpwstr>
  </property>
  <property fmtid="{D5CDD505-2E9C-101B-9397-08002B2CF9AE}" pid="8" name="MSIP_Label_b0d5c4f4-7a29-4385-b7a5-afbe2154ae6f_SiteId">
    <vt:lpwstr>2dfb2f0b-4d21-4268-9559-72926144c918</vt:lpwstr>
  </property>
  <property fmtid="{D5CDD505-2E9C-101B-9397-08002B2CF9AE}" pid="9" name="MSIP_Label_b0d5c4f4-7a29-4385-b7a5-afbe2154ae6f_ActionId">
    <vt:lpwstr>3b6b0d2d-6aa6-453a-9840-832e65869b33</vt:lpwstr>
  </property>
  <property fmtid="{D5CDD505-2E9C-101B-9397-08002B2CF9AE}" pid="10" name="MSIP_Label_b0d5c4f4-7a29-4385-b7a5-afbe2154ae6f_ContentBits">
    <vt:lpwstr>0</vt:lpwstr>
  </property>
  <property fmtid="{D5CDD505-2E9C-101B-9397-08002B2CF9AE}" pid="11" name="bcgClassification">
    <vt:lpwstr>bcgConfidential</vt:lpwstr>
  </property>
</Properties>
</file>