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4"/>
  </p:sldMasterIdLst>
  <p:notesMasterIdLst>
    <p:notesMasterId r:id="rId19"/>
  </p:notesMasterIdLst>
  <p:handoutMasterIdLst>
    <p:handoutMasterId r:id="rId20"/>
  </p:handoutMasterIdLst>
  <p:sldIdLst>
    <p:sldId id="1384" r:id="rId5"/>
    <p:sldId id="2818" r:id="rId6"/>
    <p:sldId id="2814" r:id="rId7"/>
    <p:sldId id="2913" r:id="rId8"/>
    <p:sldId id="2910" r:id="rId9"/>
    <p:sldId id="2906" r:id="rId10"/>
    <p:sldId id="2911" r:id="rId11"/>
    <p:sldId id="2915" r:id="rId12"/>
    <p:sldId id="2912" r:id="rId13"/>
    <p:sldId id="2914" r:id="rId14"/>
    <p:sldId id="2905" r:id="rId15"/>
    <p:sldId id="2817" r:id="rId16"/>
    <p:sldId id="2903" r:id="rId17"/>
    <p:sldId id="2904" r:id="rId18"/>
  </p:sldIdLst>
  <p:sldSz cx="12192000" cy="6858000"/>
  <p:notesSz cx="9866313" cy="6735763"/>
  <p:custShowLst>
    <p:custShow name="Format Guide Workshop" id="0">
      <p:sldLst/>
    </p:custShow>
  </p:custShowLst>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1" autoAdjust="0"/>
    <p:restoredTop sz="96242" autoAdjust="0"/>
  </p:normalViewPr>
  <p:slideViewPr>
    <p:cSldViewPr snapToGrid="0">
      <p:cViewPr>
        <p:scale>
          <a:sx n="106" d="100"/>
          <a:sy n="106" d="100"/>
        </p:scale>
        <p:origin x="138" y="36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6/2/2023</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6/2/2023</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dirty="0">
              <a:solidFill>
                <a:srgbClr val="6E6F73"/>
              </a:solidFill>
            </a:endParaRPr>
          </a:p>
        </p:txBody>
      </p:sp>
    </p:spTree>
    <p:extLst>
      <p:ext uri="{BB962C8B-B14F-4D97-AF65-F5344CB8AC3E}">
        <p14:creationId xmlns:p14="http://schemas.microsoft.com/office/powerpoint/2010/main" val="922983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12</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13</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1282058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dirty="0">
              <a:solidFill>
                <a:srgbClr val="6E6F73"/>
              </a:solidFill>
            </a:endParaRPr>
          </a:p>
        </p:txBody>
      </p:sp>
    </p:spTree>
    <p:extLst>
      <p:ext uri="{BB962C8B-B14F-4D97-AF65-F5344CB8AC3E}">
        <p14:creationId xmlns:p14="http://schemas.microsoft.com/office/powerpoint/2010/main" val="313028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1563253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1"/>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3" name="Object 2" hidden="1">
                        <a:extLst>
                          <a:ext uri="{FF2B5EF4-FFF2-40B4-BE49-F238E27FC236}">
                            <a16:creationId xmlns:a16="http://schemas.microsoft.com/office/drawing/2014/main" id="{420B4AD4-D276-42F6-830E-EE3504A6BA6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スライド" r:id="rId6" imgW="270" imgH="270" progId="TCLayout.ActiveDocument.1">
                  <p:embed/>
                </p:oleObj>
              </mc:Choice>
              <mc:Fallback>
                <p:oleObj name="think-cell スライド" r:id="rId6" imgW="270" imgH="270" progId="TCLayout.ActiveDocument.1">
                  <p:embed/>
                  <p:pic>
                    <p:nvPicPr>
                      <p:cNvPr id="2" name="Object 1" hidden="1"/>
                      <p:cNvPicPr/>
                      <p:nvPr/>
                    </p:nvPicPr>
                    <p:blipFill>
                      <a:blip r:embed="rId7"/>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5"/>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5.emf"/><Relationship Id="rId5" Type="http://schemas.openxmlformats.org/officeDocument/2006/relationships/oleObject" Target="../embeddings/oleObject13.bin"/><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5.emf"/><Relationship Id="rId5" Type="http://schemas.openxmlformats.org/officeDocument/2006/relationships/oleObject" Target="../embeddings/oleObject14.bin"/><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5.emf"/><Relationship Id="rId5" Type="http://schemas.openxmlformats.org/officeDocument/2006/relationships/oleObject" Target="../embeddings/oleObject15.bin"/><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5.emf"/><Relationship Id="rId5" Type="http://schemas.openxmlformats.org/officeDocument/2006/relationships/oleObject" Target="../embeddings/oleObject16.bin"/><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5.emf"/><Relationship Id="rId5" Type="http://schemas.openxmlformats.org/officeDocument/2006/relationships/oleObject" Target="../embeddings/oleObject7.bin"/><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106610777"/>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Object 4"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2574918"/>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dirty="0">
                <a:solidFill>
                  <a:srgbClr val="0070C0"/>
                </a:solidFill>
                <a:latin typeface="Meiryo UI" panose="020B0604030504040204" pitchFamily="50" charset="-128"/>
                <a:ea typeface="Meiryo UI" panose="020B0604030504040204" pitchFamily="50" charset="-128"/>
              </a:rPr>
              <a:t>事業名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4882280"/>
            <a:ext cx="5911326"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endParaRPr sz="1400" dirty="0">
              <a:solidFill>
                <a:srgbClr val="575757"/>
              </a:solidFill>
              <a:latin typeface="Meiryo UI" panose="020B0604030504040204" pitchFamily="50" charset="-128"/>
              <a:ea typeface="Meiryo UI" panose="020B0604030504040204" pitchFamily="50" charset="-128"/>
            </a:endParaRPr>
          </a:p>
        </p:txBody>
      </p:sp>
      <p:sp>
        <p:nvSpPr>
          <p:cNvPr id="7" name="object 4">
            <a:extLst>
              <a:ext uri="{FF2B5EF4-FFF2-40B4-BE49-F238E27FC236}">
                <a16:creationId xmlns:a16="http://schemas.microsoft.com/office/drawing/2014/main" id="{AA7D24DB-EB24-4470-810B-113EB110A2DF}"/>
              </a:ext>
            </a:extLst>
          </p:cNvPr>
          <p:cNvSpPr/>
          <p:nvPr/>
        </p:nvSpPr>
        <p:spPr>
          <a:xfrm>
            <a:off x="9084529" y="398701"/>
            <a:ext cx="2706971" cy="1496536"/>
          </a:xfrm>
          <a:prstGeom prst="rect">
            <a:avLst/>
          </a:prstGeom>
          <a:blipFill>
            <a:blip r:embed="rId5" cstate="print"/>
            <a:stretch>
              <a:fillRect/>
            </a:stretch>
          </a:blipFill>
        </p:spPr>
        <p:txBody>
          <a:bodyPr wrap="square" lIns="0" tIns="0" rIns="0" bIns="0" rtlCol="0"/>
          <a:lstStyle/>
          <a:p>
            <a:pPr defTabSz="1038925"/>
            <a:endParaRPr sz="1661" dirty="0">
              <a:solidFill>
                <a:srgbClr val="575757"/>
              </a:solidFill>
              <a:latin typeface="メイリオ" panose="020B0604030504040204" pitchFamily="50" charset="-128"/>
              <a:ea typeface="メイリオ"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7578054" cy="1139607"/>
          </a:xfrm>
          <a:prstGeom prst="rect">
            <a:avLst/>
          </a:prstGeom>
          <a:ln w="9525" cap="flat" cmpd="sng" algn="ctr">
            <a:solidFill>
              <a:srgbClr val="9A9A9A"/>
            </a:solidFill>
            <a:prstDash val="solid"/>
            <a:round/>
            <a:headEnd type="none" w="med" len="med"/>
            <a:tailEnd type="none" w="med" len="med"/>
          </a:ln>
        </p:spPr>
        <p:txBody>
          <a:bodyPr wrap="square" lIns="90000">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a:t>
            </a:r>
            <a:endParaRPr lang="en-US" altLang="ja-JP" sz="2133"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en-US" altLang="ja-JP" sz="2133" dirty="0">
                <a:solidFill>
                  <a:srgbClr val="0070C0"/>
                </a:solidFill>
                <a:latin typeface="Meiryo UI" panose="020B0604030504040204" pitchFamily="50" charset="-128"/>
                <a:ea typeface="Meiryo UI" panose="020B0604030504040204" pitchFamily="50" charset="-128"/>
              </a:rPr>
              <a:t> </a:t>
            </a:r>
            <a:r>
              <a:rPr lang="ja-JP" altLang="en-US" sz="2133" dirty="0">
                <a:solidFill>
                  <a:srgbClr val="0070C0"/>
                </a:solidFill>
                <a:latin typeface="Meiryo UI" panose="020B0604030504040204" pitchFamily="50" charset="-128"/>
                <a:ea typeface="Meiryo UI" panose="020B0604030504040204" pitchFamily="50" charset="-128"/>
              </a:rPr>
              <a:t>「産業構造審議会　教育イノベーション小委員会　「中間とりまとめ」の論点の社会実装」に関するテーマ</a:t>
            </a:r>
            <a:endParaRPr lang="en-US" altLang="ja-JP" sz="2133" dirty="0">
              <a:solidFill>
                <a:srgbClr val="0070C0"/>
              </a:solidFill>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6FF42735-FEF2-42E6-93AC-5904F5435416}"/>
              </a:ext>
            </a:extLst>
          </p:cNvPr>
          <p:cNvSpPr/>
          <p:nvPr/>
        </p:nvSpPr>
        <p:spPr>
          <a:xfrm>
            <a:off x="8176163" y="1514780"/>
            <a:ext cx="3618094" cy="366254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lang="en-US" altLang="ja-JP" sz="1200" dirty="0" err="1">
                <a:solidFill>
                  <a:srgbClr val="FFFFFF"/>
                </a:solidFill>
                <a:latin typeface="Meiryo UI"/>
                <a:ea typeface="Meiryo UI"/>
              </a:rPr>
              <a:t>灰色のステッカーでは</a:t>
            </a:r>
            <a:r>
              <a:rPr lang="ja-JP" altLang="en-US" sz="1200" dirty="0">
                <a:solidFill>
                  <a:srgbClr val="FFFFFF"/>
                </a:solidFill>
                <a:latin typeface="Meiryo UI"/>
                <a:ea typeface="Meiryo UI"/>
              </a:rPr>
              <a:t>、</a:t>
            </a:r>
            <a:r>
              <a:rPr lang="en-US" altLang="ja-JP" sz="1200" dirty="0" err="1">
                <a:solidFill>
                  <a:srgbClr val="FFFFFF"/>
                </a:solidFill>
                <a:latin typeface="Meiryo UI"/>
                <a:ea typeface="Meiryo UI"/>
              </a:rPr>
              <a:t>各スライド</a:t>
            </a:r>
            <a:r>
              <a:rPr lang="ja-JP" altLang="en-US" sz="1200" dirty="0">
                <a:solidFill>
                  <a:srgbClr val="FFFFFF"/>
                </a:solidFill>
                <a:latin typeface="Meiryo UI"/>
                <a:ea typeface="Meiryo UI"/>
              </a:rPr>
              <a:t>に</a:t>
            </a:r>
            <a:r>
              <a:rPr lang="en-US" altLang="ja-JP" sz="1200" dirty="0" err="1">
                <a:solidFill>
                  <a:srgbClr val="FFFFFF"/>
                </a:solidFill>
                <a:latin typeface="Meiryo UI"/>
                <a:ea typeface="Meiryo UI"/>
              </a:rPr>
              <a:t>記載していただきたい内容を定義しております</a:t>
            </a:r>
            <a:r>
              <a:rPr lang="ja-JP" altLang="en-US" sz="1200" dirty="0">
                <a:solidFill>
                  <a:srgbClr val="FFFFFF"/>
                </a:solidFill>
                <a:latin typeface="Meiryo UI"/>
                <a:ea typeface="Meiryo UI"/>
              </a:rPr>
              <a:t>。</a:t>
            </a:r>
            <a:endParaRPr kumimoji="1" lang="en-US" altLang="ja-JP" sz="1200" dirty="0">
              <a:solidFill>
                <a:srgbClr val="FFFFFF"/>
              </a:solidFill>
              <a:latin typeface="Meiryo UI"/>
              <a:ea typeface="Meiryo UI"/>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公募要領「事業内容に係る要件」の必須要素に対応しているスライド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スライド左上に赤色のステッカーで表示あり</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は、必ず本テンプレートの構成に沿ってご記載ください。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なお、サイズ、幅等の変更は問題ございません。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その他のページのスライドは提案書作成の参考です。目次の順番を守って頂ければ、詳細な構成・デザインは、ご提案ごとに自由に変えて頂いて構いません。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灰色のオブジェクトは提出時には削除してください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1" name="正方形/長方形 91">
            <a:extLst>
              <a:ext uri="{FF2B5EF4-FFF2-40B4-BE49-F238E27FC236}">
                <a16:creationId xmlns:a16="http://schemas.microsoft.com/office/drawing/2014/main" id="{8996C9C0-8ADA-47C1-AE75-9E7278E667E9}"/>
              </a:ext>
            </a:extLst>
          </p:cNvPr>
          <p:cNvSpPr/>
          <p:nvPr/>
        </p:nvSpPr>
        <p:spPr>
          <a:xfrm>
            <a:off x="6527350" y="5168605"/>
            <a:ext cx="5264150" cy="1169551"/>
          </a:xfrm>
          <a:prstGeom prst="rect">
            <a:avLst/>
          </a:prstGeom>
          <a:solidFill>
            <a:srgbClr val="FFFFFF"/>
          </a:solidFill>
          <a:ln w="9525" cap="rnd"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1400" dirty="0">
                <a:solidFill>
                  <a:schemeClr val="tx1"/>
                </a:solidFill>
                <a:latin typeface="Trebuchet MS" panose="020B0603020202020204" pitchFamily="34" charset="0"/>
                <a:ea typeface="Meiryo UI" panose="020B0604030504040204" pitchFamily="50" charset="-128"/>
              </a:rPr>
              <a:t>担当者情報</a:t>
            </a:r>
            <a:endParaRPr kumimoji="1" lang="en-US" altLang="ja-JP" sz="1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所属・役職：</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氏名</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フリガナ</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a:t>
            </a:r>
            <a:r>
              <a:rPr kumimoji="1" lang="en-US" altLang="ja-JP" sz="1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メールアドレス：</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電話番号：</a:t>
            </a:r>
            <a:r>
              <a:rPr kumimoji="1" lang="en-US" altLang="ja-JP" sz="1400" dirty="0">
                <a:solidFill>
                  <a:schemeClr val="tx1"/>
                </a:solidFill>
                <a:latin typeface="Trebuchet MS" panose="020B0603020202020204" pitchFamily="34" charset="0"/>
                <a:ea typeface="Meiryo UI" panose="020B0604030504040204" pitchFamily="50" charset="-128"/>
              </a:rPr>
              <a:t>XXX</a:t>
            </a:r>
          </a:p>
        </p:txBody>
      </p:sp>
      <p:sp>
        <p:nvSpPr>
          <p:cNvPr id="2" name="Rectangle 24">
            <a:extLst>
              <a:ext uri="{FF2B5EF4-FFF2-40B4-BE49-F238E27FC236}">
                <a16:creationId xmlns:a16="http://schemas.microsoft.com/office/drawing/2014/main" id="{B4C8165A-5BB8-7C0B-5E05-37F136010167}"/>
              </a:ext>
            </a:extLst>
          </p:cNvPr>
          <p:cNvSpPr/>
          <p:nvPr/>
        </p:nvSpPr>
        <p:spPr>
          <a:xfrm>
            <a:off x="4376060" y="2088745"/>
            <a:ext cx="3618094" cy="135421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黄色のステッカーでは、各スライドで記載されることが想定される内容と、公募要領の「事業内容に係る要件」の対応関係をご紹介しております。</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必ずこの黄色ステッカーの通りに記載いただく必要はありませんが、参考までにご活用ください。</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黄色のオブジェクトは提出時には削除してください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4880441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5.</a:t>
            </a:r>
            <a:r>
              <a:rPr lang="ja-JP" altLang="en-US" dirty="0"/>
              <a:t>継続的な事業展開プラン</a:t>
            </a:r>
            <a:endParaRPr lang="en-US" sz="1600" dirty="0">
              <a:solidFill>
                <a:srgbClr val="575757"/>
              </a:solidFill>
              <a:latin typeface="Trebuchet MS" panose="020B0603020202020204" pitchFamily="34" charset="0"/>
            </a:endParaRPr>
          </a:p>
        </p:txBody>
      </p:sp>
      <p:sp>
        <p:nvSpPr>
          <p:cNvPr id="3" name="Rectangle 24">
            <a:extLst>
              <a:ext uri="{FF2B5EF4-FFF2-40B4-BE49-F238E27FC236}">
                <a16:creationId xmlns:a16="http://schemas.microsoft.com/office/drawing/2014/main" id="{2043B389-6BCB-932E-49D5-73785F528467}"/>
              </a:ext>
            </a:extLst>
          </p:cNvPr>
          <p:cNvSpPr/>
          <p:nvPr/>
        </p:nvSpPr>
        <p:spPr>
          <a:xfrm>
            <a:off x="8653780" y="160705"/>
            <a:ext cx="334074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実証後も継続的に事業を展開していくためのプラン</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仮説</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4CE06E04-40CF-9055-B9C0-20A9DF5CDA9B}"/>
              </a:ext>
            </a:extLst>
          </p:cNvPr>
          <p:cNvSpPr/>
          <p:nvPr/>
        </p:nvSpPr>
        <p:spPr>
          <a:xfrm>
            <a:off x="8653780" y="1186945"/>
            <a:ext cx="3340743" cy="3754874"/>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下記などを具体的に記載してください。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必須②、加点⑨</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下記以外の観点でも構いません。</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例</a:t>
            </a:r>
            <a:r>
              <a:rPr kumimoji="1" lang="en-US" altLang="ja-JP" sz="1200" dirty="0">
                <a:solidFill>
                  <a:srgbClr val="575757"/>
                </a:solidFill>
                <a:latin typeface="Meiryo UI" panose="020B0604030504040204" pitchFamily="50" charset="-128"/>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今後自治体、学校の事業としての実施は見込めるか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実証内での自治体・学校等との連携計画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経済的に持続可能か</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仮説</a:t>
            </a:r>
            <a:r>
              <a:rPr kumimoji="1" lang="en-US" altLang="ja-JP" sz="1200" dirty="0">
                <a:solidFill>
                  <a:schemeClr val="tx1"/>
                </a:solidFill>
                <a:latin typeface="Trebuchet MS" panose="020B0603020202020204" pitchFamily="34" charset="0"/>
                <a:ea typeface="Meiryo UI" panose="020B0604030504040204" pitchFamily="50" charset="-128"/>
              </a:rPr>
              <a:t>)</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必要な運営費と現時点での年間収入の見込み</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受益者負担</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寄付等によって成り立つモデルの提示</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資金確保の目途</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他機関との連携計画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学びの変革をもたらす基盤となる実証事業であるか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評価方法を開発する、大学入試改革に資する、学校部活動や地域スポーツの再編に資する、など</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2747033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609053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6.</a:t>
            </a:r>
            <a:r>
              <a:rPr lang="ja-JP" altLang="en-US" dirty="0"/>
              <a:t>実施スケジュール</a:t>
            </a:r>
            <a:endParaRPr lang="en-US" sz="1600" dirty="0">
              <a:solidFill>
                <a:srgbClr val="575757"/>
              </a:solidFill>
              <a:latin typeface="Trebuchet MS" panose="020B0603020202020204" pitchFamily="34" charset="0"/>
            </a:endParaRPr>
          </a:p>
        </p:txBody>
      </p:sp>
      <p:sp>
        <p:nvSpPr>
          <p:cNvPr id="50" name="Rectangle 24">
            <a:extLst>
              <a:ext uri="{FF2B5EF4-FFF2-40B4-BE49-F238E27FC236}">
                <a16:creationId xmlns:a16="http://schemas.microsoft.com/office/drawing/2014/main" id="{978B5F9F-7127-4D9E-86A2-33C865450D4A}"/>
              </a:ext>
            </a:extLst>
          </p:cNvPr>
          <p:cNvSpPr/>
          <p:nvPr/>
        </p:nvSpPr>
        <p:spPr>
          <a:xfrm>
            <a:off x="9049970" y="47260"/>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・採択</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事業開始</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が７月になる前提で</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スケジュールを組んでいただければと思いますが、採択時期によっては前後する可能性があります。</a:t>
            </a:r>
          </a:p>
        </p:txBody>
      </p:sp>
      <p:grpSp>
        <p:nvGrpSpPr>
          <p:cNvPr id="3" name="Group 21">
            <a:extLst>
              <a:ext uri="{FF2B5EF4-FFF2-40B4-BE49-F238E27FC236}">
                <a16:creationId xmlns:a16="http://schemas.microsoft.com/office/drawing/2014/main" id="{59DE63EE-112D-25CE-F0D7-A7B12813DC4B}"/>
              </a:ext>
            </a:extLst>
          </p:cNvPr>
          <p:cNvGrpSpPr/>
          <p:nvPr/>
        </p:nvGrpSpPr>
        <p:grpSpPr>
          <a:xfrm>
            <a:off x="630001" y="1186363"/>
            <a:ext cx="10933351" cy="555333"/>
            <a:chOff x="630001" y="2849529"/>
            <a:chExt cx="10933351" cy="555333"/>
          </a:xfrm>
        </p:grpSpPr>
        <p:cxnSp>
          <p:nvCxnSpPr>
            <p:cNvPr id="4" name="Straight Connector 5">
              <a:extLst>
                <a:ext uri="{FF2B5EF4-FFF2-40B4-BE49-F238E27FC236}">
                  <a16:creationId xmlns:a16="http://schemas.microsoft.com/office/drawing/2014/main" id="{55BBF6C2-C4A2-ADCD-4E9A-F75A56745472}"/>
                </a:ext>
              </a:extLst>
            </p:cNvPr>
            <p:cNvCxnSpPr/>
            <p:nvPr/>
          </p:nvCxnSpPr>
          <p:spPr>
            <a:xfrm>
              <a:off x="630001" y="3314862"/>
              <a:ext cx="1093335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Rectangle 11">
              <a:extLst>
                <a:ext uri="{FF2B5EF4-FFF2-40B4-BE49-F238E27FC236}">
                  <a16:creationId xmlns:a16="http://schemas.microsoft.com/office/drawing/2014/main" id="{51B10392-C91E-2FCF-D92A-7BDA60CB8408}"/>
                </a:ext>
              </a:extLst>
            </p:cNvPr>
            <p:cNvSpPr/>
            <p:nvPr/>
          </p:nvSpPr>
          <p:spPr>
            <a:xfrm>
              <a:off x="1509824"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sz="1600" dirty="0">
                  <a:solidFill>
                    <a:srgbClr val="575757"/>
                  </a:solidFill>
                  <a:latin typeface="Meiryo UI" panose="020B0604030504040204" pitchFamily="50" charset="-128"/>
                  <a:ea typeface="Meiryo UI" panose="020B0604030504040204" pitchFamily="50" charset="-128"/>
                </a:rPr>
                <a:t>7</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a:solidFill>
                  <a:srgbClr val="575757"/>
                </a:solidFill>
                <a:latin typeface="Meiryo UI" panose="020B0604030504040204" pitchFamily="50" charset="-128"/>
                <a:ea typeface="Meiryo UI" panose="020B0604030504040204" pitchFamily="50" charset="-128"/>
              </a:endParaRPr>
            </a:p>
          </p:txBody>
        </p:sp>
        <p:sp>
          <p:nvSpPr>
            <p:cNvPr id="6" name="Rectangle 14">
              <a:extLst>
                <a:ext uri="{FF2B5EF4-FFF2-40B4-BE49-F238E27FC236}">
                  <a16:creationId xmlns:a16="http://schemas.microsoft.com/office/drawing/2014/main" id="{544DC132-D00F-BEE3-831F-48F148F86372}"/>
                </a:ext>
              </a:extLst>
            </p:cNvPr>
            <p:cNvSpPr/>
            <p:nvPr/>
          </p:nvSpPr>
          <p:spPr>
            <a:xfrm>
              <a:off x="2766515"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8</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7" name="Rectangle 15">
              <a:extLst>
                <a:ext uri="{FF2B5EF4-FFF2-40B4-BE49-F238E27FC236}">
                  <a16:creationId xmlns:a16="http://schemas.microsoft.com/office/drawing/2014/main" id="{5729891B-BAAE-F7B4-08EF-B3D3C6A70BB3}"/>
                </a:ext>
              </a:extLst>
            </p:cNvPr>
            <p:cNvSpPr/>
            <p:nvPr/>
          </p:nvSpPr>
          <p:spPr>
            <a:xfrm>
              <a:off x="4023206"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9</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8" name="Rectangle 16">
              <a:extLst>
                <a:ext uri="{FF2B5EF4-FFF2-40B4-BE49-F238E27FC236}">
                  <a16:creationId xmlns:a16="http://schemas.microsoft.com/office/drawing/2014/main" id="{B63B77DC-C897-5D59-E1BA-AD44E5A4F6E1}"/>
                </a:ext>
              </a:extLst>
            </p:cNvPr>
            <p:cNvSpPr/>
            <p:nvPr/>
          </p:nvSpPr>
          <p:spPr>
            <a:xfrm>
              <a:off x="5279897"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10</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9" name="Rectangle 17">
              <a:extLst>
                <a:ext uri="{FF2B5EF4-FFF2-40B4-BE49-F238E27FC236}">
                  <a16:creationId xmlns:a16="http://schemas.microsoft.com/office/drawing/2014/main" id="{5AB6B113-E5C0-BEB5-6266-57FB80D3848A}"/>
                </a:ext>
              </a:extLst>
            </p:cNvPr>
            <p:cNvSpPr/>
            <p:nvPr/>
          </p:nvSpPr>
          <p:spPr>
            <a:xfrm>
              <a:off x="6536588"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0" name="Rectangle 18">
              <a:extLst>
                <a:ext uri="{FF2B5EF4-FFF2-40B4-BE49-F238E27FC236}">
                  <a16:creationId xmlns:a16="http://schemas.microsoft.com/office/drawing/2014/main" id="{AFDFF6A2-6CB3-68FC-F8AC-8EE389B1F29A}"/>
                </a:ext>
              </a:extLst>
            </p:cNvPr>
            <p:cNvSpPr/>
            <p:nvPr/>
          </p:nvSpPr>
          <p:spPr>
            <a:xfrm>
              <a:off x="7793279"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1" name="Rectangle 19">
              <a:extLst>
                <a:ext uri="{FF2B5EF4-FFF2-40B4-BE49-F238E27FC236}">
                  <a16:creationId xmlns:a16="http://schemas.microsoft.com/office/drawing/2014/main" id="{1260362D-F8BF-1B2D-7748-09077F32E8DC}"/>
                </a:ext>
              </a:extLst>
            </p:cNvPr>
            <p:cNvSpPr/>
            <p:nvPr/>
          </p:nvSpPr>
          <p:spPr>
            <a:xfrm>
              <a:off x="9049970"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2" name="Rectangle 20">
              <a:extLst>
                <a:ext uri="{FF2B5EF4-FFF2-40B4-BE49-F238E27FC236}">
                  <a16:creationId xmlns:a16="http://schemas.microsoft.com/office/drawing/2014/main" id="{E713C310-9AD6-4D13-9347-001A897CA35A}"/>
                </a:ext>
              </a:extLst>
            </p:cNvPr>
            <p:cNvSpPr/>
            <p:nvPr/>
          </p:nvSpPr>
          <p:spPr>
            <a:xfrm>
              <a:off x="10306661"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cxnSp>
          <p:nvCxnSpPr>
            <p:cNvPr id="13" name="Straight Connector 22">
              <a:extLst>
                <a:ext uri="{FF2B5EF4-FFF2-40B4-BE49-F238E27FC236}">
                  <a16:creationId xmlns:a16="http://schemas.microsoft.com/office/drawing/2014/main" id="{EA101679-EB26-B68B-C264-6161A0454B7F}"/>
                </a:ext>
              </a:extLst>
            </p:cNvPr>
            <p:cNvCxnSpPr>
              <a:cxnSpLocks/>
            </p:cNvCxnSpPr>
            <p:nvPr/>
          </p:nvCxnSpPr>
          <p:spPr>
            <a:xfrm>
              <a:off x="2766515"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 name="Straight Connector 24">
              <a:extLst>
                <a:ext uri="{FF2B5EF4-FFF2-40B4-BE49-F238E27FC236}">
                  <a16:creationId xmlns:a16="http://schemas.microsoft.com/office/drawing/2014/main" id="{7F7A8DFF-B191-6E72-A70C-B562241A7D78}"/>
                </a:ext>
              </a:extLst>
            </p:cNvPr>
            <p:cNvCxnSpPr>
              <a:cxnSpLocks/>
            </p:cNvCxnSpPr>
            <p:nvPr/>
          </p:nvCxnSpPr>
          <p:spPr>
            <a:xfrm>
              <a:off x="4023206"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5" name="Straight Connector 25">
              <a:extLst>
                <a:ext uri="{FF2B5EF4-FFF2-40B4-BE49-F238E27FC236}">
                  <a16:creationId xmlns:a16="http://schemas.microsoft.com/office/drawing/2014/main" id="{4784F5B6-7C33-84BE-ED9E-0C2A0AB6CC2F}"/>
                </a:ext>
              </a:extLst>
            </p:cNvPr>
            <p:cNvCxnSpPr>
              <a:cxnSpLocks/>
            </p:cNvCxnSpPr>
            <p:nvPr/>
          </p:nvCxnSpPr>
          <p:spPr>
            <a:xfrm>
              <a:off x="5279897"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 name="Straight Connector 26">
              <a:extLst>
                <a:ext uri="{FF2B5EF4-FFF2-40B4-BE49-F238E27FC236}">
                  <a16:creationId xmlns:a16="http://schemas.microsoft.com/office/drawing/2014/main" id="{0ABC16C4-2750-85F0-55C6-918025B93D6B}"/>
                </a:ext>
              </a:extLst>
            </p:cNvPr>
            <p:cNvCxnSpPr>
              <a:cxnSpLocks/>
            </p:cNvCxnSpPr>
            <p:nvPr/>
          </p:nvCxnSpPr>
          <p:spPr>
            <a:xfrm>
              <a:off x="6536588"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 name="Straight Connector 27">
              <a:extLst>
                <a:ext uri="{FF2B5EF4-FFF2-40B4-BE49-F238E27FC236}">
                  <a16:creationId xmlns:a16="http://schemas.microsoft.com/office/drawing/2014/main" id="{469370F5-44FB-5954-5709-9FDC75301BC9}"/>
                </a:ext>
              </a:extLst>
            </p:cNvPr>
            <p:cNvCxnSpPr>
              <a:cxnSpLocks/>
            </p:cNvCxnSpPr>
            <p:nvPr/>
          </p:nvCxnSpPr>
          <p:spPr>
            <a:xfrm>
              <a:off x="7793279"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8" name="Straight Connector 28">
              <a:extLst>
                <a:ext uri="{FF2B5EF4-FFF2-40B4-BE49-F238E27FC236}">
                  <a16:creationId xmlns:a16="http://schemas.microsoft.com/office/drawing/2014/main" id="{82944C2D-A1CF-E14A-05F4-3C36B1F05897}"/>
                </a:ext>
              </a:extLst>
            </p:cNvPr>
            <p:cNvCxnSpPr>
              <a:cxnSpLocks/>
            </p:cNvCxnSpPr>
            <p:nvPr/>
          </p:nvCxnSpPr>
          <p:spPr>
            <a:xfrm>
              <a:off x="9049970"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Straight Connector 29">
              <a:extLst>
                <a:ext uri="{FF2B5EF4-FFF2-40B4-BE49-F238E27FC236}">
                  <a16:creationId xmlns:a16="http://schemas.microsoft.com/office/drawing/2014/main" id="{A3BD7DFE-11D5-E906-3935-488C68F57F77}"/>
                </a:ext>
              </a:extLst>
            </p:cNvPr>
            <p:cNvCxnSpPr>
              <a:cxnSpLocks/>
            </p:cNvCxnSpPr>
            <p:nvPr/>
          </p:nvCxnSpPr>
          <p:spPr>
            <a:xfrm>
              <a:off x="10306661"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0" name="Rectangle 24">
            <a:extLst>
              <a:ext uri="{FF2B5EF4-FFF2-40B4-BE49-F238E27FC236}">
                <a16:creationId xmlns:a16="http://schemas.microsoft.com/office/drawing/2014/main" id="{4F0B4CF7-574B-FFCD-CBA4-B538EB02CB26}"/>
              </a:ext>
            </a:extLst>
          </p:cNvPr>
          <p:cNvSpPr/>
          <p:nvPr/>
        </p:nvSpPr>
        <p:spPr>
          <a:xfrm>
            <a:off x="9049969" y="1741696"/>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今年度実証期間中に論点に対する示唆が得られるようなスケジュールを記載してください。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加点④</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35263500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0291398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6.</a:t>
            </a:r>
            <a:r>
              <a:rPr lang="ja-JP" altLang="en-US" dirty="0"/>
              <a:t>最終アウトプット</a:t>
            </a:r>
            <a:endParaRPr lang="en-US" sz="1600" dirty="0">
              <a:solidFill>
                <a:srgbClr val="575757"/>
              </a:solidFill>
              <a:latin typeface="Trebuchet MS" panose="020B0603020202020204" pitchFamily="34" charset="0"/>
            </a:endParaRPr>
          </a:p>
        </p:txBody>
      </p:sp>
      <p:sp>
        <p:nvSpPr>
          <p:cNvPr id="14" name="正方形/長方形 6">
            <a:extLst>
              <a:ext uri="{FF2B5EF4-FFF2-40B4-BE49-F238E27FC236}">
                <a16:creationId xmlns:a16="http://schemas.microsoft.com/office/drawing/2014/main" id="{B5C955B9-1FDC-41B0-BF72-B2B0B713A4B3}"/>
              </a:ext>
            </a:extLst>
          </p:cNvPr>
          <p:cNvSpPr/>
          <p:nvPr/>
        </p:nvSpPr>
        <p:spPr>
          <a:xfrm>
            <a:off x="630001" y="1676399"/>
            <a:ext cx="10933351" cy="448468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提案した事業の目的や内容・仕組み、運用体制等の説明 </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914400" lvl="1" indent="-457200">
              <a:buSzPct val="100000"/>
              <a:buFont typeface="Arial" panose="020B0604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a:t>
            </a:r>
          </a:p>
          <a:p>
            <a:pPr lvl="1">
              <a:buSzPct val="100000"/>
            </a:pPr>
            <a:endParaRPr kumimoji="1" lang="ja-JP" altLang="en-US"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提案した事業が関係者にもたらす効果・利点の検証結果 </a:t>
            </a:r>
          </a:p>
          <a:p>
            <a:pPr marL="914400" lvl="1" indent="-457200">
              <a:buSzPct val="100000"/>
              <a:buFont typeface="Arial" panose="020B0604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a:t>
            </a:r>
          </a:p>
          <a:p>
            <a:pPr lvl="1">
              <a:buSzPct val="100000"/>
            </a:pPr>
            <a:endParaRPr kumimoji="1" lang="en-US" altLang="ja-JP" sz="20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lt"/>
              <a:buAutoNum type="arabicPeriod"/>
            </a:pPr>
            <a:r>
              <a:rPr kumimoji="1" lang="ja-JP" altLang="en-US" sz="2000" dirty="0">
                <a:solidFill>
                  <a:schemeClr val="tx1"/>
                </a:solidFill>
                <a:latin typeface="Trebuchet MS" panose="020B0603020202020204" pitchFamily="34" charset="0"/>
                <a:ea typeface="Meiryo UI" panose="020B0604030504040204" pitchFamily="50" charset="-128"/>
              </a:rPr>
              <a:t>提案した事業が全国で自走・普及するにあたっての課題・示唆の整理</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914400" lvl="1" indent="-457200">
              <a:buSzPct val="100000"/>
              <a:buFont typeface="Arial" panose="020B0604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a:t>
            </a:r>
            <a:endParaRPr kumimoji="1" lang="ja-JP" altLang="en-US"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p:txBody>
      </p:sp>
      <p:sp>
        <p:nvSpPr>
          <p:cNvPr id="9" name="Rectangle 24">
            <a:extLst>
              <a:ext uri="{FF2B5EF4-FFF2-40B4-BE49-F238E27FC236}">
                <a16:creationId xmlns:a16="http://schemas.microsoft.com/office/drawing/2014/main" id="{386074D6-DB61-4CC8-B68C-FB156F298C26}"/>
              </a:ext>
            </a:extLst>
          </p:cNvPr>
          <p:cNvSpPr/>
          <p:nvPr/>
        </p:nvSpPr>
        <p:spPr>
          <a:xfrm>
            <a:off x="8958691" y="622802"/>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現時点で、どのような最終アウトプットの提出を想定しているかを記載してください。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ここに書いているのは事務局の想定している期待成果物ですが、ご提案される事業に合わせて、適宜具体化・修正ください。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609011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4466169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7</a:t>
            </a:r>
            <a:r>
              <a:rPr lang="en-US" altLang="ja-JP" dirty="0">
                <a:ea typeface="Meiryo UI" panose="020B0604030504040204" pitchFamily="50" charset="-128"/>
              </a:rPr>
              <a:t>.</a:t>
            </a:r>
            <a:r>
              <a:rPr lang="ja-JP" altLang="en-US" dirty="0">
                <a:ea typeface="Meiryo UI" panose="020B0604030504040204" pitchFamily="50" charset="-128"/>
              </a:rPr>
              <a:t>個人情報 </a:t>
            </a:r>
            <a:r>
              <a:rPr lang="en-US" altLang="ja-JP" dirty="0">
                <a:ea typeface="Meiryo UI" panose="020B0604030504040204" pitchFamily="50" charset="-128"/>
              </a:rPr>
              <a:t>(</a:t>
            </a:r>
            <a:r>
              <a:rPr lang="ja-JP" altLang="en-US" dirty="0">
                <a:ea typeface="Meiryo UI" panose="020B0604030504040204" pitchFamily="50" charset="-128"/>
              </a:rPr>
              <a:t>受講者の学習履歴 等</a:t>
            </a:r>
            <a:r>
              <a:rPr lang="en-US" altLang="ja-JP" dirty="0">
                <a:ea typeface="Meiryo UI" panose="020B0604030504040204" pitchFamily="50" charset="-128"/>
              </a:rPr>
              <a:t>)</a:t>
            </a:r>
            <a:r>
              <a:rPr lang="ja-JP" altLang="en-US" dirty="0"/>
              <a:t> 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622802"/>
            <a:ext cx="3066473" cy="83099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a:solidFill>
                  <a:srgbClr val="FFFFFF"/>
                </a:solidFill>
                <a:latin typeface="Meiryo UI" panose="020B0604030504040204" pitchFamily="50" charset="-128"/>
                <a:ea typeface="Meiryo UI" panose="020B0604030504040204" pitchFamily="50" charset="-128"/>
              </a:rPr>
              <a:t>(JIS / ISO </a:t>
            </a:r>
            <a:r>
              <a:rPr kumimoji="1" lang="ja-JP" altLang="en-US" sz="1200" dirty="0">
                <a:solidFill>
                  <a:srgbClr val="FFFFFF"/>
                </a:solidFill>
                <a:latin typeface="Meiryo UI" panose="020B0604030504040204" pitchFamily="50" charset="-128"/>
                <a:ea typeface="Meiryo UI" panose="020B0604030504040204" pitchFamily="50" charset="-128"/>
              </a:rPr>
              <a:t>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や、それらがない場合は個人情報に関する取扱いマニュアルなどをご記載ください。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8402898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a:t>
            </a:r>
            <a:r>
              <a:rPr lang="ja-JP" altLang="en-US" dirty="0">
                <a:ea typeface="Meiryo UI" panose="020B0604030504040204" pitchFamily="50" charset="-128"/>
              </a:rPr>
              <a:t>参考</a:t>
            </a:r>
            <a:r>
              <a:rPr lang="en-US" altLang="ja-JP" dirty="0">
                <a:ea typeface="Meiryo UI" panose="020B0604030504040204" pitchFamily="50" charset="-128"/>
              </a:rPr>
              <a:t>)</a:t>
            </a:r>
            <a:r>
              <a:rPr lang="ja-JP" altLang="en-US" dirty="0">
                <a:ea typeface="Meiryo UI" panose="020B0604030504040204" pitchFamily="50" charset="-128"/>
              </a:rPr>
              <a:t>支出計画の概要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eiryo UI" panose="020B0604030504040204" pitchFamily="50" charset="-128"/>
                          <a:ea typeface="Meiryo UI" panose="020B0604030504040204" pitchFamily="50" charset="-128"/>
                        </a:rPr>
                        <a:t>支出項目</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eiryo UI" panose="020B0604030504040204" pitchFamily="50" charset="-128"/>
                          <a:ea typeface="Meiryo UI" panose="020B0604030504040204" pitchFamily="50" charset="-128"/>
                        </a:rPr>
                        <a:t>金額</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円</a:t>
                      </a:r>
                      <a:r>
                        <a:rPr lang="en-US" altLang="ja-JP" dirty="0">
                          <a:solidFill>
                            <a:srgbClr val="575757"/>
                          </a:solidFill>
                          <a:latin typeface="Meiryo UI" panose="020B0604030504040204" pitchFamily="50" charset="-128"/>
                          <a:ea typeface="Meiryo UI" panose="020B0604030504040204" pitchFamily="50" charset="-128"/>
                        </a:rPr>
                        <a:t>)</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1.</a:t>
                      </a:r>
                      <a:r>
                        <a:rPr lang="ja-JP" altLang="en-US" dirty="0">
                          <a:solidFill>
                            <a:srgbClr val="575757"/>
                          </a:solidFill>
                          <a:latin typeface="Meiryo UI" panose="020B0604030504040204" pitchFamily="50" charset="-128"/>
                          <a:ea typeface="Meiryo UI" panose="020B0604030504040204" pitchFamily="50" charset="-128"/>
                        </a:rPr>
                        <a:t>人件費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2.</a:t>
                      </a:r>
                      <a:r>
                        <a:rPr lang="ja-JP" altLang="en-US" dirty="0">
                          <a:solidFill>
                            <a:srgbClr val="575757"/>
                          </a:solidFill>
                          <a:latin typeface="Meiryo UI" panose="020B0604030504040204" pitchFamily="50" charset="-128"/>
                          <a:ea typeface="Meiryo UI" panose="020B0604030504040204" pitchFamily="50" charset="-128"/>
                        </a:rPr>
                        <a:t>事業費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3.</a:t>
                      </a:r>
                      <a:r>
                        <a:rPr lang="ja-JP" altLang="en-US" dirty="0">
                          <a:solidFill>
                            <a:srgbClr val="575757"/>
                          </a:solidFill>
                          <a:latin typeface="Meiryo UI" panose="020B0604030504040204" pitchFamily="50" charset="-128"/>
                          <a:ea typeface="Meiryo UI" panose="020B0604030504040204" pitchFamily="50" charset="-128"/>
                        </a:rPr>
                        <a:t>再委託費</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外注費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4.</a:t>
                      </a:r>
                      <a:r>
                        <a:rPr lang="ja-JP" altLang="en-US" dirty="0">
                          <a:solidFill>
                            <a:srgbClr val="575757"/>
                          </a:solidFill>
                          <a:latin typeface="Meiryo UI" panose="020B0604030504040204" pitchFamily="50" charset="-128"/>
                          <a:ea typeface="Meiryo UI" panose="020B0604030504040204" pitchFamily="50" charset="-128"/>
                        </a:rPr>
                        <a:t>一般管理費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5.</a:t>
                      </a:r>
                      <a:r>
                        <a:rPr lang="ja-JP" altLang="en-US" dirty="0">
                          <a:solidFill>
                            <a:srgbClr val="575757"/>
                          </a:solidFill>
                          <a:latin typeface="Meiryo UI" panose="020B0604030504040204" pitchFamily="50" charset="-128"/>
                          <a:ea typeface="Meiryo UI" panose="020B0604030504040204" pitchFamily="50" charset="-128"/>
                        </a:rPr>
                        <a:t>小計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6.</a:t>
                      </a:r>
                      <a:r>
                        <a:rPr lang="ja-JP" altLang="en-US" dirty="0">
                          <a:solidFill>
                            <a:srgbClr val="575757"/>
                          </a:solidFill>
                          <a:latin typeface="Meiryo UI" panose="020B0604030504040204" pitchFamily="50" charset="-128"/>
                          <a:ea typeface="Meiryo UI" panose="020B0604030504040204" pitchFamily="50" charset="-128"/>
                        </a:rPr>
                        <a:t>消費税及び地方消費税</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eiryo UI" panose="020B0604030504040204" pitchFamily="50" charset="-128"/>
                          <a:ea typeface="Meiryo UI" panose="020B0604030504040204" pitchFamily="50" charset="-128"/>
                        </a:rPr>
                        <a:t>310,000</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7.</a:t>
                      </a:r>
                      <a:r>
                        <a:rPr lang="ja-JP" altLang="en-US" dirty="0">
                          <a:solidFill>
                            <a:srgbClr val="575757"/>
                          </a:solidFill>
                          <a:latin typeface="Meiryo UI" panose="020B0604030504040204" pitchFamily="50" charset="-128"/>
                          <a:ea typeface="Meiryo UI" panose="020B0604030504040204" pitchFamily="50" charset="-128"/>
                        </a:rPr>
                        <a:t>合計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9" name="Rectangle 24">
            <a:extLst>
              <a:ext uri="{FF2B5EF4-FFF2-40B4-BE49-F238E27FC236}">
                <a16:creationId xmlns:a16="http://schemas.microsoft.com/office/drawing/2014/main" id="{7D4E8C74-851A-470B-91DD-333B140BACB6}"/>
              </a:ext>
            </a:extLst>
          </p:cNvPr>
          <p:cNvSpPr/>
          <p:nvPr/>
        </p:nvSpPr>
        <p:spPr>
          <a:xfrm>
            <a:off x="8958691" y="622802"/>
            <a:ext cx="306647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036006"/>
            <a:ext cx="10934700" cy="5370188"/>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提案のサマリ</a:t>
            </a:r>
            <a:endParaRPr kumimoji="1" lang="en-US" altLang="ja-JP" sz="1000" dirty="0">
              <a:solidFill>
                <a:schemeClr val="tx1"/>
              </a:solidFill>
              <a:latin typeface="Trebuchet MS" panose="020B0603020202020204" pitchFamily="34" charset="0"/>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背景と目的</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実施内容</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成果と効果測定方法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実施体制・実証フィールド</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継続的な事業展開プラン</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期待成果物</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 </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受講者の学習履歴 等</a:t>
            </a:r>
            <a:r>
              <a:rPr kumimoji="1" lang="en-US" altLang="ja-JP" sz="2400" dirty="0">
                <a:solidFill>
                  <a:schemeClr val="tx1"/>
                </a:solidFill>
                <a:latin typeface="Meiryo UI" panose="020B0604030504040204" pitchFamily="50" charset="-128"/>
                <a:ea typeface="Meiryo UI" panose="020B0604030504040204" pitchFamily="50" charset="-128"/>
              </a:rPr>
              <a:t>) </a:t>
            </a:r>
            <a:r>
              <a:rPr kumimoji="1" lang="ja-JP" altLang="en-US" sz="2400" dirty="0">
                <a:solidFill>
                  <a:schemeClr val="tx1"/>
                </a:solidFill>
                <a:latin typeface="Meiryo UI" panose="020B0604030504040204" pitchFamily="50" charset="-128"/>
                <a:ea typeface="Meiryo UI" panose="020B0604030504040204" pitchFamily="50" charset="-128"/>
              </a:rPr>
              <a:t>の取扱い方法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marL="0" lvl="1">
              <a:lnSpc>
                <a:spcPct val="150000"/>
              </a:lnSpc>
              <a:buClr>
                <a:schemeClr val="tx2"/>
              </a:buClr>
              <a:buSzPct val="100000"/>
            </a:pP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参考</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支出計画の概要</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145654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ja-JP" altLang="en-US" dirty="0"/>
              <a:t>提案のサマリ</a:t>
            </a:r>
            <a:endParaRPr lang="en-US" sz="1600" dirty="0">
              <a:solidFill>
                <a:srgbClr val="575757"/>
              </a:solidFill>
              <a:latin typeface="Trebuchet MS" panose="020B0603020202020204" pitchFamily="34" charset="0"/>
            </a:endParaRPr>
          </a:p>
        </p:txBody>
      </p:sp>
      <p:graphicFrame>
        <p:nvGraphicFramePr>
          <p:cNvPr id="3" name="Table 3">
            <a:extLst>
              <a:ext uri="{FF2B5EF4-FFF2-40B4-BE49-F238E27FC236}">
                <a16:creationId xmlns:a16="http://schemas.microsoft.com/office/drawing/2014/main" id="{722E403F-B16E-44D3-A1DE-C4695BB5B656}"/>
              </a:ext>
            </a:extLst>
          </p:cNvPr>
          <p:cNvGraphicFramePr>
            <a:graphicFrameLocks noGrp="1"/>
          </p:cNvGraphicFramePr>
          <p:nvPr>
            <p:extLst>
              <p:ext uri="{D42A27DB-BD31-4B8C-83A1-F6EECF244321}">
                <p14:modId xmlns:p14="http://schemas.microsoft.com/office/powerpoint/2010/main" val="4261954543"/>
              </p:ext>
            </p:extLst>
          </p:nvPr>
        </p:nvGraphicFramePr>
        <p:xfrm>
          <a:off x="630000" y="1274593"/>
          <a:ext cx="10985351" cy="5181528"/>
        </p:xfrm>
        <a:graphic>
          <a:graphicData uri="http://schemas.openxmlformats.org/drawingml/2006/table">
            <a:tbl>
              <a:tblPr firstRow="1" bandRow="1">
                <a:tableStyleId>{5C22544A-7EE6-4342-B048-85BDC9FD1C3A}</a:tableStyleId>
              </a:tblPr>
              <a:tblGrid>
                <a:gridCol w="716886">
                  <a:extLst>
                    <a:ext uri="{9D8B030D-6E8A-4147-A177-3AD203B41FA5}">
                      <a16:colId xmlns:a16="http://schemas.microsoft.com/office/drawing/2014/main" val="3191788206"/>
                    </a:ext>
                  </a:extLst>
                </a:gridCol>
                <a:gridCol w="2277158">
                  <a:extLst>
                    <a:ext uri="{9D8B030D-6E8A-4147-A177-3AD203B41FA5}">
                      <a16:colId xmlns:a16="http://schemas.microsoft.com/office/drawing/2014/main" val="164871375"/>
                    </a:ext>
                  </a:extLst>
                </a:gridCol>
                <a:gridCol w="1258349">
                  <a:extLst>
                    <a:ext uri="{9D8B030D-6E8A-4147-A177-3AD203B41FA5}">
                      <a16:colId xmlns:a16="http://schemas.microsoft.com/office/drawing/2014/main" val="2619398578"/>
                    </a:ext>
                  </a:extLst>
                </a:gridCol>
                <a:gridCol w="6732958">
                  <a:extLst>
                    <a:ext uri="{9D8B030D-6E8A-4147-A177-3AD203B41FA5}">
                      <a16:colId xmlns:a16="http://schemas.microsoft.com/office/drawing/2014/main" val="206671746"/>
                    </a:ext>
                  </a:extLst>
                </a:gridCol>
              </a:tblGrid>
              <a:tr h="316515">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項目</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対応する</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事業内容に</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係る要件</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提案概要</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602525"/>
                  </a:ext>
                </a:extLst>
              </a:tr>
              <a:tr h="316515">
                <a:tc rowSpan="3">
                  <a:txBody>
                    <a:bodyPr/>
                    <a:lstStyle/>
                    <a:p>
                      <a:r>
                        <a:rPr lang="ja-JP" altLang="en-US" sz="1400" dirty="0">
                          <a:solidFill>
                            <a:srgbClr val="575757"/>
                          </a:solidFill>
                          <a:latin typeface="Meiryo UI" panose="020B0604030504040204" pitchFamily="50" charset="-128"/>
                          <a:ea typeface="Meiryo UI" panose="020B0604030504040204" pitchFamily="50" charset="-128"/>
                        </a:rPr>
                        <a:t>必須</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実証内容</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60067"/>
                  </a:ext>
                </a:extLst>
              </a:tr>
              <a:tr h="44684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継続的な事業展開</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②</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288905"/>
                  </a:ext>
                </a:extLst>
              </a:tr>
              <a:tr h="44684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成果と効果測定方法</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③</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0495514"/>
                  </a:ext>
                </a:extLst>
              </a:tr>
              <a:tr h="360000">
                <a:tc rowSpan="8">
                  <a:txBody>
                    <a:bodyPr/>
                    <a:lstStyle/>
                    <a:p>
                      <a:r>
                        <a:rPr lang="ja-JP" altLang="en-US" sz="1400" dirty="0">
                          <a:solidFill>
                            <a:srgbClr val="575757"/>
                          </a:solidFill>
                          <a:latin typeface="Meiryo UI" panose="020B0604030504040204" pitchFamily="50" charset="-128"/>
                          <a:ea typeface="Meiryo UI" panose="020B0604030504040204" pitchFamily="50" charset="-128"/>
                        </a:rPr>
                        <a:t>加点</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ロードマップの実現性</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④</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a:t>
                      </a:r>
                      <a:r>
                        <a:rPr lang="ja-JP" altLang="en-US" sz="1400" dirty="0">
                          <a:solidFill>
                            <a:schemeClr val="tx1"/>
                          </a:solidFill>
                          <a:latin typeface="Trebuchet MS" panose="020B0603020202020204" pitchFamily="34" charset="0"/>
                          <a:ea typeface="Meiryo UI" panose="020B0604030504040204" pitchFamily="50" charset="-128"/>
                        </a:rPr>
                        <a:t>該当なし</a:t>
                      </a:r>
                      <a:r>
                        <a:rPr lang="en-US" altLang="ja-JP" sz="1400" dirty="0">
                          <a:solidFill>
                            <a:schemeClr val="tx1"/>
                          </a:solidFill>
                          <a:latin typeface="Trebuchet MS" panose="020B0603020202020204" pitchFamily="34" charset="0"/>
                          <a:ea typeface="Meiryo UI" panose="020B0604030504040204" pitchFamily="50" charset="-128"/>
                        </a:rPr>
                        <a:t>)</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1732598"/>
                  </a:ext>
                </a:extLst>
              </a:tr>
              <a:tr h="360000">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独自性・新規性</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⑤</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a:t>
                      </a:r>
                      <a:r>
                        <a:rPr lang="ja-JP" altLang="en-US" sz="1400" dirty="0">
                          <a:solidFill>
                            <a:schemeClr val="tx1"/>
                          </a:solidFill>
                          <a:latin typeface="Trebuchet MS" panose="020B0603020202020204" pitchFamily="34" charset="0"/>
                          <a:ea typeface="Meiryo UI" panose="020B0604030504040204" pitchFamily="50" charset="-128"/>
                        </a:rPr>
                        <a:t>該当なし</a:t>
                      </a:r>
                      <a:r>
                        <a:rPr lang="en-US" altLang="ja-JP" sz="1400" dirty="0">
                          <a:solidFill>
                            <a:schemeClr val="tx1"/>
                          </a:solidFill>
                          <a:latin typeface="Trebuchet MS" panose="020B0603020202020204" pitchFamily="34" charset="0"/>
                          <a:ea typeface="Meiryo UI" panose="020B0604030504040204" pitchFamily="50" charset="-128"/>
                        </a:rPr>
                        <a:t>)</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400791"/>
                  </a:ext>
                </a:extLst>
              </a:tr>
              <a:tr h="360000">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複数論点の統合</a:t>
                      </a:r>
                      <a:endParaRPr lang="en-US" altLang="ja-JP"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⑥</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2936758"/>
                  </a:ext>
                </a:extLst>
              </a:tr>
              <a:tr h="3600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参加者層の幅広さ</a:t>
                      </a:r>
                      <a:endParaRPr lang="en-US" altLang="ja-JP"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⑦</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a:t>
                      </a:r>
                      <a:r>
                        <a:rPr lang="ja-JP" altLang="en-US" sz="1400" dirty="0">
                          <a:solidFill>
                            <a:schemeClr val="tx1"/>
                          </a:solidFill>
                          <a:latin typeface="Trebuchet MS" panose="020B0603020202020204" pitchFamily="34" charset="0"/>
                          <a:ea typeface="Meiryo UI" panose="020B0604030504040204" pitchFamily="50" charset="-128"/>
                        </a:rPr>
                        <a:t>該当なし</a:t>
                      </a:r>
                      <a:r>
                        <a:rPr lang="en-US" altLang="ja-JP" sz="1400" dirty="0">
                          <a:solidFill>
                            <a:schemeClr val="tx1"/>
                          </a:solidFill>
                          <a:latin typeface="Trebuchet MS" panose="020B0603020202020204" pitchFamily="34" charset="0"/>
                          <a:ea typeface="Meiryo UI" panose="020B0604030504040204" pitchFamily="50" charset="-128"/>
                        </a:rPr>
                        <a:t>)</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932048"/>
                  </a:ext>
                </a:extLst>
              </a:tr>
              <a:tr h="3600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過去の実績</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⑧</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8873626"/>
                  </a:ext>
                </a:extLst>
              </a:tr>
              <a:tr h="3600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継続的な事業展開の具体性</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⑨</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a:t>
                      </a:r>
                      <a:r>
                        <a:rPr lang="ja-JP" altLang="en-US" sz="1400" dirty="0">
                          <a:solidFill>
                            <a:schemeClr val="tx1"/>
                          </a:solidFill>
                          <a:latin typeface="Trebuchet MS" panose="020B0603020202020204" pitchFamily="34" charset="0"/>
                          <a:ea typeface="Meiryo UI" panose="020B0604030504040204" pitchFamily="50" charset="-128"/>
                        </a:rPr>
                        <a:t>該当なし</a:t>
                      </a:r>
                      <a:r>
                        <a:rPr lang="en-US" altLang="ja-JP" sz="1400" dirty="0">
                          <a:solidFill>
                            <a:schemeClr val="tx1"/>
                          </a:solidFill>
                          <a:latin typeface="Trebuchet MS" panose="020B0603020202020204" pitchFamily="34" charset="0"/>
                          <a:ea typeface="Meiryo UI" panose="020B0604030504040204" pitchFamily="50" charset="-128"/>
                        </a:rPr>
                        <a:t>)</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666512"/>
                  </a:ext>
                </a:extLst>
              </a:tr>
              <a:tr h="3600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外部への発信</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⑩</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6006416"/>
                  </a:ext>
                </a:extLst>
              </a:tr>
              <a:tr h="3600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成果と効果測定方法の</a:t>
                      </a:r>
                      <a:br>
                        <a:rPr lang="en-US" altLang="ja-JP" sz="1400" dirty="0">
                          <a:solidFill>
                            <a:srgbClr val="575757"/>
                          </a:solidFill>
                          <a:latin typeface="Meiryo UI" panose="020B0604030504040204" pitchFamily="50" charset="-128"/>
                          <a:ea typeface="Meiryo UI" panose="020B0604030504040204" pitchFamily="50" charset="-128"/>
                        </a:rPr>
                      </a:br>
                      <a:r>
                        <a:rPr lang="ja-JP" altLang="en-US" sz="1400" dirty="0">
                          <a:solidFill>
                            <a:srgbClr val="575757"/>
                          </a:solidFill>
                          <a:latin typeface="Meiryo UI" panose="020B0604030504040204" pitchFamily="50" charset="-128"/>
                          <a:ea typeface="Meiryo UI" panose="020B0604030504040204" pitchFamily="50" charset="-128"/>
                        </a:rPr>
                        <a:t>具体性</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⑪</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7194260"/>
                  </a:ext>
                </a:extLst>
              </a:tr>
            </a:tbl>
          </a:graphicData>
        </a:graphic>
      </p:graphicFrame>
      <p:sp>
        <p:nvSpPr>
          <p:cNvPr id="8" name="Rectangle 24">
            <a:extLst>
              <a:ext uri="{FF2B5EF4-FFF2-40B4-BE49-F238E27FC236}">
                <a16:creationId xmlns:a16="http://schemas.microsoft.com/office/drawing/2014/main" id="{310F7EE3-1CE6-43E8-8103-953E279F1739}"/>
              </a:ext>
            </a:extLst>
          </p:cNvPr>
          <p:cNvSpPr/>
          <p:nvPr/>
        </p:nvSpPr>
        <p:spPr>
          <a:xfrm>
            <a:off x="8958691" y="622802"/>
            <a:ext cx="3066473" cy="124649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実証の概要を簡潔に記載してください。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●少なくとも必須要素は記入してください。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●加点要素は必要なところだけ記入し、該当がない場合は「</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該当なし</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」と記入してください。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8E3655D5-62EF-327E-552C-E3C482057AF0}"/>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7765475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pPr>
              <a:spcBef>
                <a:spcPts val="0"/>
              </a:spcBef>
              <a:spcAft>
                <a:spcPts val="0"/>
              </a:spcAft>
              <a:buNone/>
            </a:pPr>
            <a:r>
              <a:rPr lang="en-US" altLang="ja-JP" dirty="0"/>
              <a:t>1.</a:t>
            </a:r>
            <a:r>
              <a:rPr lang="ja-JP" altLang="en-US" dirty="0"/>
              <a:t>背景と目的</a:t>
            </a:r>
            <a:r>
              <a:rPr lang="en-US" altLang="ja-JP" dirty="0"/>
              <a:t>)</a:t>
            </a:r>
            <a:r>
              <a:rPr lang="ja-JP" altLang="en-US" dirty="0"/>
              <a:t>本事業が目指す</a:t>
            </a:r>
            <a:r>
              <a:rPr lang="ja-JP" altLang="en-US" sz="2400" dirty="0">
                <a:solidFill>
                  <a:srgbClr val="0070C0"/>
                </a:solidFill>
                <a:latin typeface="Meiryo UI" panose="020B0604030504040204" pitchFamily="50" charset="-128"/>
                <a:ea typeface="Meiryo UI" panose="020B0604030504040204" pitchFamily="50" charset="-128"/>
              </a:rPr>
              <a:t>「中間とりまとめ」の論点の社会実装</a:t>
            </a:r>
            <a:r>
              <a:rPr lang="ja-JP" altLang="en-US" dirty="0"/>
              <a:t>のあるべき姿</a:t>
            </a:r>
            <a:endParaRPr lang="en-US" sz="1600" dirty="0">
              <a:solidFill>
                <a:srgbClr val="575757"/>
              </a:solidFill>
              <a:latin typeface="Trebuchet MS" panose="020B0603020202020204" pitchFamily="34" charset="0"/>
            </a:endParaRPr>
          </a:p>
        </p:txBody>
      </p:sp>
      <p:sp>
        <p:nvSpPr>
          <p:cNvPr id="26" name="Rectangle 24">
            <a:extLst>
              <a:ext uri="{FF2B5EF4-FFF2-40B4-BE49-F238E27FC236}">
                <a16:creationId xmlns:a16="http://schemas.microsoft.com/office/drawing/2014/main" id="{37FDF32F-A1CE-4FF9-81B1-B6CEAEA0C358}"/>
              </a:ext>
            </a:extLst>
          </p:cNvPr>
          <p:cNvSpPr/>
          <p:nvPr/>
        </p:nvSpPr>
        <p:spPr>
          <a:xfrm>
            <a:off x="8987567" y="1161817"/>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最終的に目指す”あるべき姿”を描いてください。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●”あるべき姿”は図やイメージだけではなく、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テキストで適宜補足頂いて構いません。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7" name="Rectangle 24">
            <a:extLst>
              <a:ext uri="{FF2B5EF4-FFF2-40B4-BE49-F238E27FC236}">
                <a16:creationId xmlns:a16="http://schemas.microsoft.com/office/drawing/2014/main" id="{26AF6FE4-47EC-4490-6EAC-C29BC3C5337C}"/>
              </a:ext>
            </a:extLst>
          </p:cNvPr>
          <p:cNvSpPr/>
          <p:nvPr/>
        </p:nvSpPr>
        <p:spPr>
          <a:xfrm>
            <a:off x="8987566" y="2560461"/>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本実証の終了時に実現する姿ではなく、</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ja-JP" altLang="en-US" sz="1200" dirty="0">
                <a:solidFill>
                  <a:srgbClr val="575757"/>
                </a:solidFill>
                <a:latin typeface="Meiryo UI" panose="020B0604030504040204" pitchFamily="50" charset="-128"/>
                <a:ea typeface="Meiryo UI" panose="020B0604030504040204" pitchFamily="50" charset="-128"/>
              </a:rPr>
              <a:t>中長期で実現したい姿を記載してください。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8" name="Rectangle 24">
            <a:extLst>
              <a:ext uri="{FF2B5EF4-FFF2-40B4-BE49-F238E27FC236}">
                <a16:creationId xmlns:a16="http://schemas.microsoft.com/office/drawing/2014/main" id="{C57E69BE-F859-6C60-74C0-04865E85B318}"/>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5482275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1287690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1.</a:t>
            </a:r>
            <a:r>
              <a:rPr lang="ja-JP" altLang="en-US" dirty="0"/>
              <a:t>背景と目的</a:t>
            </a:r>
            <a:r>
              <a:rPr lang="en-US" altLang="ja-JP" dirty="0"/>
              <a:t>)</a:t>
            </a:r>
            <a:r>
              <a:rPr lang="ja-JP" altLang="en-US" dirty="0"/>
              <a:t>あるべき姿に向けて、解決するべき課題</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9999"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解決すべき課題</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1" name="ee4pHeader3">
            <a:extLst>
              <a:ext uri="{FF2B5EF4-FFF2-40B4-BE49-F238E27FC236}">
                <a16:creationId xmlns:a16="http://schemas.microsoft.com/office/drawing/2014/main" id="{0D7DBAD8-58EE-40C2-AF2F-6DE80453D61E}"/>
              </a:ext>
            </a:extLst>
          </p:cNvPr>
          <p:cNvSpPr txBox="1"/>
          <p:nvPr/>
        </p:nvSpPr>
        <p:spPr>
          <a:xfrm>
            <a:off x="6567536" y="1381454"/>
            <a:ext cx="4995815"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本実証でチャレンジすること</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6567536" y="1862996"/>
            <a:ext cx="499581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Isosceles Triangle 2">
            <a:extLst>
              <a:ext uri="{FF2B5EF4-FFF2-40B4-BE49-F238E27FC236}">
                <a16:creationId xmlns:a16="http://schemas.microsoft.com/office/drawing/2014/main" id="{C6DCD8FB-A24D-486E-81C0-08597FA253F6}"/>
              </a:ext>
            </a:extLst>
          </p:cNvPr>
          <p:cNvSpPr/>
          <p:nvPr/>
        </p:nvSpPr>
        <p:spPr>
          <a:xfrm rot="5400000">
            <a:off x="5077224" y="4034063"/>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4" name="Rectangle 24">
            <a:extLst>
              <a:ext uri="{FF2B5EF4-FFF2-40B4-BE49-F238E27FC236}">
                <a16:creationId xmlns:a16="http://schemas.microsoft.com/office/drawing/2014/main" id="{C007869E-18D7-4D3E-BDD5-12120CA5465E}"/>
              </a:ext>
            </a:extLst>
          </p:cNvPr>
          <p:cNvSpPr/>
          <p:nvPr/>
        </p:nvSpPr>
        <p:spPr>
          <a:xfrm>
            <a:off x="8958691" y="111892"/>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前頁のあるべき姿を踏まえて、現状、どんな解決すべき課題があるのか、そしてその課題の解決に向けて、本実証で何にチャレンジするのかを簡潔に書いてください。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2D228B61-0CDA-7552-4ABC-7A9F02D012B8}"/>
              </a:ext>
            </a:extLst>
          </p:cNvPr>
          <p:cNvSpPr/>
          <p:nvPr/>
        </p:nvSpPr>
        <p:spPr>
          <a:xfrm>
            <a:off x="2559341" y="2070551"/>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前ページで記載いただいた「</a:t>
            </a:r>
            <a:r>
              <a:rPr kumimoji="1" lang="ja-JP" altLang="en-US" sz="1200" dirty="0">
                <a:solidFill>
                  <a:schemeClr val="tx1"/>
                </a:solidFill>
                <a:latin typeface="Trebuchet MS" panose="020B0603020202020204" pitchFamily="34" charset="0"/>
                <a:ea typeface="Meiryo UI" panose="020B0604030504040204" pitchFamily="50" charset="-128"/>
              </a:rPr>
              <a:t>あるべき姿」の実現に向けて、解決するべき課題は何かを記載してください。</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23" name="正方形/長方形 6">
            <a:extLst>
              <a:ext uri="{FF2B5EF4-FFF2-40B4-BE49-F238E27FC236}">
                <a16:creationId xmlns:a16="http://schemas.microsoft.com/office/drawing/2014/main" id="{B0F76257-9A81-4AE2-AC96-681EBF5F5DA7}"/>
              </a:ext>
            </a:extLst>
          </p:cNvPr>
          <p:cNvSpPr/>
          <p:nvPr/>
        </p:nvSpPr>
        <p:spPr>
          <a:xfrm>
            <a:off x="8050900" y="2081213"/>
            <a:ext cx="3512451" cy="82889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p:txBody>
      </p:sp>
      <p:sp>
        <p:nvSpPr>
          <p:cNvPr id="13" name="正方形/長方形 6">
            <a:extLst>
              <a:ext uri="{FF2B5EF4-FFF2-40B4-BE49-F238E27FC236}">
                <a16:creationId xmlns:a16="http://schemas.microsoft.com/office/drawing/2014/main" id="{CC2462F4-088F-7666-CD92-F5243DEAB188}"/>
              </a:ext>
            </a:extLst>
          </p:cNvPr>
          <p:cNvSpPr/>
          <p:nvPr/>
        </p:nvSpPr>
        <p:spPr>
          <a:xfrm>
            <a:off x="6567536" y="2081213"/>
            <a:ext cx="1359993" cy="82889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400" dirty="0">
                <a:solidFill>
                  <a:schemeClr val="tx2"/>
                </a:solidFill>
                <a:latin typeface="Trebuchet MS" panose="020B0603020202020204" pitchFamily="34" charset="0"/>
                <a:ea typeface="Meiryo UI" panose="020B0604030504040204" pitchFamily="50" charset="-128"/>
              </a:rPr>
              <a:t>検証する</a:t>
            </a:r>
            <a:br>
              <a:rPr kumimoji="1" lang="en-US" altLang="ja-JP" sz="1400" dirty="0">
                <a:solidFill>
                  <a:schemeClr val="tx2"/>
                </a:solidFill>
                <a:latin typeface="Trebuchet MS" panose="020B0603020202020204" pitchFamily="34" charset="0"/>
                <a:ea typeface="Meiryo UI" panose="020B0604030504040204" pitchFamily="50" charset="-128"/>
              </a:rPr>
            </a:br>
            <a:r>
              <a:rPr kumimoji="1" lang="ja-JP" altLang="en-US" sz="1400" dirty="0">
                <a:solidFill>
                  <a:schemeClr val="tx2"/>
                </a:solidFill>
                <a:latin typeface="Trebuchet MS" panose="020B0603020202020204" pitchFamily="34" charset="0"/>
                <a:ea typeface="Meiryo UI" panose="020B0604030504040204" pitchFamily="50" charset="-128"/>
              </a:rPr>
              <a:t>「中間とりまとめ」の論点</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4" name="正方形/長方形 6">
            <a:extLst>
              <a:ext uri="{FF2B5EF4-FFF2-40B4-BE49-F238E27FC236}">
                <a16:creationId xmlns:a16="http://schemas.microsoft.com/office/drawing/2014/main" id="{A1312E06-7E81-79B0-10B3-6D8F1CE95DCA}"/>
              </a:ext>
            </a:extLst>
          </p:cNvPr>
          <p:cNvSpPr/>
          <p:nvPr/>
        </p:nvSpPr>
        <p:spPr>
          <a:xfrm>
            <a:off x="6567536" y="3058476"/>
            <a:ext cx="1359993" cy="180399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400" dirty="0">
                <a:solidFill>
                  <a:schemeClr val="tx2"/>
                </a:solidFill>
                <a:latin typeface="Trebuchet MS" panose="020B0603020202020204" pitchFamily="34" charset="0"/>
                <a:ea typeface="Meiryo UI" panose="020B0604030504040204" pitchFamily="50" charset="-128"/>
              </a:rPr>
              <a:t>想定している</a:t>
            </a:r>
            <a:br>
              <a:rPr kumimoji="1" lang="en-US" altLang="ja-JP" sz="1400" dirty="0">
                <a:solidFill>
                  <a:schemeClr val="tx2"/>
                </a:solidFill>
                <a:latin typeface="Trebuchet MS" panose="020B0603020202020204" pitchFamily="34" charset="0"/>
                <a:ea typeface="Meiryo UI" panose="020B0604030504040204" pitchFamily="50" charset="-128"/>
              </a:rPr>
            </a:br>
            <a:r>
              <a:rPr kumimoji="1" lang="ja-JP" altLang="en-US" sz="1400" dirty="0">
                <a:solidFill>
                  <a:schemeClr val="tx2"/>
                </a:solidFill>
                <a:latin typeface="Trebuchet MS" panose="020B0603020202020204" pitchFamily="34" charset="0"/>
                <a:ea typeface="Meiryo UI" panose="020B0604030504040204" pitchFamily="50" charset="-128"/>
              </a:rPr>
              <a:t>実証内容</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7" name="正方形/長方形 6">
            <a:extLst>
              <a:ext uri="{FF2B5EF4-FFF2-40B4-BE49-F238E27FC236}">
                <a16:creationId xmlns:a16="http://schemas.microsoft.com/office/drawing/2014/main" id="{CD6D7A44-9D6B-3379-2596-80D7217B45B1}"/>
              </a:ext>
            </a:extLst>
          </p:cNvPr>
          <p:cNvSpPr/>
          <p:nvPr/>
        </p:nvSpPr>
        <p:spPr>
          <a:xfrm>
            <a:off x="8050900" y="3058476"/>
            <a:ext cx="3512451" cy="180399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15" name="正方形/長方形 6">
            <a:extLst>
              <a:ext uri="{FF2B5EF4-FFF2-40B4-BE49-F238E27FC236}">
                <a16:creationId xmlns:a16="http://schemas.microsoft.com/office/drawing/2014/main" id="{75DA2A8F-A202-0B0E-E6C7-8AE44F170171}"/>
              </a:ext>
            </a:extLst>
          </p:cNvPr>
          <p:cNvSpPr/>
          <p:nvPr/>
        </p:nvSpPr>
        <p:spPr>
          <a:xfrm>
            <a:off x="6567536" y="5010835"/>
            <a:ext cx="1359993" cy="108956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想定している</a:t>
            </a:r>
            <a:endParaRPr kumimoji="1" lang="en-US" altLang="ja-JP" sz="1400" dirty="0">
              <a:solidFill>
                <a:schemeClr val="tx2"/>
              </a:solidFill>
              <a:latin typeface="Trebuchet MS" panose="020B0603020202020204" pitchFamily="34" charset="0"/>
              <a:ea typeface="Meiryo UI" panose="020B0604030504040204" pitchFamily="50" charset="-128"/>
            </a:endParaRPr>
          </a:p>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実証成果</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8" name="正方形/長方形 6">
            <a:extLst>
              <a:ext uri="{FF2B5EF4-FFF2-40B4-BE49-F238E27FC236}">
                <a16:creationId xmlns:a16="http://schemas.microsoft.com/office/drawing/2014/main" id="{495D5278-D0DF-79BA-E4F0-EBE4B7372A71}"/>
              </a:ext>
            </a:extLst>
          </p:cNvPr>
          <p:cNvSpPr/>
          <p:nvPr/>
        </p:nvSpPr>
        <p:spPr>
          <a:xfrm>
            <a:off x="8050900" y="5010835"/>
            <a:ext cx="3512451" cy="108956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5" name="Rectangle 24">
            <a:extLst>
              <a:ext uri="{FF2B5EF4-FFF2-40B4-BE49-F238E27FC236}">
                <a16:creationId xmlns:a16="http://schemas.microsoft.com/office/drawing/2014/main" id="{0AE6AEF8-043A-AFBF-393D-6131F7BFFBCF}"/>
              </a:ext>
            </a:extLst>
          </p:cNvPr>
          <p:cNvSpPr/>
          <p:nvPr/>
        </p:nvSpPr>
        <p:spPr>
          <a:xfrm>
            <a:off x="8958690" y="2070551"/>
            <a:ext cx="3066473" cy="2492990"/>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下記の内容を記載してください。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必須①</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どのような実証内容を想定しているか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「中間とりまとめ」の論点のどれを検証するか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検証ポイントが、あるべき姿の実現や現状の課題にどのように資するのか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endParaRPr kumimoji="1" lang="en-US" altLang="ja-JP" sz="1200" dirty="0">
              <a:solidFill>
                <a:schemeClr val="tx1"/>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昨年度までに実証事業を実施した経験がある場合は、昨年度までに未検証の論点は何か、差分を明確化してください。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加点⑤</a:t>
            </a:r>
            <a:r>
              <a:rPr kumimoji="1" lang="en-US" altLang="ja-JP" sz="1200" dirty="0">
                <a:solidFill>
                  <a:schemeClr val="tx1"/>
                </a:solidFill>
                <a:latin typeface="Trebuchet MS" panose="020B0603020202020204" pitchFamily="34" charset="0"/>
                <a:ea typeface="Meiryo UI" panose="020B0604030504040204" pitchFamily="50" charset="-128"/>
              </a:rPr>
              <a:t>)</a:t>
            </a:r>
          </a:p>
          <a:p>
            <a:pPr>
              <a:buFont typeface="Trebuchet MS" panose="020B0603020202020204" pitchFamily="34" charset="0"/>
              <a:buChar char="​"/>
            </a:pPr>
            <a:endParaRPr kumimoji="1" lang="en-US" altLang="ja-JP" sz="1200" dirty="0">
              <a:solidFill>
                <a:schemeClr val="tx1"/>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「中間とりまとめ」の論点のうち、複数の論点を統合して解決することを目指す取り組みが含まれる場合は、その旨を明示してください。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cxnSp>
        <p:nvCxnSpPr>
          <p:cNvPr id="25" name="直線コネクタ 41">
            <a:extLst>
              <a:ext uri="{FF2B5EF4-FFF2-40B4-BE49-F238E27FC236}">
                <a16:creationId xmlns:a16="http://schemas.microsoft.com/office/drawing/2014/main" id="{580CAAAE-7A63-F9C9-F868-78345FC5407C}"/>
              </a:ext>
            </a:extLst>
          </p:cNvPr>
          <p:cNvCxnSpPr>
            <a:cxnSpLocks/>
          </p:cNvCxnSpPr>
          <p:nvPr/>
        </p:nvCxnSpPr>
        <p:spPr>
          <a:xfrm>
            <a:off x="6567536" y="2984294"/>
            <a:ext cx="49958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6" name="直線コネクタ 41">
            <a:extLst>
              <a:ext uri="{FF2B5EF4-FFF2-40B4-BE49-F238E27FC236}">
                <a16:creationId xmlns:a16="http://schemas.microsoft.com/office/drawing/2014/main" id="{FB92431D-80FB-B7FA-F7FB-316F012E2CB6}"/>
              </a:ext>
            </a:extLst>
          </p:cNvPr>
          <p:cNvCxnSpPr>
            <a:cxnSpLocks/>
          </p:cNvCxnSpPr>
          <p:nvPr/>
        </p:nvCxnSpPr>
        <p:spPr>
          <a:xfrm>
            <a:off x="6567536" y="4936653"/>
            <a:ext cx="49958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27" name="Rectangle 24">
            <a:extLst>
              <a:ext uri="{FF2B5EF4-FFF2-40B4-BE49-F238E27FC236}">
                <a16:creationId xmlns:a16="http://schemas.microsoft.com/office/drawing/2014/main" id="{C964AD3C-1B25-DEC6-A9C3-A1B644CDB587}"/>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cxnSp>
        <p:nvCxnSpPr>
          <p:cNvPr id="16" name="直線コネクタ 15">
            <a:extLst>
              <a:ext uri="{FF2B5EF4-FFF2-40B4-BE49-F238E27FC236}">
                <a16:creationId xmlns:a16="http://schemas.microsoft.com/office/drawing/2014/main" id="{51A5CB4D-FFD8-0A78-B26B-61EDD0ECB669}"/>
              </a:ext>
            </a:extLst>
          </p:cNvPr>
          <p:cNvCxnSpPr/>
          <p:nvPr/>
        </p:nvCxnSpPr>
        <p:spPr>
          <a:xfrm>
            <a:off x="7927530" y="2070551"/>
            <a:ext cx="0" cy="82889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8BA2A82-C9DE-9065-4B31-92A7D42A1D3F}"/>
              </a:ext>
            </a:extLst>
          </p:cNvPr>
          <p:cNvCxnSpPr/>
          <p:nvPr/>
        </p:nvCxnSpPr>
        <p:spPr>
          <a:xfrm>
            <a:off x="7927530" y="3058476"/>
            <a:ext cx="0" cy="1803995"/>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9B5B2ED-F923-E64B-450F-85866036F0F7}"/>
              </a:ext>
            </a:extLst>
          </p:cNvPr>
          <p:cNvCxnSpPr/>
          <p:nvPr/>
        </p:nvCxnSpPr>
        <p:spPr>
          <a:xfrm>
            <a:off x="7927530" y="5010835"/>
            <a:ext cx="0" cy="108956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20782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5162266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実施内容</a:t>
            </a:r>
            <a:r>
              <a:rPr lang="en-US" altLang="ja-JP" dirty="0">
                <a:ea typeface="Meiryo UI" panose="020B0604030504040204" pitchFamily="50" charset="-128"/>
              </a:rPr>
              <a:t>)</a:t>
            </a:r>
            <a:r>
              <a:rPr lang="ja-JP" altLang="en-US" dirty="0">
                <a:ea typeface="Meiryo UI" panose="020B0604030504040204" pitchFamily="50" charset="-128"/>
              </a:rPr>
              <a:t>概要</a:t>
            </a:r>
            <a:endParaRPr lang="en-US" sz="1600" dirty="0">
              <a:solidFill>
                <a:srgbClr val="575757"/>
              </a:solidFill>
              <a:latin typeface="Trebuchet MS" panose="020B0603020202020204" pitchFamily="34" charset="0"/>
            </a:endParaRPr>
          </a:p>
        </p:txBody>
      </p:sp>
      <p:graphicFrame>
        <p:nvGraphicFramePr>
          <p:cNvPr id="15" name="Table 3">
            <a:extLst>
              <a:ext uri="{FF2B5EF4-FFF2-40B4-BE49-F238E27FC236}">
                <a16:creationId xmlns:a16="http://schemas.microsoft.com/office/drawing/2014/main" id="{FFFF5802-941B-44CA-9C24-C0A14A95486B}"/>
              </a:ext>
            </a:extLst>
          </p:cNvPr>
          <p:cNvGraphicFramePr>
            <a:graphicFrameLocks noGrp="1"/>
          </p:cNvGraphicFramePr>
          <p:nvPr>
            <p:extLst>
              <p:ext uri="{D42A27DB-BD31-4B8C-83A1-F6EECF244321}">
                <p14:modId xmlns:p14="http://schemas.microsoft.com/office/powerpoint/2010/main" val="2520572331"/>
              </p:ext>
            </p:extLst>
          </p:nvPr>
        </p:nvGraphicFramePr>
        <p:xfrm>
          <a:off x="629999" y="1581150"/>
          <a:ext cx="10933352" cy="4500762"/>
        </p:xfrm>
        <a:graphic>
          <a:graphicData uri="http://schemas.openxmlformats.org/drawingml/2006/table">
            <a:tbl>
              <a:tblPr firstRow="1" bandRow="1">
                <a:tableStyleId>{5C22544A-7EE6-4342-B048-85BDC9FD1C3A}</a:tableStyleId>
              </a:tblPr>
              <a:tblGrid>
                <a:gridCol w="2733338">
                  <a:extLst>
                    <a:ext uri="{9D8B030D-6E8A-4147-A177-3AD203B41FA5}">
                      <a16:colId xmlns:a16="http://schemas.microsoft.com/office/drawing/2014/main" val="2286045957"/>
                    </a:ext>
                  </a:extLst>
                </a:gridCol>
                <a:gridCol w="2733338">
                  <a:extLst>
                    <a:ext uri="{9D8B030D-6E8A-4147-A177-3AD203B41FA5}">
                      <a16:colId xmlns:a16="http://schemas.microsoft.com/office/drawing/2014/main" val="2460396383"/>
                    </a:ext>
                  </a:extLst>
                </a:gridCol>
                <a:gridCol w="2733338">
                  <a:extLst>
                    <a:ext uri="{9D8B030D-6E8A-4147-A177-3AD203B41FA5}">
                      <a16:colId xmlns:a16="http://schemas.microsoft.com/office/drawing/2014/main" val="2073487949"/>
                    </a:ext>
                  </a:extLst>
                </a:gridCol>
                <a:gridCol w="2733338">
                  <a:extLst>
                    <a:ext uri="{9D8B030D-6E8A-4147-A177-3AD203B41FA5}">
                      <a16:colId xmlns:a16="http://schemas.microsoft.com/office/drawing/2014/main" val="1298417420"/>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狙い</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取組内容</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3" name="Rectangle 24">
            <a:extLst>
              <a:ext uri="{FF2B5EF4-FFF2-40B4-BE49-F238E27FC236}">
                <a16:creationId xmlns:a16="http://schemas.microsoft.com/office/drawing/2014/main" id="{1B9BF979-637B-2FF8-A5BC-695EEA177B55}"/>
              </a:ext>
            </a:extLst>
          </p:cNvPr>
          <p:cNvSpPr/>
          <p:nvPr/>
        </p:nvSpPr>
        <p:spPr>
          <a:xfrm>
            <a:off x="8958691" y="147287"/>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●概要や詳細の中に、狙い、取組内容、期待される成果を、具体的に記載してください。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AD2813F0-20FD-5D99-4272-D4D53C143E27}"/>
              </a:ext>
            </a:extLst>
          </p:cNvPr>
          <p:cNvSpPr/>
          <p:nvPr/>
        </p:nvSpPr>
        <p:spPr>
          <a:xfrm>
            <a:off x="8958690" y="2441940"/>
            <a:ext cx="3066473" cy="2385268"/>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サード・プレイス</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のように子どもたちを対象としたサービスの提案の場合、下記内容を含めて記載してください。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ja-JP" altLang="en-US" sz="1200" dirty="0">
              <a:solidFill>
                <a:srgbClr val="575757"/>
              </a:solidFill>
              <a:latin typeface="Meiryo UI" panose="020B0604030504040204" pitchFamily="50" charset="-128"/>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どのような子どもたちを対象とし、どのように募集・</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選抜</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するのか</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子どもたちは何を学ぶのか</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プログラムでの学びを経て、どのような子どもたちを育成するか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endParaRPr kumimoji="1" lang="en-US" altLang="ja-JP" sz="1200" dirty="0">
              <a:solidFill>
                <a:schemeClr val="tx1"/>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また、一部の層ではなく、 幅広い事情を抱える子どもたちへ参加の間口が開かれている場合、その旨を記載してください。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加点⑦</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7" name="Rectangle 24">
            <a:extLst>
              <a:ext uri="{FF2B5EF4-FFF2-40B4-BE49-F238E27FC236}">
                <a16:creationId xmlns:a16="http://schemas.microsoft.com/office/drawing/2014/main" id="{E2604F99-1854-C765-75B1-331A6BA743FF}"/>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726595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1708192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実施内容</a:t>
            </a:r>
            <a:r>
              <a:rPr lang="en-US" altLang="ja-JP" dirty="0"/>
              <a:t>)</a:t>
            </a:r>
            <a:r>
              <a:rPr lang="ja-JP" altLang="en-US" dirty="0"/>
              <a:t>詳細</a:t>
            </a:r>
            <a:r>
              <a:rPr lang="ja-JP" altLang="en-US" dirty="0">
                <a:ea typeface="Meiryo UI" panose="020B0604030504040204" pitchFamily="50" charset="-128"/>
              </a:rPr>
              <a:t>①</a:t>
            </a:r>
            <a:r>
              <a:rPr lang="en-US" altLang="ja-JP" dirty="0">
                <a:ea typeface="Meiryo UI" panose="020B0604030504040204" pitchFamily="50" charset="-128"/>
              </a:rPr>
              <a:t>.</a:t>
            </a:r>
            <a:r>
              <a:rPr lang="ja-JP" altLang="en-US" dirty="0">
                <a:ea typeface="Meiryo UI" panose="020B0604030504040204" pitchFamily="50" charset="-128"/>
              </a:rPr>
              <a:t> </a:t>
            </a:r>
            <a:r>
              <a:rPr lang="en-US" altLang="ja-JP" dirty="0">
                <a:ea typeface="Meiryo UI" panose="020B0604030504040204" pitchFamily="50" charset="-128"/>
              </a:rPr>
              <a:t>XXX</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53860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5" name="Rectangle 24">
            <a:extLst>
              <a:ext uri="{FF2B5EF4-FFF2-40B4-BE49-F238E27FC236}">
                <a16:creationId xmlns:a16="http://schemas.microsoft.com/office/drawing/2014/main" id="{217AB60D-E43F-BF84-A15D-530D59A6D852}"/>
              </a:ext>
            </a:extLst>
          </p:cNvPr>
          <p:cNvSpPr/>
          <p:nvPr/>
        </p:nvSpPr>
        <p:spPr>
          <a:xfrm>
            <a:off x="8958690" y="1798280"/>
            <a:ext cx="3066473" cy="109260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過去に同様の事業を実施した実績がある場合、その旨を記載してください。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加点⑧</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ja-JP" altLang="en-US" sz="1200" dirty="0">
              <a:solidFill>
                <a:srgbClr val="575757"/>
              </a:solidFill>
              <a:latin typeface="Meiryo UI" panose="020B0604030504040204" pitchFamily="50" charset="-128"/>
              <a:ea typeface="Meiryo UI" panose="020B0604030504040204" pitchFamily="50" charset="-128"/>
            </a:endParaRPr>
          </a:p>
          <a:p>
            <a:pPr marL="108000" lvl="1">
              <a:buClr>
                <a:schemeClr val="tx2"/>
              </a:buClr>
            </a:pPr>
            <a:endParaRPr kumimoji="1" lang="en-US" altLang="ja-JP" sz="1200" dirty="0">
              <a:solidFill>
                <a:schemeClr val="tx1"/>
              </a:solidFill>
              <a:latin typeface="Trebuchet MS" panose="020B0603020202020204" pitchFamily="34" charset="0"/>
              <a:ea typeface="Meiryo UI" panose="020B0604030504040204" pitchFamily="50" charset="-128"/>
            </a:endParaRPr>
          </a:p>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行った取り組みを外部に発信する取り組みがある場合、その旨を記載してください。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加点⑩</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799904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3835663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a:t>
            </a:r>
            <a:r>
              <a:rPr lang="ja-JP" altLang="en-US" dirty="0"/>
              <a:t>実証によって見込まれる成果と効果測定方法</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72327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本実証によって見込まれる成果と効果測定方法を記載してください。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graphicFrame>
        <p:nvGraphicFramePr>
          <p:cNvPr id="11" name="Table 3">
            <a:extLst>
              <a:ext uri="{FF2B5EF4-FFF2-40B4-BE49-F238E27FC236}">
                <a16:creationId xmlns:a16="http://schemas.microsoft.com/office/drawing/2014/main" id="{CCCF0E50-982F-CCFB-5F4F-6B6FEA4F5F11}"/>
              </a:ext>
            </a:extLst>
          </p:cNvPr>
          <p:cNvGraphicFramePr>
            <a:graphicFrameLocks noGrp="1"/>
          </p:cNvGraphicFramePr>
          <p:nvPr>
            <p:extLst>
              <p:ext uri="{D42A27DB-BD31-4B8C-83A1-F6EECF244321}">
                <p14:modId xmlns:p14="http://schemas.microsoft.com/office/powerpoint/2010/main" val="877753726"/>
              </p:ext>
            </p:extLst>
          </p:nvPr>
        </p:nvGraphicFramePr>
        <p:xfrm>
          <a:off x="629999" y="1581150"/>
          <a:ext cx="10933350" cy="4500762"/>
        </p:xfrm>
        <a:graphic>
          <a:graphicData uri="http://schemas.openxmlformats.org/drawingml/2006/table">
            <a:tbl>
              <a:tblPr firstRow="1" bandRow="1">
                <a:tableStyleId>{5C22544A-7EE6-4342-B048-85BDC9FD1C3A}</a:tableStyleId>
              </a:tblPr>
              <a:tblGrid>
                <a:gridCol w="2730058">
                  <a:extLst>
                    <a:ext uri="{9D8B030D-6E8A-4147-A177-3AD203B41FA5}">
                      <a16:colId xmlns:a16="http://schemas.microsoft.com/office/drawing/2014/main" val="2286045957"/>
                    </a:ext>
                  </a:extLst>
                </a:gridCol>
                <a:gridCol w="4101646">
                  <a:extLst>
                    <a:ext uri="{9D8B030D-6E8A-4147-A177-3AD203B41FA5}">
                      <a16:colId xmlns:a16="http://schemas.microsoft.com/office/drawing/2014/main" val="2460396383"/>
                    </a:ext>
                  </a:extLst>
                </a:gridCol>
                <a:gridCol w="4101646">
                  <a:extLst>
                    <a:ext uri="{9D8B030D-6E8A-4147-A177-3AD203B41FA5}">
                      <a16:colId xmlns:a16="http://schemas.microsoft.com/office/drawing/2014/main" val="2073487949"/>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効果の測定方法</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7" name="Rectangle 24">
            <a:extLst>
              <a:ext uri="{FF2B5EF4-FFF2-40B4-BE49-F238E27FC236}">
                <a16:creationId xmlns:a16="http://schemas.microsoft.com/office/drawing/2014/main" id="{98FECF07-D70E-81AE-342E-EE67884890C3}"/>
              </a:ext>
            </a:extLst>
          </p:cNvPr>
          <p:cNvSpPr/>
          <p:nvPr/>
        </p:nvSpPr>
        <p:spPr>
          <a:xfrm>
            <a:off x="8958691" y="2056479"/>
            <a:ext cx="3066473" cy="2462213"/>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実証を通じて達成される成果とその効果測定方法について、できるだけ詳細かつ実現可能な内容で記載してください。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必須③、加点⑪</a:t>
            </a:r>
            <a:r>
              <a:rPr kumimoji="1" lang="en-US" altLang="ja-JP" sz="1200" dirty="0">
                <a:solidFill>
                  <a:schemeClr val="tx1"/>
                </a:solidFill>
                <a:latin typeface="Trebuchet MS" panose="020B0603020202020204" pitchFamily="34" charset="0"/>
                <a:ea typeface="Meiryo UI" panose="020B0604030504040204" pitchFamily="50" charset="-128"/>
              </a:rPr>
              <a:t>)</a:t>
            </a: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例</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子どもたちが活動を通して学んだ成果をどのような基準で測定するか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連携した各学校・自治体にもたらすメリットをどのような基準で測定するか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部活動の地域移行を目指すにあたって、何を達成すれば今年度実証の目標を達成したとみなすことができるか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
        <p:nvSpPr>
          <p:cNvPr id="13" name="Rectangle 24">
            <a:extLst>
              <a:ext uri="{FF2B5EF4-FFF2-40B4-BE49-F238E27FC236}">
                <a16:creationId xmlns:a16="http://schemas.microsoft.com/office/drawing/2014/main" id="{AB9D6E39-FC16-2B90-0811-7DFC4E7E0984}"/>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0104139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7876318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a:t>
            </a:r>
            <a:r>
              <a:rPr lang="ja-JP" altLang="en-US" dirty="0"/>
              <a:t>実施体制・実証フィールド </a:t>
            </a:r>
            <a:r>
              <a:rPr lang="en-US" altLang="ja-JP" dirty="0"/>
              <a:t>(</a:t>
            </a:r>
            <a:r>
              <a:rPr lang="ja-JP" altLang="en-US" dirty="0"/>
              <a:t>実証自治体・実証校</a:t>
            </a:r>
            <a:r>
              <a:rPr lang="en-US" altLang="ja-JP" dirty="0"/>
              <a:t>)</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大学</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研究室</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効果検証を担当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教授</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助教</a:t>
            </a:r>
            <a:r>
              <a:rPr kumimoji="1" lang="en-US" altLang="ja-JP" sz="1600" dirty="0">
                <a:solidFill>
                  <a:schemeClr val="tx1"/>
                </a:solidFill>
                <a:latin typeface="Trebuchet MS" panose="020B0603020202020204" pitchFamily="34" charset="0"/>
                <a:ea typeface="Meiryo UI" panose="020B0604030504040204" pitchFamily="50" charset="-128"/>
              </a:rPr>
              <a:t>)</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監修</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謝金支払先</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大学 </a:t>
            </a: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先生 </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ルーブリック作成を担当</a:t>
            </a:r>
            <a:r>
              <a:rPr kumimoji="1" lang="en-US" altLang="ja-JP" sz="1600" dirty="0">
                <a:solidFill>
                  <a:schemeClr val="tx1"/>
                </a:solidFill>
                <a:latin typeface="Trebuchet MS" panose="020B0603020202020204" pitchFamily="34" charset="0"/>
                <a:ea typeface="Meiryo UI" panose="020B0604030504040204" pitchFamily="50" charset="-128"/>
              </a:rPr>
              <a:t>)</a:t>
            </a:r>
            <a:endParaRPr kumimoji="1" lang="ja-JP" altLang="en-US" sz="1600" dirty="0">
              <a:solidFill>
                <a:schemeClr val="tx1"/>
              </a:solidFill>
              <a:latin typeface="Trebuchet MS" panose="020B0603020202020204" pitchFamily="34" charset="0"/>
              <a:ea typeface="Meiryo UI" panose="020B0604030504040204" pitchFamily="50" charset="-128"/>
            </a:endParaRP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a:t>
              </a:r>
              <a:endParaRPr lang="en-US" altLang="ja-JP" sz="2000" dirty="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実証フィールド</a:t>
              </a:r>
              <a:endParaRPr lang="en-US" altLang="ja-JP" sz="2000" dirty="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457200" indent="-457200">
              <a:buSzPct val="100000"/>
              <a:buFont typeface="+mj-ea"/>
              <a:buAutoNum type="circleNumDbPlain"/>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p:txBody>
      </p:sp>
      <p:sp>
        <p:nvSpPr>
          <p:cNvPr id="16" name="Rectangle 15">
            <a:extLst>
              <a:ext uri="{FF2B5EF4-FFF2-40B4-BE49-F238E27FC236}">
                <a16:creationId xmlns:a16="http://schemas.microsoft.com/office/drawing/2014/main" id="{3A1DD5B5-C909-4710-A1DD-49C378F39295}"/>
              </a:ext>
            </a:extLst>
          </p:cNvPr>
          <p:cNvSpPr/>
          <p:nvPr/>
        </p:nvSpPr>
        <p:spPr>
          <a:xfrm>
            <a:off x="8958691" y="622802"/>
            <a:ext cx="3066473" cy="1981858"/>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再委託、監修 等の区別も記載ください。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現時点で記載できる範囲で問題ございません。</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800628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8628d04-dd58-464b-b434-b8d6bdf24a60" xsi:nil="true"/>
    <lcf76f155ced4ddcb4097134ff3c332f xmlns="af183c50-f95b-408f-bbab-39cada9efed9">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B6E877B21C47F44AAD6FA5060333567" ma:contentTypeVersion="13" ma:contentTypeDescription="Create a new document." ma:contentTypeScope="" ma:versionID="984c8c11ea3f5091f905fcbf9f1f5d4b">
  <xsd:schema xmlns:xsd="http://www.w3.org/2001/XMLSchema" xmlns:xs="http://www.w3.org/2001/XMLSchema" xmlns:p="http://schemas.microsoft.com/office/2006/metadata/properties" xmlns:ns1="http://schemas.microsoft.com/sharepoint/v3" xmlns:ns2="af183c50-f95b-408f-bbab-39cada9efed9" xmlns:ns3="88628d04-dd58-464b-b434-b8d6bdf24a60" targetNamespace="http://schemas.microsoft.com/office/2006/metadata/properties" ma:root="true" ma:fieldsID="0491bf8baf691d733df654139c2bade3" ns1:_="" ns2:_="" ns3:_="">
    <xsd:import namespace="http://schemas.microsoft.com/sharepoint/v3"/>
    <xsd:import namespace="af183c50-f95b-408f-bbab-39cada9efed9"/>
    <xsd:import namespace="88628d04-dd58-464b-b434-b8d6bdf24a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183c50-f95b-408f-bbab-39cada9efe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c1edaf98-933d-48b7-9af8-6bdbb703d060"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628d04-dd58-464b-b434-b8d6bdf24a60"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68f772cb-5dcf-47a5-8314-c732cbbe5d9b}" ma:internalName="TaxCatchAll" ma:showField="CatchAllData" ma:web="88628d04-dd58-464b-b434-b8d6bdf24a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60E65D-D253-4F4E-9D14-93AF4567C737}">
  <ds:schemaRefs>
    <ds:schemaRef ds:uri="24f3c1a3-5363-473c-a3cd-c23272a0f42b"/>
    <ds:schemaRef ds:uri="http://purl.org/dc/elements/1.1/"/>
    <ds:schemaRef ds:uri="http://schemas.microsoft.com/office/2006/metadata/properties"/>
    <ds:schemaRef ds:uri="http://purl.org/dc/dcmitype/"/>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7c51b255-a57a-4329-8d29-2856a775e1a1"/>
    <ds:schemaRef ds:uri="http://purl.org/dc/terms/"/>
  </ds:schemaRefs>
</ds:datastoreItem>
</file>

<file path=customXml/itemProps2.xml><?xml version="1.0" encoding="utf-8"?>
<ds:datastoreItem xmlns:ds="http://schemas.openxmlformats.org/officeDocument/2006/customXml" ds:itemID="{AA99A923-AD44-46FF-978D-F6904B1626A5}">
  <ds:schemaRefs>
    <ds:schemaRef ds:uri="http://schemas.microsoft.com/sharepoint/v3/contenttype/forms"/>
  </ds:schemaRefs>
</ds:datastoreItem>
</file>

<file path=customXml/itemProps3.xml><?xml version="1.0" encoding="utf-8"?>
<ds:datastoreItem xmlns:ds="http://schemas.openxmlformats.org/officeDocument/2006/customXml" ds:itemID="{57C3D4A3-7E46-46F6-8E2F-E7403914D4A6}"/>
</file>

<file path=docProps/app.xml><?xml version="1.0" encoding="utf-8"?>
<Properties xmlns="http://schemas.openxmlformats.org/officeDocument/2006/extended-properties" xmlns:vt="http://schemas.openxmlformats.org/officeDocument/2006/docPropsVTypes">
  <Template/>
  <TotalTime>0</TotalTime>
  <Words>2068</Words>
  <Application>Microsoft Office PowerPoint</Application>
  <PresentationFormat>ワイド画面</PresentationFormat>
  <Paragraphs>296</Paragraphs>
  <Slides>14</Slides>
  <Notes>13</Notes>
  <HiddenSlides>0</HiddenSlides>
  <MMClips>0</MMClips>
  <ScaleCrop>false</ScaleCrop>
  <HeadingPairs>
    <vt:vector size="10"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ariant>
        <vt:lpstr>目的別スライド ショー</vt:lpstr>
      </vt:variant>
      <vt:variant>
        <vt:i4>1</vt:i4>
      </vt:variant>
    </vt:vector>
  </HeadingPairs>
  <TitlesOfParts>
    <vt:vector size="21" baseType="lpstr">
      <vt:lpstr>Meiryo UI</vt:lpstr>
      <vt:lpstr>メイリオ</vt:lpstr>
      <vt:lpstr>Arial</vt:lpstr>
      <vt:lpstr>Trebuchet MS</vt:lpstr>
      <vt:lpstr>1_BCG Grid 16:9</vt:lpstr>
      <vt:lpstr>think-cell スライド</vt:lpstr>
      <vt:lpstr>PowerPoint プレゼンテーション</vt:lpstr>
      <vt:lpstr>目次</vt:lpstr>
      <vt:lpstr>提案のサマリ</vt:lpstr>
      <vt:lpstr>1.背景と目的)本事業が目指す「中間とりまとめ」の論点の社会実装のあるべき姿</vt:lpstr>
      <vt:lpstr>1.背景と目的)あるべき姿に向けて、解決するべき課題</vt:lpstr>
      <vt:lpstr>2.実施内容)概要</vt:lpstr>
      <vt:lpstr>2.実施内容)詳細①. XXX</vt:lpstr>
      <vt:lpstr>3.実証によって見込まれる成果と効果測定方法</vt:lpstr>
      <vt:lpstr>4.実施体制・実証フィールド (実証自治体・実証校)</vt:lpstr>
      <vt:lpstr>5.継続的な事業展開プラン</vt:lpstr>
      <vt:lpstr>6.実施スケジュール</vt:lpstr>
      <vt:lpstr>6.最終アウトプット</vt:lpstr>
      <vt:lpstr>7.個人情報 (受講者の学習履歴 等) の取扱い方法</vt:lpstr>
      <vt:lpstr>(参考)支出計画の概要 (詳細な内訳は別紙)</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24</cp:revision>
  <dcterms:created xsi:type="dcterms:W3CDTF">2021-07-10T03:27:26Z</dcterms:created>
  <dcterms:modified xsi:type="dcterms:W3CDTF">2023-06-02T06:05:05Z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0x0101002B6E877B21C47F44AAD6FA5060333567</vt:lpwstr>
  </property>
  <property fmtid="{D5CDD505-2E9C-101B-9397-08002B2CF9AE}" pid="3" name="MediaServiceImageTags">
    <vt:lpwstr/>
  </property>
  <property fmtid="{D5CDD505-2E9C-101B-9397-08002B2CF9AE}" pid="4" name="MSIP_Label_b0d5c4f4-7a29-4385-b7a5-afbe2154ae6f_Enabled">
    <vt:lpwstr>true</vt:lpwstr>
  </property>
  <property fmtid="{D5CDD505-2E9C-101B-9397-08002B2CF9AE}" pid="5" name="MSIP_Label_b0d5c4f4-7a29-4385-b7a5-afbe2154ae6f_SetDate">
    <vt:lpwstr>2023-06-02T06:02:27Z</vt:lpwstr>
  </property>
  <property fmtid="{D5CDD505-2E9C-101B-9397-08002B2CF9AE}" pid="6" name="MSIP_Label_b0d5c4f4-7a29-4385-b7a5-afbe2154ae6f_Method">
    <vt:lpwstr>Standard</vt:lpwstr>
  </property>
  <property fmtid="{D5CDD505-2E9C-101B-9397-08002B2CF9AE}" pid="7" name="MSIP_Label_b0d5c4f4-7a29-4385-b7a5-afbe2154ae6f_Name">
    <vt:lpwstr>Confidential</vt:lpwstr>
  </property>
  <property fmtid="{D5CDD505-2E9C-101B-9397-08002B2CF9AE}" pid="8" name="MSIP_Label_b0d5c4f4-7a29-4385-b7a5-afbe2154ae6f_SiteId">
    <vt:lpwstr>2dfb2f0b-4d21-4268-9559-72926144c918</vt:lpwstr>
  </property>
  <property fmtid="{D5CDD505-2E9C-101B-9397-08002B2CF9AE}" pid="9" name="MSIP_Label_b0d5c4f4-7a29-4385-b7a5-afbe2154ae6f_ActionId">
    <vt:lpwstr>3b6b0d2d-6aa6-453a-9840-832e65869b33</vt:lpwstr>
  </property>
  <property fmtid="{D5CDD505-2E9C-101B-9397-08002B2CF9AE}" pid="10" name="MSIP_Label_b0d5c4f4-7a29-4385-b7a5-afbe2154ae6f_ContentBits">
    <vt:lpwstr>0</vt:lpwstr>
  </property>
  <property fmtid="{D5CDD505-2E9C-101B-9397-08002B2CF9AE}" pid="11" name="bcgClassification">
    <vt:lpwstr>bcgConfidential</vt:lpwstr>
  </property>
</Properties>
</file>